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handoutMasterIdLst>
    <p:handoutMasterId r:id="rId18"/>
  </p:handoutMasterIdLst>
  <p:sldIdLst>
    <p:sldId id="25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26" d="100"/>
          <a:sy n="26" d="100"/>
        </p:scale>
        <p:origin x="-778" y="-77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42A6BD5-CA47-44D9-82C7-409235B9B760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4F671A-DDCF-44AC-BD3C-D1B119FFC017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FBDB3F-3C61-44A8-A00E-BBC446DB773E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1E29B9-A11C-43EE-AB4D-F23D8AC2F776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9C4392-EAEE-4A71-B94E-60A8E803C5F9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2BA124-D45F-4B4C-A75E-51D07D51DD3F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6" name="Přímá spojovací čára 5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7EDB285-905C-491D-B33F-3DF0BB194B43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C3C0D9-14C9-4E9E-A947-67C4C2765C59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AB4C33-5242-411D-A384-3FD9F2D5119A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1D8145-5D9A-4621-8A72-AF39B82773C6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2580A10-4C89-4D38-8B9D-FB3DFCFB3EDF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8391EB4-D25D-466E-A395-748B3D6DFF75}" type="datetime1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Životní cyklus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6. 4. 2013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087755"/>
          <a:ext cx="7934902" cy="563372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CSA_OPVK15_047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Produkt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Životní cyklus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11. 4. 2013, 3. 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45</a:t>
                      </a:r>
                      <a:r>
                        <a:rPr lang="cs-CZ" sz="1600" baseline="0" dirty="0" smtClean="0"/>
                        <a:t> mi</a:t>
                      </a:r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</a:t>
                      </a:r>
                      <a:r>
                        <a:rPr lang="cs-CZ" sz="1600" baseline="0" dirty="0" smtClean="0"/>
                        <a:t> PC, </a:t>
                      </a:r>
                      <a:r>
                        <a:rPr lang="cs-CZ" sz="1600" baseline="0" dirty="0" err="1" smtClean="0"/>
                        <a:t>flash</a:t>
                      </a:r>
                      <a:r>
                        <a:rPr lang="cs-CZ" sz="1600" baseline="0" dirty="0" smtClean="0"/>
                        <a:t> disk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Seznámení žáků s problematikou životního cyklu</a:t>
                      </a:r>
                      <a:r>
                        <a:rPr lang="cs-CZ" sz="1600" baseline="0" dirty="0" smtClean="0"/>
                        <a:t> /grafické znázornění křivky životnosti a charakterizování jednotlivých fází/. Ověření pochopení souvislostí životního cyklu se základními ekonomickými charakteristikami a obvyklými reakcemi v oblasti marketingu.</a:t>
                      </a:r>
                      <a:endParaRPr lang="cs-CZ" sz="1600" dirty="0" smtClean="0"/>
                    </a:p>
                    <a:p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Životní cyklus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3200" dirty="0" smtClean="0">
                <a:solidFill>
                  <a:srgbClr val="C00000"/>
                </a:solidFill>
              </a:rPr>
              <a:t>PLC – </a:t>
            </a:r>
            <a:r>
              <a:rPr lang="cs-CZ" sz="3200" dirty="0" err="1" smtClean="0">
                <a:solidFill>
                  <a:srgbClr val="C00000"/>
                </a:solidFill>
              </a:rPr>
              <a:t>the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product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life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cycle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</a:p>
          <a:p>
            <a:r>
              <a:rPr lang="cs-CZ" dirty="0" smtClean="0"/>
              <a:t>Umožňuje poznat dynamiku konkurenceschopnosti výrobku</a:t>
            </a:r>
          </a:p>
          <a:p>
            <a:r>
              <a:rPr lang="cs-CZ" dirty="0" smtClean="0"/>
              <a:t>Je předpokladem pro tvorbu budoucích strategií</a:t>
            </a:r>
          </a:p>
          <a:p>
            <a:r>
              <a:rPr lang="cs-CZ" dirty="0" smtClean="0"/>
              <a:t>Vyhovuje velmi dobře velkému množství výrobkových kategorií</a:t>
            </a:r>
          </a:p>
          <a:p>
            <a:pPr>
              <a:buNone/>
            </a:pPr>
            <a:endParaRPr lang="cs-CZ" dirty="0" err="1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PLC </a:t>
            </a:r>
            <a:r>
              <a:rPr lang="cs-CZ" dirty="0" smtClean="0">
                <a:solidFill>
                  <a:srgbClr val="C00000"/>
                </a:solidFill>
              </a:rPr>
              <a:t>znamená</a:t>
            </a:r>
            <a:r>
              <a:rPr lang="cs-CZ" dirty="0" smtClean="0"/>
              <a:t>, že: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výrobky mají omezený život</a:t>
            </a:r>
          </a:p>
          <a:p>
            <a:r>
              <a:rPr lang="cs-CZ" dirty="0" smtClean="0"/>
              <a:t>v jednotlivých etapách života vyžadují         rozdílné marketingové, personální, nákupní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 smtClean="0"/>
              <a:t>prodejní strategie</a:t>
            </a:r>
          </a:p>
          <a:p>
            <a:r>
              <a:rPr lang="cs-CZ" dirty="0" smtClean="0"/>
              <a:t>zisky v různých etapách stoupají nebo klesají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Etapy Životního cyklu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  </a:t>
            </a:r>
            <a:endParaRPr lang="cs-CZ" dirty="0" smtClean="0"/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3141" y="2194560"/>
            <a:ext cx="6716487" cy="37490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Zaváděcí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– </a:t>
            </a:r>
            <a:r>
              <a:rPr lang="cs-CZ" sz="2400" dirty="0" smtClean="0">
                <a:solidFill>
                  <a:schemeClr val="tx1"/>
                </a:solidFill>
              </a:rPr>
              <a:t>produkt je uveden na trh, lidé ho zatím moc nekupují, prodej roste pomalu, zisk je stále záporný = ztráta, vysoké náklady zvyšuje rovněž enormní výdaj na reklamu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Růstová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začínáme dosahovat zisku, objevuje se konkurence, noví zákazníci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zralosti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nejdelší fáze, vrací se nám náklady, zisk je vysoký = dojde až svého maxima, ale pak náhle začíná klesat (klesá i cena). Pořád se najdou lidé, kteří kupují stále stejný výrobek – starší generace (mýdlo jelen, pasta </a:t>
            </a:r>
            <a:r>
              <a:rPr lang="cs-CZ" sz="2400" dirty="0" err="1" smtClean="0">
                <a:solidFill>
                  <a:schemeClr val="tx1"/>
                </a:solidFill>
              </a:rPr>
              <a:t>fluora</a:t>
            </a:r>
            <a:r>
              <a:rPr lang="cs-CZ" sz="2400" dirty="0" smtClean="0">
                <a:solidFill>
                  <a:schemeClr val="tx1"/>
                </a:solidFill>
              </a:rPr>
              <a:t>…).Tyto produkty jsou tedy neustále ve fázi zralosti, ale nejsou tak výnosné, mnohdy i ztrátové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úpadku (útlumu)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prodej i zisk postupně klesají</a:t>
            </a:r>
          </a:p>
          <a:p>
            <a:pPr lvl="1">
              <a:buNone/>
            </a:pPr>
            <a:endParaRPr lang="cs-CZ" sz="24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Zákazníci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800" dirty="0" smtClean="0"/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Zaváděcí fáze</a:t>
            </a:r>
            <a:r>
              <a:rPr lang="cs-CZ" sz="2400" dirty="0" smtClean="0">
                <a:solidFill>
                  <a:schemeClr val="tx1"/>
                </a:solidFill>
              </a:rPr>
              <a:t> – </a:t>
            </a:r>
            <a:r>
              <a:rPr lang="cs-CZ" sz="2400" dirty="0" err="1" smtClean="0">
                <a:solidFill>
                  <a:schemeClr val="tx1"/>
                </a:solidFill>
              </a:rPr>
              <a:t>testátoři</a:t>
            </a:r>
            <a:r>
              <a:rPr lang="cs-CZ" sz="2400" dirty="0" smtClean="0">
                <a:solidFill>
                  <a:schemeClr val="tx1"/>
                </a:solidFill>
              </a:rPr>
              <a:t>, snobové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Růstová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rychle přizpůsobiví zákazníci (vyčkávají na první reakce testátorů a pak také zkoušejí)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zralosti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většina populace (průměrný zákazník)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úpadku (útlumu)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opozdilci (lidé, kterým to je celkem jedno)</a:t>
            </a:r>
          </a:p>
          <a:p>
            <a:pPr>
              <a:buNone/>
            </a:pPr>
            <a:r>
              <a:rPr lang="cs-CZ" sz="2800" b="1" dirty="0" smtClean="0"/>
              <a:t> 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Konkurence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Zaváděcí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nepodstatná, minimální nebo žádná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Růstová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přistupují noví konkurenti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zralosti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počet soupeřů je již zcela stabilizován (žádní noví)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úpadku (útlumu)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slabší firmy odcházejí</a:t>
            </a:r>
          </a:p>
          <a:p>
            <a:pPr>
              <a:buNone/>
            </a:pPr>
            <a:r>
              <a:rPr lang="cs-CZ" sz="2800" b="1" dirty="0" smtClean="0"/>
              <a:t> 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 marketingu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Zaváděcí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stimulace poptávky po novém produktu a motivace k vyzkoušení (odměna pro testátory)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Růstová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získání maximálního podílu na trhu (urvat zákazníky pro sebe)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zralosti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udržet, ochránit získaný podíl na trhu, maximalizovat zisk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úpadku (útlumu)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omezit výdaje, žádná podpora prodeje, neboť chceme vytěžit maximum bez dalších investic</a:t>
            </a:r>
          </a:p>
          <a:p>
            <a:pPr>
              <a:buNone/>
            </a:pPr>
            <a:endParaRPr lang="cs-CZ" sz="28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Taktická opatření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800" dirty="0" smtClean="0"/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Zaváděcí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produkt nabízen v základní verzi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Růstová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produkt zdokonalen po prvotním vychytání chyb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zralosti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firmy musí přistoupit k diferenciaci produktu podle požadavků 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i </a:t>
            </a:r>
            <a:r>
              <a:rPr lang="cs-CZ" sz="2400" dirty="0" smtClean="0">
                <a:solidFill>
                  <a:schemeClr val="tx1"/>
                </a:solidFill>
              </a:rPr>
              <a:t>„vrtochů“ zákazníků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úpadku (útlumu)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vyřazujeme slabé produkty z výrobní řady</a:t>
            </a: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800" dirty="0" smtClean="0"/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Zaváděcí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přirážkou k nákladům (je velmi vysoká)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Růstová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záměrně se jde s cenou o něco níže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zralosti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pohráváme si s cenou obdobně jako naše  konkurence ( cena je buď nad, nebo pod úrovní konkurence)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úpadku (útlumu)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podstatné snížení ceny</a:t>
            </a:r>
          </a:p>
          <a:p>
            <a:pPr>
              <a:buNone/>
            </a:pPr>
            <a:r>
              <a:rPr lang="cs-CZ" sz="2800" b="1" dirty="0" smtClean="0"/>
              <a:t> 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distribuce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800" dirty="0" smtClean="0"/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Zaváděcí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selektivní (budujeme distribuční síť), dodáváme do našich podnikových prodejen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Růstová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posilování distribuční sítě (volíme zprostředkovatele, dodáváme dalším a dalším spotřebitelům)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zralosti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nespecializované prodejny, např. oddělení </a:t>
            </a:r>
            <a:r>
              <a:rPr lang="cs-CZ" sz="2400" dirty="0" err="1" smtClean="0">
                <a:solidFill>
                  <a:schemeClr val="tx1"/>
                </a:solidFill>
              </a:rPr>
              <a:t>elektro</a:t>
            </a:r>
            <a:r>
              <a:rPr lang="cs-CZ" sz="2400" dirty="0" smtClean="0">
                <a:solidFill>
                  <a:schemeClr val="tx1"/>
                </a:solidFill>
              </a:rPr>
              <a:t> v řetězci </a:t>
            </a:r>
            <a:r>
              <a:rPr lang="cs-CZ" sz="2400" dirty="0" err="1" smtClean="0">
                <a:solidFill>
                  <a:schemeClr val="tx1"/>
                </a:solidFill>
              </a:rPr>
              <a:t>Tesco</a:t>
            </a:r>
            <a:endParaRPr lang="cs-CZ" sz="2400" dirty="0" smtClean="0">
              <a:solidFill>
                <a:schemeClr val="tx1"/>
              </a:solidFill>
            </a:endParaRP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úpadku (útlumu)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vyřazení neziskových prodejen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Propagační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800" dirty="0" smtClean="0"/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Zaváděcí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prosadit produkt do povědomí a podpořit ochotu vyzkoušet produkt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Růstová fáze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docílit všeobecného povědomí 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o </a:t>
            </a:r>
            <a:r>
              <a:rPr lang="cs-CZ" sz="2400" dirty="0" smtClean="0">
                <a:solidFill>
                  <a:schemeClr val="tx1"/>
                </a:solidFill>
              </a:rPr>
              <a:t>existenci produktu nebo značky produktu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zralosti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udržet povědomí, pronikat na nové trhy</a:t>
            </a:r>
          </a:p>
          <a:p>
            <a:pPr lvl="1"/>
            <a:r>
              <a:rPr lang="cs-CZ" sz="2400" b="1" dirty="0" smtClean="0">
                <a:solidFill>
                  <a:srgbClr val="C00000"/>
                </a:solidFill>
              </a:rPr>
              <a:t>Fáze úpadku (útlumu)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– omezená propagační činnost, vyřazujeme produkt</a:t>
            </a:r>
          </a:p>
          <a:p>
            <a:pPr>
              <a:buNone/>
            </a:pPr>
            <a:endParaRPr lang="cs-CZ" sz="28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informací: </a:t>
            </a:r>
          </a:p>
          <a:p>
            <a:r>
              <a:rPr lang="cs-CZ" dirty="0" smtClean="0"/>
              <a:t>HORÁKOVÁ, I. Marketing. </a:t>
            </a:r>
            <a:r>
              <a:rPr lang="cs-CZ" i="1" dirty="0" smtClean="0"/>
              <a:t>Ekonom: Týdeník Hospodářských novin</a:t>
            </a:r>
            <a:r>
              <a:rPr lang="cs-CZ" dirty="0" smtClean="0"/>
              <a:t>. Praha: </a:t>
            </a:r>
            <a:r>
              <a:rPr lang="cs-CZ" dirty="0" err="1" smtClean="0"/>
              <a:t>Economia</a:t>
            </a:r>
            <a:r>
              <a:rPr lang="cs-CZ" dirty="0" smtClean="0"/>
              <a:t>, a.s, 1992, </a:t>
            </a:r>
            <a:r>
              <a:rPr lang="cs-CZ" dirty="0" smtClean="0"/>
              <a:t>13/1992. </a:t>
            </a:r>
            <a:r>
              <a:rPr lang="cs-CZ" dirty="0" smtClean="0"/>
              <a:t>ISSN 1210-0714.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MCCARTHY, E. </a:t>
            </a:r>
            <a:r>
              <a:rPr lang="cs-CZ" i="1" dirty="0" smtClean="0"/>
              <a:t>Základy marketingu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Victoria </a:t>
            </a:r>
            <a:r>
              <a:rPr lang="cs-CZ" dirty="0" err="1" smtClean="0"/>
              <a:t>publishing</a:t>
            </a:r>
            <a:r>
              <a:rPr lang="cs-CZ" dirty="0" smtClean="0"/>
              <a:t>, 1995, 511 s. </a:t>
            </a:r>
            <a:r>
              <a:rPr lang="cs-CZ" smtClean="0"/>
              <a:t>ISBN 80-856-0529-5.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16</TotalTime>
  <Words>553</Words>
  <Application>Microsoft Office PowerPoint</Application>
  <PresentationFormat>Předvádění na obrazovce (4:3)</PresentationFormat>
  <Paragraphs>118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PREZENTACE_VOSHK_logolinkEU</vt:lpstr>
      <vt:lpstr>Bohatý</vt:lpstr>
      <vt:lpstr>Životní cyklus</vt:lpstr>
      <vt:lpstr>Tento učební materiál vznikl za podpory OPVK 1.5</vt:lpstr>
      <vt:lpstr>Životní cyklus</vt:lpstr>
      <vt:lpstr>Snímek 4</vt:lpstr>
      <vt:lpstr>Etapy Životního cyklu</vt:lpstr>
      <vt:lpstr>Snímek 6</vt:lpstr>
      <vt:lpstr>Zákazníci</vt:lpstr>
      <vt:lpstr>Konkurence</vt:lpstr>
      <vt:lpstr>Cíl marketingu</vt:lpstr>
      <vt:lpstr>Taktická opatření</vt:lpstr>
      <vt:lpstr>Cena</vt:lpstr>
      <vt:lpstr> distribuce</vt:lpstr>
      <vt:lpstr>Propagační činnost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Životní cyklus</dc:title>
  <dc:creator>An</dc:creator>
  <cp:lastModifiedBy>An</cp:lastModifiedBy>
  <cp:revision>3</cp:revision>
  <dcterms:created xsi:type="dcterms:W3CDTF">2013-04-30T09:09:14Z</dcterms:created>
  <dcterms:modified xsi:type="dcterms:W3CDTF">2013-04-30T09:25:42Z</dcterms:modified>
</cp:coreProperties>
</file>