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commentAuthors.xml" ContentType="application/vnd.openxmlformats-officedocument.presentationml.commentAuthors+xml"/>
  <Override PartName="/ppt/slideLayouts/slideLayout10.xml" ContentType="application/vnd.openxmlformats-officedocument.presentationml.slideLayout+xml"/>
  <Default Extension="tiff" ContentType="image/tif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6"/>
  </p:notesMasterIdLst>
  <p:handoutMasterIdLst>
    <p:handoutMasterId r:id="rId17"/>
  </p:handoutMasterIdLst>
  <p:sldIdLst>
    <p:sldId id="256" r:id="rId2"/>
    <p:sldId id="277" r:id="rId3"/>
    <p:sldId id="278" r:id="rId4"/>
    <p:sldId id="300" r:id="rId5"/>
    <p:sldId id="290" r:id="rId6"/>
    <p:sldId id="301" r:id="rId7"/>
    <p:sldId id="291" r:id="rId8"/>
    <p:sldId id="292" r:id="rId9"/>
    <p:sldId id="293" r:id="rId10"/>
    <p:sldId id="294" r:id="rId11"/>
    <p:sldId id="295" r:id="rId12"/>
    <p:sldId id="296" r:id="rId13"/>
    <p:sldId id="297" r:id="rId14"/>
    <p:sldId id="298" r:id="rId15"/>
  </p:sldIdLst>
  <p:sldSz cx="9144000" cy="6858000" type="screen4x3"/>
  <p:notesSz cx="6797675" cy="9926638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0" name="CPIV" initials="C" lastIdx="3" clrIdx="0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9012ECD-51FC-41F1-AA8D-1B2483CD663E}" styleName="Světlý styl 2 – zvýraznění 1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</a:tcStyle>
    </a:band1H>
    <a:band1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1V>
    <a:band2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1"/>
        </a:fillRef>
      </a:tcStyle>
    </a:firstRow>
  </a:tblStyle>
  <a:tblStyle styleId="{6E25E649-3F16-4E02-A733-19D2CDBF48F0}" styleName="Střední styl 3 – zvýraznění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vertBarState="minimized">
    <p:restoredLeft sz="15620"/>
    <p:restoredTop sz="99821" autoAdjust="0"/>
  </p:normalViewPr>
  <p:slideViewPr>
    <p:cSldViewPr snapToGrid="0" snapToObjects="1" showGuides="1">
      <p:cViewPr varScale="1">
        <p:scale>
          <a:sx n="70" d="100"/>
          <a:sy n="70" d="100"/>
        </p:scale>
        <p:origin x="-1507" y="-77"/>
      </p:cViewPr>
      <p:guideLst>
        <p:guide orient="horz" pos="4196"/>
        <p:guide orient="horz" pos="1877"/>
        <p:guide orient="horz" pos="3297"/>
        <p:guide pos="302"/>
        <p:guide pos="1202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commentAuthors" Target="commentAuthors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handoutMaster" Target="handoutMasters/handoutMaster1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49688" y="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53287DD-D57B-4A1F-9A73-518CE20E56B4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9428163"/>
            <a:ext cx="2946400" cy="4968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49688" y="9428163"/>
            <a:ext cx="2946400" cy="4968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8F93ED0-A090-4B25-BFB4-D3E26E4B7313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3C2DA01-25A2-453B-9157-4DFAE34F9D0B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917575" y="744538"/>
            <a:ext cx="4962525" cy="37226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79768" y="4715153"/>
            <a:ext cx="5438140" cy="446698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E0FDC0C-3A26-48DB-87D7-83B1F6FAD78C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2A6BD5-CA47-44D9-82C7-409235B9B760}" type="datetime1">
              <a:rPr lang="cs-CZ" smtClean="0"/>
              <a:pPr/>
              <a:t>28.5.2013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4F671A-DDCF-44AC-BD3C-D1B119FFC017}" type="datetime1">
              <a:rPr lang="cs-CZ" smtClean="0"/>
              <a:pPr/>
              <a:t>28.5.2013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FBDB3F-3C61-44A8-A00E-BBC446DB773E}" type="datetime1">
              <a:rPr lang="cs-CZ" smtClean="0"/>
              <a:pPr/>
              <a:t>28.5.2013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1E29B9-A11C-43EE-AB4D-F23D8AC2F776}" type="datetime1">
              <a:rPr lang="cs-CZ" smtClean="0"/>
              <a:pPr/>
              <a:t>28.5.2013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9C4392-EAEE-4A71-B94E-60A8E803C5F9}" type="datetime1">
              <a:rPr lang="cs-CZ" smtClean="0"/>
              <a:pPr/>
              <a:t>28.5.2013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2BA124-D45F-4B4C-A75E-51D07D51DD3F}" type="datetime1">
              <a:rPr lang="cs-CZ" smtClean="0"/>
              <a:pPr/>
              <a:t>28.5.2013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909161AD-CE0D-4BCB-8C8C-A6C26A0B30BD}" type="slidenum">
              <a:rPr lang="cs-CZ" smtClean="0"/>
              <a:pPr/>
              <a:t>‹#›</a:t>
            </a:fld>
            <a:endParaRPr lang="cs-CZ" dirty="0"/>
          </a:p>
        </p:txBody>
      </p:sp>
      <p:cxnSp>
        <p:nvCxnSpPr>
          <p:cNvPr id="13" name="Přímá spojovací čára 12"/>
          <p:cNvCxnSpPr/>
          <p:nvPr userDrawn="1"/>
        </p:nvCxnSpPr>
        <p:spPr>
          <a:xfrm>
            <a:off x="0" y="6237312"/>
            <a:ext cx="9144000" cy="0"/>
          </a:xfrm>
          <a:prstGeom prst="line">
            <a:avLst/>
          </a:prstGeom>
          <a:ln w="28575">
            <a:solidFill>
              <a:schemeClr val="accent5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Obdélník 9"/>
          <p:cNvSpPr/>
          <p:nvPr userDrawn="1"/>
        </p:nvSpPr>
        <p:spPr>
          <a:xfrm>
            <a:off x="0" y="0"/>
            <a:ext cx="9144000" cy="983469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50000"/>
                  <a:shade val="30000"/>
                  <a:satMod val="115000"/>
                </a:schemeClr>
              </a:gs>
              <a:gs pos="50000">
                <a:schemeClr val="accent5">
                  <a:lumMod val="50000"/>
                  <a:shade val="67500"/>
                  <a:satMod val="115000"/>
                </a:schemeClr>
              </a:gs>
              <a:gs pos="100000">
                <a:schemeClr val="accent5">
                  <a:lumMod val="50000"/>
                  <a:shade val="100000"/>
                  <a:satMod val="115000"/>
                </a:schemeClr>
              </a:gs>
            </a:gsLst>
            <a:path path="circle">
              <a:fillToRect t="100000" r="100000"/>
            </a:path>
            <a:tileRect l="-100000" b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46856" y="519437"/>
            <a:ext cx="7352936" cy="442035"/>
          </a:xfrm>
        </p:spPr>
        <p:txBody>
          <a:bodyPr wrap="square" lIns="36000" tIns="36000" rIns="36000" bIns="36000" anchor="b" anchorCtr="0">
            <a:spAutoFit/>
          </a:bodyPr>
          <a:lstStyle>
            <a:lvl1pPr algn="l">
              <a:defRPr sz="2400" b="1">
                <a:solidFill>
                  <a:schemeClr val="bg1"/>
                </a:solidFill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cs-CZ" dirty="0"/>
          </a:p>
        </p:txBody>
      </p:sp>
      <p:pic>
        <p:nvPicPr>
          <p:cNvPr id="8" name="Obrázek 7" descr="C_mini.jpg"/>
          <p:cNvPicPr>
            <a:picLocks noChangeAspect="1"/>
          </p:cNvPicPr>
          <p:nvPr userDrawn="1"/>
        </p:nvPicPr>
        <p:blipFill>
          <a:blip r:embed="rId2" cstate="print">
            <a:clrChange>
              <a:clrFrom>
                <a:srgbClr val="B0B0B0"/>
              </a:clrFrom>
              <a:clrTo>
                <a:srgbClr val="B0B0B0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8101332" y="95536"/>
            <a:ext cx="777452" cy="764275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EDB285-905C-491D-B33F-3DF0BB194B43}" type="datetime1">
              <a:rPr lang="cs-CZ" smtClean="0"/>
              <a:pPr/>
              <a:t>28.5.2013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C3C0D9-14C9-4E9E-A947-67C4C2765C59}" type="datetime1">
              <a:rPr lang="cs-CZ" smtClean="0"/>
              <a:pPr/>
              <a:t>28.5.2013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Klepnutím na ikonu přidáte obrázek.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AB4C33-5242-411D-A384-3FD9F2D5119A}" type="datetime1">
              <a:rPr lang="cs-CZ" smtClean="0"/>
              <a:pPr/>
              <a:t>28.5.2013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1D8145-5D9A-4621-8A72-AF39B82773C6}" type="datetime1">
              <a:rPr lang="cs-CZ" smtClean="0"/>
              <a:pPr/>
              <a:t>28.5.2013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580A10-4C89-4D38-8B9D-FB3DFCFB3EDF}" type="datetime1">
              <a:rPr lang="cs-CZ" smtClean="0"/>
              <a:pPr/>
              <a:t>28.5.2013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8391EB4-D25D-466E-A395-748B3D6DFF75}" type="datetime1">
              <a:rPr lang="cs-CZ" smtClean="0"/>
              <a:pPr/>
              <a:t>28.5.2013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09161AD-CE0D-4BCB-8C8C-A6C26A0B30BD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image" Target="../media/image2.tiff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783480" y="2316778"/>
            <a:ext cx="6536169" cy="1470025"/>
          </a:xfrm>
        </p:spPr>
        <p:txBody>
          <a:bodyPr>
            <a:normAutofit/>
          </a:bodyPr>
          <a:lstStyle/>
          <a:p>
            <a:pPr algn="l"/>
            <a:r>
              <a:rPr lang="cs-CZ" dirty="0" smtClean="0">
                <a:solidFill>
                  <a:schemeClr val="tx2"/>
                </a:solidFill>
              </a:rPr>
              <a:t>Strategie cenové tvorby</a:t>
            </a:r>
            <a:endParaRPr lang="cs-CZ" dirty="0">
              <a:solidFill>
                <a:schemeClr val="tx2"/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6553200" y="6328640"/>
            <a:ext cx="2133600" cy="365125"/>
          </a:xfrm>
        </p:spPr>
        <p:txBody>
          <a:bodyPr/>
          <a:lstStyle/>
          <a:p>
            <a:fld id="{909161AD-CE0D-4BCB-8C8C-A6C26A0B30BD}" type="slidenum">
              <a:rPr lang="cs-CZ" smtClean="0"/>
              <a:pPr/>
              <a:t>1</a:t>
            </a:fld>
            <a:endParaRPr lang="cs-CZ"/>
          </a:p>
        </p:txBody>
      </p:sp>
      <p:sp>
        <p:nvSpPr>
          <p:cNvPr id="7" name="Nadpis 1"/>
          <p:cNvSpPr txBox="1">
            <a:spLocks/>
          </p:cNvSpPr>
          <p:nvPr/>
        </p:nvSpPr>
        <p:spPr>
          <a:xfrm>
            <a:off x="1852756" y="3936021"/>
            <a:ext cx="3744686" cy="698071"/>
          </a:xfrm>
          <a:prstGeom prst="rect">
            <a:avLst/>
          </a:prstGeom>
        </p:spPr>
        <p:txBody>
          <a:bodyPr vert="horz" wrap="square" lIns="36000" tIns="36000" rIns="36000" bIns="36000" rtlCol="0" anchor="t" anchorCtr="0">
            <a:spAutoFit/>
          </a:bodyPr>
          <a:lstStyle/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Hradec Králové</a:t>
            </a:r>
            <a:r>
              <a:rPr kumimoji="0" lang="cs-CZ" sz="2000" b="0" i="0" u="none" strike="noStrike" kern="1200" cap="none" spc="0" normalizeH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/>
            </a:r>
            <a:br>
              <a:rPr kumimoji="0" lang="cs-CZ" sz="2000" b="0" i="0" u="none" strike="noStrike" kern="1200" cap="none" spc="0" normalizeH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</a:br>
            <a:r>
              <a:rPr lang="cs-CZ" sz="2000" dirty="0" smtClean="0">
                <a:solidFill>
                  <a:schemeClr val="tx2"/>
                </a:solidFill>
                <a:latin typeface="+mj-lt"/>
                <a:ea typeface="+mj-ea"/>
                <a:cs typeface="+mj-cs"/>
              </a:rPr>
              <a:t>30.3.2013</a:t>
            </a:r>
            <a:endParaRPr kumimoji="0" lang="cs-CZ" sz="2000" b="0" i="0" u="none" strike="noStrike" kern="1200" cap="none" spc="0" normalizeH="0" baseline="0" noProof="0" dirty="0" smtClean="0">
              <a:ln>
                <a:noFill/>
              </a:ln>
              <a:solidFill>
                <a:schemeClr val="tx2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0" y="5874531"/>
            <a:ext cx="9144000" cy="983469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50000"/>
                  <a:shade val="30000"/>
                  <a:satMod val="115000"/>
                </a:schemeClr>
              </a:gs>
              <a:gs pos="50000">
                <a:schemeClr val="accent5">
                  <a:lumMod val="50000"/>
                  <a:shade val="67500"/>
                  <a:satMod val="115000"/>
                </a:schemeClr>
              </a:gs>
              <a:gs pos="100000">
                <a:schemeClr val="accent5">
                  <a:lumMod val="50000"/>
                  <a:shade val="100000"/>
                  <a:satMod val="115000"/>
                </a:schemeClr>
              </a:gs>
            </a:gsLst>
            <a:lin ang="108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0" y="0"/>
            <a:ext cx="9144000" cy="1551709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50000"/>
                  <a:shade val="30000"/>
                  <a:satMod val="115000"/>
                </a:schemeClr>
              </a:gs>
              <a:gs pos="50000">
                <a:schemeClr val="accent5">
                  <a:lumMod val="50000"/>
                  <a:shade val="67500"/>
                  <a:satMod val="115000"/>
                </a:schemeClr>
              </a:gs>
              <a:gs pos="100000">
                <a:schemeClr val="accent5">
                  <a:lumMod val="50000"/>
                  <a:shade val="100000"/>
                  <a:satMod val="115000"/>
                </a:schemeClr>
              </a:gs>
            </a:gsLst>
            <a:lin ang="108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Nadpis 1"/>
          <p:cNvSpPr txBox="1">
            <a:spLocks/>
          </p:cNvSpPr>
          <p:nvPr/>
        </p:nvSpPr>
        <p:spPr>
          <a:xfrm>
            <a:off x="1852755" y="193964"/>
            <a:ext cx="6193158" cy="688256"/>
          </a:xfrm>
          <a:prstGeom prst="rect">
            <a:avLst/>
          </a:prstGeom>
        </p:spPr>
        <p:txBody>
          <a:bodyPr vert="horz" wrap="square" lIns="36000" tIns="36000" rIns="36000" bIns="36000" rtlCol="0" anchor="t" anchorCtr="0">
            <a:spAutoFit/>
          </a:bodyPr>
          <a:lstStyle/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20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CZECH SALES ACADEMY Hradec</a:t>
            </a:r>
            <a:r>
              <a:rPr kumimoji="0" lang="cs-CZ" sz="2000" b="1" i="0" u="none" strike="noStrike" kern="1200" cap="none" spc="0" normalizeH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 Králové – VOŠ a SOŠ s.r.o.</a:t>
            </a:r>
          </a:p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2000" b="1" baseline="0" dirty="0" smtClean="0">
                <a:solidFill>
                  <a:schemeClr val="bg1"/>
                </a:solidFill>
                <a:latin typeface="+mj-lt"/>
                <a:ea typeface="+mj-ea"/>
                <a:cs typeface="+mj-cs"/>
              </a:rPr>
              <a:t>Hradecká</a:t>
            </a:r>
            <a:r>
              <a:rPr lang="cs-CZ" sz="2000" b="1" dirty="0" smtClean="0">
                <a:solidFill>
                  <a:schemeClr val="bg1"/>
                </a:solidFill>
                <a:latin typeface="+mj-lt"/>
                <a:ea typeface="+mj-ea"/>
                <a:cs typeface="+mj-cs"/>
              </a:rPr>
              <a:t> 1151, 500 03 Hradec Králové</a:t>
            </a:r>
            <a:endParaRPr kumimoji="0" lang="cs-CZ" sz="2000" b="1" i="0" u="none" strike="noStrike" kern="1200" cap="none" spc="0" normalizeH="0" baseline="0" noProof="0" dirty="0" smtClean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pic>
        <p:nvPicPr>
          <p:cNvPr id="1026" name="Picture 2" descr="C:\Users\Benesova\Documents\06_projekty\OPVK\00_příručky\OPVK\Zakladni_logolink_OPVK (ESF, EU, MSMT, OP VK)\03_Zakladni_logolink_vertikalni_cz\OPVK_ver_zakladni_logolink_CMYK_cz.ti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29590" y="1744931"/>
            <a:ext cx="1512323" cy="4004712"/>
          </a:xfrm>
          <a:prstGeom prst="rect">
            <a:avLst/>
          </a:prstGeom>
          <a:noFill/>
        </p:spPr>
      </p:pic>
      <p:pic>
        <p:nvPicPr>
          <p:cNvPr id="14" name="Obrázek 13" descr="C_mini.jpg"/>
          <p:cNvPicPr>
            <a:picLocks noChangeAspect="1"/>
          </p:cNvPicPr>
          <p:nvPr/>
        </p:nvPicPr>
        <p:blipFill>
          <a:blip r:embed="rId3" cstate="print">
            <a:clrChange>
              <a:clrFrom>
                <a:srgbClr val="B0B0B0"/>
              </a:clrFrom>
              <a:clrTo>
                <a:srgbClr val="B0B0B0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8101332" y="95536"/>
            <a:ext cx="777452" cy="764275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2</a:t>
            </a:fld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Tento učební materiál vznikl za podpory OPVK 1.5</a:t>
            </a:r>
            <a:endParaRPr lang="cs-CZ" dirty="0"/>
          </a:p>
        </p:txBody>
      </p:sp>
      <p:graphicFrame>
        <p:nvGraphicFramePr>
          <p:cNvPr id="11" name="Tabulka 10"/>
          <p:cNvGraphicFramePr>
            <a:graphicFrameLocks noGrp="1"/>
          </p:cNvGraphicFramePr>
          <p:nvPr/>
        </p:nvGraphicFramePr>
        <p:xfrm>
          <a:off x="724188" y="1369290"/>
          <a:ext cx="7934902" cy="4902200"/>
        </p:xfrm>
        <a:graphic>
          <a:graphicData uri="http://schemas.openxmlformats.org/drawingml/2006/table">
            <a:tbl>
              <a:tblPr firstCol="1" bandRow="1">
                <a:tableStyleId>{5C22544A-7EE6-4342-B048-85BDC9FD1C3A}</a:tableStyleId>
              </a:tblPr>
              <a:tblGrid>
                <a:gridCol w="2614911"/>
                <a:gridCol w="5319991"/>
              </a:tblGrid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Název školy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CZECH SALES ACADEMY Hradec Králové – VOŠ a SOŠ s.r.o.</a:t>
                      </a:r>
                      <a:endParaRPr lang="cs-CZ" sz="16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Číslo projektu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CZ 1.07/1.5.00/34.0314</a:t>
                      </a:r>
                      <a:endParaRPr lang="cs-CZ" sz="16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Název projektu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Moderní</a:t>
                      </a:r>
                      <a:r>
                        <a:rPr lang="cs-CZ" sz="1600" baseline="0" dirty="0" smtClean="0"/>
                        <a:t> škola</a:t>
                      </a:r>
                      <a:endParaRPr lang="cs-CZ" sz="16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Číslo DUM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smtClean="0"/>
                        <a:t>CSA_OPVK15_052</a:t>
                      </a:r>
                      <a:endParaRPr lang="cs-CZ" sz="16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Předmět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Marketing</a:t>
                      </a:r>
                      <a:endParaRPr lang="cs-CZ" sz="16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Tematický celek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Nástroje marketingu</a:t>
                      </a:r>
                      <a:endParaRPr lang="cs-CZ" sz="16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Název materiálu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600" dirty="0" smtClean="0"/>
                        <a:t>Strategie</a:t>
                      </a:r>
                      <a:r>
                        <a:rPr lang="cs-CZ" sz="1600" baseline="0" dirty="0" smtClean="0"/>
                        <a:t> cenové </a:t>
                      </a:r>
                      <a:r>
                        <a:rPr lang="cs-CZ" sz="1600" baseline="0" dirty="0" smtClean="0"/>
                        <a:t>tvorby</a:t>
                      </a:r>
                      <a:endParaRPr lang="cs-CZ" sz="1600" dirty="0" smtClean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Autor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Ing. Iva Kovaříková</a:t>
                      </a:r>
                      <a:endParaRPr lang="cs-CZ" sz="16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Datum ověření,</a:t>
                      </a:r>
                      <a:r>
                        <a:rPr lang="cs-CZ" sz="1600" baseline="0" dirty="0" smtClean="0"/>
                        <a:t> třída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25.4.2013</a:t>
                      </a:r>
                      <a:endParaRPr lang="cs-CZ" sz="16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Časová</a:t>
                      </a:r>
                      <a:r>
                        <a:rPr lang="cs-CZ" sz="1600" baseline="0" dirty="0" smtClean="0"/>
                        <a:t> dotace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30 min.</a:t>
                      </a:r>
                      <a:endParaRPr lang="cs-CZ" sz="16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Pomůcky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PC, </a:t>
                      </a:r>
                      <a:r>
                        <a:rPr lang="cs-CZ" sz="1600" dirty="0" err="1" smtClean="0"/>
                        <a:t>flash</a:t>
                      </a:r>
                      <a:r>
                        <a:rPr lang="cs-CZ" sz="1600" dirty="0" smtClean="0"/>
                        <a:t> disk, interaktivní tabule</a:t>
                      </a:r>
                      <a:endParaRPr lang="cs-CZ" sz="16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Vzdělávací cíl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Pochopení souvislostí mezi jednotlivými </a:t>
                      </a:r>
                      <a:r>
                        <a:rPr lang="cs-CZ" sz="1600" dirty="0" smtClean="0"/>
                        <a:t>přístupy </a:t>
                      </a:r>
                      <a:r>
                        <a:rPr lang="cs-CZ" sz="1600" dirty="0" smtClean="0"/>
                        <a:t>k tvorbě ceny jako jediného nástroje</a:t>
                      </a:r>
                      <a:r>
                        <a:rPr lang="cs-CZ" sz="1600" baseline="0" dirty="0" smtClean="0"/>
                        <a:t> </a:t>
                      </a:r>
                      <a:r>
                        <a:rPr lang="cs-CZ" sz="1600" dirty="0" smtClean="0"/>
                        <a:t>marketingového mixu, který přináší zisk.</a:t>
                      </a:r>
                      <a:endParaRPr lang="cs-CZ" sz="1600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algn="ctr">
              <a:buNone/>
            </a:pPr>
            <a:r>
              <a:rPr lang="cs-CZ" sz="5400" dirty="0" smtClean="0">
                <a:solidFill>
                  <a:srgbClr val="7030A0"/>
                </a:solidFill>
              </a:rPr>
              <a:t>Strategie cenové tvorby</a:t>
            </a:r>
          </a:p>
          <a:p>
            <a:pPr>
              <a:buNone/>
            </a:pPr>
            <a:r>
              <a:rPr lang="cs-CZ" sz="5400" dirty="0" smtClean="0">
                <a:solidFill>
                  <a:srgbClr val="7030A0"/>
                </a:solidFill>
              </a:rPr>
              <a:t> </a:t>
            </a:r>
            <a:endParaRPr lang="cs-CZ" dirty="0" smtClean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    Přesto, nebo právě proto, že je cena jediným  prvkem marketingového mixu, který         </a:t>
            </a:r>
            <a:r>
              <a:rPr lang="cs-CZ" sz="4000" dirty="0" smtClean="0">
                <a:solidFill>
                  <a:srgbClr val="0070C0"/>
                </a:solidFill>
              </a:rPr>
              <a:t>produkuje příjmy</a:t>
            </a:r>
          </a:p>
          <a:p>
            <a:pPr>
              <a:buNone/>
            </a:pPr>
            <a:r>
              <a:rPr lang="cs-CZ" dirty="0" smtClean="0"/>
              <a:t>   /ostatní nástroje produkují náklady/,</a:t>
            </a:r>
          </a:p>
          <a:p>
            <a:pPr>
              <a:buNone/>
            </a:pPr>
            <a:r>
              <a:rPr lang="cs-CZ" dirty="0" smtClean="0"/>
              <a:t>    je určení ceny problémem zejména tehdy, jedná-li se o nový výrobek.  </a:t>
            </a:r>
          </a:p>
          <a:p>
            <a:pPr>
              <a:buNone/>
            </a:pPr>
            <a:r>
              <a:rPr lang="cs-CZ" dirty="0" smtClean="0"/>
              <a:t>    Firma se rozhoduje o umístění výrobku na trhu z hlediska </a:t>
            </a:r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kvality a ceny.</a:t>
            </a:r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4</a:t>
            </a:fld>
            <a:endParaRPr lang="cs-CZ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Vložit obr.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5</a:t>
            </a:fld>
            <a:endParaRPr lang="cs-CZ"/>
          </a:p>
        </p:txBody>
      </p:sp>
      <p:pic>
        <p:nvPicPr>
          <p:cNvPr id="5" name="Obrázek 4" descr="devet_strategii_cena-kvalita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0" y="675640"/>
            <a:ext cx="9144000" cy="5506720"/>
          </a:xfrm>
          <a:prstGeom prst="rect">
            <a:avLst/>
          </a:prstGeom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  </a:t>
            </a:r>
          </a:p>
          <a:p>
            <a:pPr>
              <a:buNone/>
            </a:pPr>
            <a:r>
              <a:rPr lang="cs-CZ" dirty="0" smtClean="0"/>
              <a:t>    Výše uvedená matice obsahuje </a:t>
            </a:r>
            <a:r>
              <a:rPr lang="cs-CZ" dirty="0" smtClean="0">
                <a:solidFill>
                  <a:srgbClr val="FFFF00"/>
                </a:solidFill>
              </a:rPr>
              <a:t>9 možných strategií</a:t>
            </a:r>
            <a:r>
              <a:rPr lang="cs-CZ" dirty="0" smtClean="0"/>
              <a:t>, a to s přihlédnutím k různé úrovni jakosti /kvality/ produktu a různé cenové úrovni produktu 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6</a:t>
            </a:fld>
            <a:endParaRPr lang="cs-CZ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9 strategií cena/kvalita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endParaRPr lang="cs-CZ" dirty="0" smtClean="0"/>
          </a:p>
          <a:p>
            <a:r>
              <a:rPr lang="cs-CZ" dirty="0" smtClean="0"/>
              <a:t>Strategie na </a:t>
            </a:r>
            <a:r>
              <a:rPr lang="cs-CZ" sz="4400" dirty="0" smtClean="0">
                <a:solidFill>
                  <a:srgbClr val="7030A0"/>
                </a:solidFill>
              </a:rPr>
              <a:t>levé diagonále </a:t>
            </a:r>
            <a:r>
              <a:rPr lang="cs-CZ" dirty="0" smtClean="0"/>
              <a:t>– </a:t>
            </a:r>
            <a:r>
              <a:rPr lang="cs-CZ" dirty="0" smtClean="0">
                <a:solidFill>
                  <a:srgbClr val="FF0000"/>
                </a:solidFill>
              </a:rPr>
              <a:t>1.5.9.</a:t>
            </a:r>
            <a:r>
              <a:rPr lang="cs-CZ" dirty="0" smtClean="0"/>
              <a:t> </a:t>
            </a:r>
          </a:p>
          <a:p>
            <a:pPr>
              <a:buNone/>
            </a:pPr>
            <a:r>
              <a:rPr lang="cs-CZ" dirty="0" smtClean="0">
                <a:solidFill>
                  <a:srgbClr val="FF0000"/>
                </a:solidFill>
              </a:rPr>
              <a:t>   /tedy premiantská strategie, </a:t>
            </a:r>
            <a:r>
              <a:rPr lang="cs-CZ" dirty="0" err="1" smtClean="0">
                <a:solidFill>
                  <a:srgbClr val="FF0000"/>
                </a:solidFill>
              </a:rPr>
              <a:t>strategie</a:t>
            </a:r>
            <a:r>
              <a:rPr lang="cs-CZ" dirty="0" smtClean="0">
                <a:solidFill>
                  <a:srgbClr val="FF0000"/>
                </a:solidFill>
              </a:rPr>
              <a:t> průměrné hodnoty a strategie hospodárnosti/</a:t>
            </a:r>
            <a:r>
              <a:rPr lang="cs-CZ" dirty="0" smtClean="0"/>
              <a:t> mohou koexistovat /společně působit/ na stejném trhu. Znamená to, že konkurenční firmy obsluhují 3 typy zákazníků: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7</a:t>
            </a:fld>
            <a:endParaRPr lang="cs-CZ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dirty="0" smtClean="0">
                <a:solidFill>
                  <a:srgbClr val="FF0000"/>
                </a:solidFill>
              </a:rPr>
              <a:t>a/ </a:t>
            </a:r>
            <a:r>
              <a:rPr lang="cs-CZ" dirty="0" smtClean="0"/>
              <a:t>ti, kteří trvají na vysoké kvalitě a jsou tedy ochotni zaplatit vysokou cenu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b/</a:t>
            </a:r>
            <a:r>
              <a:rPr lang="cs-CZ" dirty="0" smtClean="0"/>
              <a:t> ti, kteří se spokojí s průměrnou kvalitou za průměrnou cenu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c/</a:t>
            </a:r>
            <a:r>
              <a:rPr lang="cs-CZ" dirty="0" smtClean="0"/>
              <a:t> ti, kterým stačí nízká kvalita, neboť upřednostňují nízkou cenu</a:t>
            </a: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8</a:t>
            </a:fld>
            <a:endParaRPr lang="cs-CZ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endParaRPr lang="cs-CZ" dirty="0" smtClean="0"/>
          </a:p>
          <a:p>
            <a:r>
              <a:rPr lang="cs-CZ" dirty="0" smtClean="0"/>
              <a:t>Strategie </a:t>
            </a:r>
            <a:r>
              <a:rPr lang="cs-CZ" sz="4400" dirty="0" smtClean="0">
                <a:solidFill>
                  <a:srgbClr val="7030A0"/>
                </a:solidFill>
              </a:rPr>
              <a:t>v  pravém horním rohu matice </a:t>
            </a:r>
            <a:r>
              <a:rPr lang="cs-CZ" dirty="0" smtClean="0"/>
              <a:t>– </a:t>
            </a:r>
            <a:r>
              <a:rPr lang="cs-CZ" dirty="0" smtClean="0">
                <a:solidFill>
                  <a:srgbClr val="FF0000"/>
                </a:solidFill>
              </a:rPr>
              <a:t>2.3.6. /tedy strategie vysoké hodnoty, strategie vynikající hodnoty a strategie dobré hodnoty/ </a:t>
            </a:r>
            <a:r>
              <a:rPr lang="cs-CZ" dirty="0" smtClean="0"/>
              <a:t>představují různé způsoby, jak zaútočit na </a:t>
            </a:r>
            <a:r>
              <a:rPr lang="cs-CZ" dirty="0" err="1" smtClean="0"/>
              <a:t>stategie</a:t>
            </a:r>
            <a:r>
              <a:rPr lang="cs-CZ" dirty="0" smtClean="0"/>
              <a:t> na diagonále /</a:t>
            </a:r>
            <a:r>
              <a:rPr lang="cs-CZ" dirty="0" err="1" smtClean="0"/>
              <a:t>uhlopříčce</a:t>
            </a:r>
            <a:r>
              <a:rPr lang="cs-CZ" dirty="0" smtClean="0"/>
              <a:t>/.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9</a:t>
            </a:fld>
            <a:endParaRPr lang="cs-CZ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Strategie </a:t>
            </a:r>
            <a:r>
              <a:rPr lang="cs-CZ" dirty="0" smtClean="0">
                <a:solidFill>
                  <a:srgbClr val="FF0000"/>
                </a:solidFill>
              </a:rPr>
              <a:t>2</a:t>
            </a:r>
            <a:r>
              <a:rPr lang="cs-CZ" dirty="0" smtClean="0"/>
              <a:t> znamená, že se jedná o stejně kvalitní výrobek jako v případě kvadrantu 1, ale o něco levnější</a:t>
            </a:r>
          </a:p>
          <a:p>
            <a:r>
              <a:rPr lang="cs-CZ" dirty="0" smtClean="0"/>
              <a:t>Strategie</a:t>
            </a:r>
            <a:r>
              <a:rPr lang="cs-CZ" dirty="0" smtClean="0">
                <a:solidFill>
                  <a:srgbClr val="FF0000"/>
                </a:solidFill>
              </a:rPr>
              <a:t> 3 </a:t>
            </a:r>
            <a:r>
              <a:rPr lang="cs-CZ" dirty="0" smtClean="0"/>
              <a:t>říká de facto totéž, avšak nabízí ještě větší úsporu pro zákazníka /výrobek je ještě levnější/</a:t>
            </a:r>
          </a:p>
          <a:p>
            <a:r>
              <a:rPr lang="cs-CZ" dirty="0" smtClean="0"/>
              <a:t>Strategie </a:t>
            </a:r>
            <a:r>
              <a:rPr lang="cs-CZ" dirty="0" smtClean="0">
                <a:solidFill>
                  <a:srgbClr val="FF0000"/>
                </a:solidFill>
              </a:rPr>
              <a:t>6 </a:t>
            </a:r>
            <a:r>
              <a:rPr lang="cs-CZ" dirty="0" smtClean="0"/>
              <a:t>představuje dobrou hodnotu za dobrou cenu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10</a:t>
            </a:fld>
            <a:endParaRPr lang="cs-CZ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cs-CZ" dirty="0" smtClean="0">
              <a:solidFill>
                <a:srgbClr val="FF0000"/>
              </a:solidFill>
            </a:endParaRPr>
          </a:p>
          <a:p>
            <a:pPr>
              <a:buNone/>
            </a:pPr>
            <a:r>
              <a:rPr lang="cs-CZ" dirty="0" smtClean="0"/>
              <a:t>    Strategie v </a:t>
            </a:r>
            <a:r>
              <a:rPr lang="cs-CZ" sz="4400" dirty="0" smtClean="0">
                <a:solidFill>
                  <a:srgbClr val="7030A0"/>
                </a:solidFill>
              </a:rPr>
              <a:t>levém dolním rohu </a:t>
            </a:r>
            <a:r>
              <a:rPr lang="cs-CZ" dirty="0" smtClean="0"/>
              <a:t>– </a:t>
            </a:r>
            <a:r>
              <a:rPr lang="cs-CZ" dirty="0" smtClean="0">
                <a:solidFill>
                  <a:srgbClr val="FF0000"/>
                </a:solidFill>
              </a:rPr>
              <a:t>4.7.8.</a:t>
            </a:r>
          </a:p>
          <a:p>
            <a:pPr>
              <a:buNone/>
            </a:pPr>
            <a:r>
              <a:rPr lang="cs-CZ" dirty="0" smtClean="0">
                <a:solidFill>
                  <a:srgbClr val="FF0000"/>
                </a:solidFill>
              </a:rPr>
              <a:t>    /tedy strategie předražování, vyděračská strategie a falešná strategie hospodárnosti/ </a:t>
            </a:r>
            <a:r>
              <a:rPr lang="cs-CZ" dirty="0" smtClean="0"/>
              <a:t>jsou pro zákazníka nejméně výhodné, neboť představují relativní předražování výrobků vzhledem k jejich ne zcela špičkové kvalitě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11</a:t>
            </a:fld>
            <a:endParaRPr lang="cs-CZ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Strategie </a:t>
            </a:r>
            <a:r>
              <a:rPr lang="cs-CZ" dirty="0" smtClean="0">
                <a:solidFill>
                  <a:srgbClr val="FF0000"/>
                </a:solidFill>
              </a:rPr>
              <a:t>4 </a:t>
            </a:r>
            <a:r>
              <a:rPr lang="cs-CZ" dirty="0" smtClean="0"/>
              <a:t>představuje pro firmu nebezpečí, že o ní zákazníci budou šířit negativní hodnocení  </a:t>
            </a:r>
          </a:p>
          <a:p>
            <a:r>
              <a:rPr lang="cs-CZ" dirty="0" smtClean="0"/>
              <a:t>Strategie </a:t>
            </a:r>
            <a:r>
              <a:rPr lang="cs-CZ" dirty="0" smtClean="0">
                <a:solidFill>
                  <a:srgbClr val="FF0000"/>
                </a:solidFill>
              </a:rPr>
              <a:t>7</a:t>
            </a:r>
            <a:r>
              <a:rPr lang="cs-CZ" dirty="0" smtClean="0"/>
              <a:t> je zcela negativní, neboť zákazníci se cítí být okradeni</a:t>
            </a:r>
          </a:p>
          <a:p>
            <a:r>
              <a:rPr lang="cs-CZ" dirty="0" smtClean="0"/>
              <a:t>Strategie </a:t>
            </a:r>
            <a:r>
              <a:rPr lang="cs-CZ" dirty="0" smtClean="0">
                <a:solidFill>
                  <a:srgbClr val="FF0000"/>
                </a:solidFill>
              </a:rPr>
              <a:t>8</a:t>
            </a:r>
            <a:r>
              <a:rPr lang="cs-CZ" dirty="0" smtClean="0"/>
              <a:t> sleduje stejné cíle, jako 2 předchozí, ale zákazníkům se snaží vnutit pocit hospodárnosti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12</a:t>
            </a:fld>
            <a:endParaRPr lang="cs-CZ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7030A0"/>
                </a:solidFill>
              </a:rPr>
              <a:t>Závěr</a:t>
            </a:r>
            <a:endParaRPr lang="cs-CZ" dirty="0">
              <a:solidFill>
                <a:srgbClr val="7030A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dirty="0" smtClean="0"/>
              <a:t>Určování ceny je vlastně hledáním vhodného kompromisu</a:t>
            </a:r>
          </a:p>
          <a:p>
            <a:r>
              <a:rPr lang="cs-CZ" dirty="0" smtClean="0"/>
              <a:t>Výše ceny je součástí celkové strategie marketingu</a:t>
            </a:r>
          </a:p>
          <a:p>
            <a:r>
              <a:rPr lang="cs-CZ" dirty="0" smtClean="0"/>
              <a:t>Ocenění produktu ovlivňuje celá řada často protichůdných faktorů a okolností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13</a:t>
            </a:fld>
            <a:endParaRPr lang="cs-CZ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/>
              <a:t>Použité zdroje:</a:t>
            </a:r>
          </a:p>
          <a:p>
            <a:r>
              <a:rPr lang="cs-CZ" dirty="0" smtClean="0"/>
              <a:t>1. </a:t>
            </a:r>
            <a:r>
              <a:rPr lang="cs-CZ" dirty="0" smtClean="0"/>
              <a:t>MCCARTHY, E. </a:t>
            </a:r>
            <a:r>
              <a:rPr lang="cs-CZ" i="1" dirty="0" smtClean="0"/>
              <a:t>Základy marketingu</a:t>
            </a:r>
            <a:r>
              <a:rPr lang="cs-CZ" dirty="0" smtClean="0"/>
              <a:t>. 1. </a:t>
            </a:r>
            <a:r>
              <a:rPr lang="cs-CZ" dirty="0" err="1" smtClean="0"/>
              <a:t>vyd</a:t>
            </a:r>
            <a:r>
              <a:rPr lang="cs-CZ" dirty="0" smtClean="0"/>
              <a:t>. Praha: Victoria </a:t>
            </a:r>
            <a:r>
              <a:rPr lang="cs-CZ" dirty="0" err="1" smtClean="0"/>
              <a:t>publishing</a:t>
            </a:r>
            <a:r>
              <a:rPr lang="cs-CZ" dirty="0" smtClean="0"/>
              <a:t>, 1995, 511 s. ISBN 80-85605-29-5. </a:t>
            </a:r>
            <a:endParaRPr lang="cs-CZ" dirty="0" smtClean="0"/>
          </a:p>
          <a:p>
            <a:r>
              <a:rPr lang="cs-CZ" dirty="0" smtClean="0"/>
              <a:t>2. </a:t>
            </a:r>
            <a:r>
              <a:rPr lang="cs-CZ" dirty="0" smtClean="0"/>
              <a:t>KOTLER, </a:t>
            </a:r>
            <a:r>
              <a:rPr lang="cs-CZ" dirty="0" err="1" smtClean="0"/>
              <a:t>Philip</a:t>
            </a:r>
            <a:r>
              <a:rPr lang="cs-CZ" dirty="0" smtClean="0"/>
              <a:t>. </a:t>
            </a:r>
            <a:r>
              <a:rPr lang="cs-CZ" i="1" dirty="0" smtClean="0"/>
              <a:t>Marketing management</a:t>
            </a:r>
            <a:r>
              <a:rPr lang="cs-CZ" dirty="0" smtClean="0"/>
              <a:t>. 1. </a:t>
            </a:r>
            <a:r>
              <a:rPr lang="cs-CZ" dirty="0" err="1" smtClean="0"/>
              <a:t>vyd</a:t>
            </a:r>
            <a:r>
              <a:rPr lang="cs-CZ" dirty="0" smtClean="0"/>
              <a:t>. Praha: </a:t>
            </a:r>
            <a:r>
              <a:rPr lang="cs-CZ" dirty="0" err="1" smtClean="0"/>
              <a:t>Grada</a:t>
            </a:r>
            <a:r>
              <a:rPr lang="cs-CZ" dirty="0" smtClean="0"/>
              <a:t>, 2007, 788 s. ISBN 978-80-247-1359-5. </a:t>
            </a:r>
            <a:endParaRPr lang="cs-CZ" dirty="0" smtClean="0"/>
          </a:p>
          <a:p>
            <a:r>
              <a:rPr lang="cs-CZ" dirty="0" smtClean="0"/>
              <a:t>3. </a:t>
            </a:r>
            <a:r>
              <a:rPr lang="cs-CZ" dirty="0" smtClean="0"/>
              <a:t>Management - cvičení. </a:t>
            </a:r>
            <a:r>
              <a:rPr lang="cs-CZ" i="1" dirty="0" smtClean="0"/>
              <a:t>Vítězslav Hálek</a:t>
            </a:r>
            <a:r>
              <a:rPr lang="cs-CZ" dirty="0" smtClean="0"/>
              <a:t> [online]. © 2013 [cit. </a:t>
            </a:r>
            <a:r>
              <a:rPr lang="cs-CZ" dirty="0" smtClean="0"/>
              <a:t>2013-03-28</a:t>
            </a:r>
            <a:r>
              <a:rPr lang="cs-CZ" dirty="0" smtClean="0"/>
              <a:t>]. Dostupné z: http://halek.info/www/management/cviceni 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14</a:t>
            </a:fld>
            <a:endParaRPr lang="cs-CZ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PREZENTACE_VOSHK_logolinkEU (1)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PREZENTACE_VOSHK_logolinkEU (1)</Template>
  <TotalTime>423</TotalTime>
  <Words>569</Words>
  <Application>Microsoft Office PowerPoint</Application>
  <PresentationFormat>Předvádění na obrazovce (4:3)</PresentationFormat>
  <Paragraphs>80</Paragraphs>
  <Slides>14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PREZENTACE_VOSHK_logolinkEU (1)</vt:lpstr>
      <vt:lpstr>Strategie cenové tvorby</vt:lpstr>
      <vt:lpstr>Tento učební materiál vznikl za podpory OPVK 1.5</vt:lpstr>
      <vt:lpstr>Snímek 3</vt:lpstr>
      <vt:lpstr>Snímek 4</vt:lpstr>
      <vt:lpstr>Snímek 5</vt:lpstr>
      <vt:lpstr>Snímek 6</vt:lpstr>
      <vt:lpstr>9 strategií cena/kvalita</vt:lpstr>
      <vt:lpstr>Snímek 8</vt:lpstr>
      <vt:lpstr>Snímek 9</vt:lpstr>
      <vt:lpstr>Snímek 10</vt:lpstr>
      <vt:lpstr>Snímek 11</vt:lpstr>
      <vt:lpstr>Snímek 12</vt:lpstr>
      <vt:lpstr>Závěr</vt:lpstr>
      <vt:lpstr>Snímek 14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prezentace</dc:title>
  <dc:creator>Uzivatel</dc:creator>
  <cp:lastModifiedBy>An</cp:lastModifiedBy>
  <cp:revision>59</cp:revision>
  <dcterms:created xsi:type="dcterms:W3CDTF">2013-01-22T10:45:42Z</dcterms:created>
  <dcterms:modified xsi:type="dcterms:W3CDTF">2013-05-28T06:25:33Z</dcterms:modified>
</cp:coreProperties>
</file>