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9" r:id="rId2"/>
    <p:sldId id="267" r:id="rId3"/>
    <p:sldId id="257" r:id="rId4"/>
    <p:sldId id="264" r:id="rId5"/>
    <p:sldId id="258" r:id="rId6"/>
    <p:sldId id="275" r:id="rId7"/>
    <p:sldId id="271" r:id="rId8"/>
    <p:sldId id="276" r:id="rId9"/>
    <p:sldId id="274" r:id="rId10"/>
    <p:sldId id="259" r:id="rId11"/>
    <p:sldId id="265" r:id="rId12"/>
    <p:sldId id="260" r:id="rId13"/>
    <p:sldId id="261" r:id="rId14"/>
    <p:sldId id="262" r:id="rId15"/>
    <p:sldId id="263" r:id="rId16"/>
    <p:sldId id="278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1" autoAdjust="0"/>
    <p:restoredTop sz="94660"/>
  </p:normalViewPr>
  <p:slideViewPr>
    <p:cSldViewPr>
      <p:cViewPr>
        <p:scale>
          <a:sx n="75" d="100"/>
          <a:sy n="75" d="100"/>
        </p:scale>
        <p:origin x="468" y="-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D50DCE-80DF-4F0A-9CE2-DEE144DAF5AB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948E7F-65CF-4D89-B4F2-EBC0D92133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6DDDED-E4DA-4885-9C93-27158B6581C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E96B2-50E1-4726-93B4-8AE930746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dirty="0" smtClean="0"/>
              <a:t>Digitální</a:t>
            </a:r>
            <a:r>
              <a:rPr lang="cs-CZ" sz="2400" dirty="0" smtClean="0"/>
              <a:t> </a:t>
            </a:r>
            <a:r>
              <a:rPr lang="cs-CZ" sz="2800" dirty="0" smtClean="0"/>
              <a:t>učební</a:t>
            </a:r>
            <a:r>
              <a:rPr lang="cs-CZ" sz="2400" dirty="0" smtClean="0"/>
              <a:t> </a:t>
            </a:r>
            <a:r>
              <a:rPr lang="cs-CZ" sz="2800" dirty="0" smtClean="0"/>
              <a:t>materiál</a:t>
            </a:r>
            <a:endParaRPr lang="cs-CZ" sz="2400" dirty="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188640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464645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1. a 2.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Psaní</a:t>
                      </a:r>
                      <a:r>
                        <a:rPr lang="cs-CZ" sz="3200" baseline="0" dirty="0" smtClean="0"/>
                        <a:t> i/y v příponách a v koncovkách podstatných jmen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26436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grafické stránky jazyka, zopakování psaní i/y v příponách a v koncovkách podstatných jmen, vysvětlení  přípon a zopakování vzorů podstatných jmen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Psaní i/y v příponách </a:t>
            </a:r>
            <a:br>
              <a:rPr lang="cs-CZ" dirty="0" smtClean="0"/>
            </a:br>
            <a:r>
              <a:rPr lang="cs-CZ" dirty="0" smtClean="0"/>
              <a:t>a koncovkách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en v jediné příponě se píše tvrdé y: </a:t>
            </a:r>
            <a:b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-</a:t>
            </a:r>
            <a:r>
              <a:rPr lang="cs-CZ" sz="3600" dirty="0" err="1" smtClean="0">
                <a:solidFill>
                  <a:schemeClr val="accent6">
                    <a:lumMod val="75000"/>
                  </a:schemeClr>
                </a:solidFill>
              </a:rPr>
              <a:t>yně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např.: Volyně, </a:t>
            </a:r>
            <a:r>
              <a:rPr lang="cs-CZ" sz="3600" dirty="0" err="1" smtClean="0"/>
              <a:t>Hrabyně</a:t>
            </a:r>
            <a:r>
              <a:rPr lang="cs-CZ" sz="3600" dirty="0" smtClean="0"/>
              <a:t>, kolegyně, bohyně</a:t>
            </a:r>
          </a:p>
          <a:p>
            <a:r>
              <a:rPr lang="cs-CZ" sz="3600" dirty="0" smtClean="0"/>
              <a:t>(jen v jediné předponě se píše tvrdé y: </a:t>
            </a:r>
            <a:br>
              <a:rPr lang="cs-CZ" sz="3600" dirty="0" smtClean="0"/>
            </a:br>
            <a:r>
              <a:rPr lang="cs-CZ" sz="3600" dirty="0" smtClean="0"/>
              <a:t>vy-, </a:t>
            </a:r>
            <a:r>
              <a:rPr lang="cs-CZ" sz="3600" dirty="0" err="1" smtClean="0"/>
              <a:t>vý</a:t>
            </a:r>
            <a:r>
              <a:rPr lang="cs-CZ" sz="3600" dirty="0" smtClean="0"/>
              <a:t>- např.: výstava, vystavit, vystavět)</a:t>
            </a:r>
          </a:p>
          <a:p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 ostatních příponách je měkké i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 koncovkách podstatných jmen se řídí psaní i/y vzory</a:t>
            </a:r>
            <a:endParaRPr lang="cs-CZ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příponách je převážně měkké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v</a:t>
            </a:r>
            <a:r>
              <a:rPr lang="cs-CZ" sz="4400" dirty="0" smtClean="0"/>
              <a:t> </a:t>
            </a:r>
            <a:r>
              <a:rPr lang="cs-CZ" sz="4400" dirty="0"/>
              <a:t>převážné většině přípon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u </a:t>
            </a:r>
            <a:r>
              <a:rPr lang="cs-CZ" sz="4400" dirty="0"/>
              <a:t>odvozovaných slov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se </a:t>
            </a:r>
            <a:r>
              <a:rPr lang="cs-CZ" sz="4400" dirty="0"/>
              <a:t>píše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měkké i </a:t>
            </a:r>
            <a:r>
              <a:rPr lang="cs-CZ" sz="4400" dirty="0">
                <a:solidFill>
                  <a:schemeClr val="accent6">
                    <a:lumMod val="75000"/>
                  </a:schemeClr>
                </a:solidFill>
              </a:rPr>
              <a:t>(í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),  </a:t>
            </a:r>
            <a:b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4400" dirty="0" smtClean="0"/>
              <a:t>např.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u přípon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-</a:t>
            </a:r>
            <a:r>
              <a:rPr lang="cs-CZ" sz="4400" dirty="0" err="1" smtClean="0"/>
              <a:t>ice</a:t>
            </a:r>
            <a:r>
              <a:rPr lang="cs-CZ" sz="4400" dirty="0" smtClean="0"/>
              <a:t>, -</a:t>
            </a:r>
            <a:r>
              <a:rPr lang="cs-CZ" sz="4400" dirty="0" err="1" smtClean="0"/>
              <a:t>ička</a:t>
            </a:r>
            <a:r>
              <a:rPr lang="cs-CZ" sz="4400" dirty="0" smtClean="0"/>
              <a:t>, -</a:t>
            </a:r>
            <a:r>
              <a:rPr lang="cs-CZ" sz="4400" dirty="0" err="1" smtClean="0"/>
              <a:t>ík</a:t>
            </a:r>
            <a:r>
              <a:rPr lang="cs-CZ" sz="4400" dirty="0" smtClean="0"/>
              <a:t> , -</a:t>
            </a:r>
            <a:r>
              <a:rPr lang="cs-CZ" sz="4400" dirty="0" err="1" smtClean="0"/>
              <a:t>ín</a:t>
            </a:r>
            <a:r>
              <a:rPr lang="cs-CZ" sz="4400" dirty="0" smtClean="0"/>
              <a:t> , -</a:t>
            </a:r>
            <a:r>
              <a:rPr lang="cs-CZ" sz="4400" dirty="0" err="1" smtClean="0"/>
              <a:t>ina</a:t>
            </a:r>
            <a:r>
              <a:rPr lang="cs-CZ" sz="4400" dirty="0" smtClean="0"/>
              <a:t> –</a:t>
            </a:r>
            <a:r>
              <a:rPr lang="cs-CZ" sz="4400" dirty="0" err="1" smtClean="0"/>
              <a:t>inka</a:t>
            </a:r>
            <a:r>
              <a:rPr lang="cs-CZ" sz="4400" dirty="0" smtClean="0"/>
              <a:t>, </a:t>
            </a:r>
            <a:br>
              <a:rPr lang="cs-CZ" sz="4400" dirty="0" smtClean="0"/>
            </a:br>
            <a:r>
              <a:rPr lang="cs-CZ" sz="4400" dirty="0" smtClean="0"/>
              <a:t>-</a:t>
            </a:r>
            <a:r>
              <a:rPr lang="cs-CZ" sz="4400" dirty="0" err="1" smtClean="0"/>
              <a:t>írna</a:t>
            </a:r>
            <a:r>
              <a:rPr lang="cs-CZ" sz="4400" dirty="0" smtClean="0"/>
              <a:t>, -</a:t>
            </a:r>
            <a:r>
              <a:rPr lang="cs-CZ" sz="4400" dirty="0" err="1" smtClean="0"/>
              <a:t>íř</a:t>
            </a:r>
            <a:r>
              <a:rPr lang="cs-CZ" sz="4400" dirty="0" smtClean="0"/>
              <a:t>, -</a:t>
            </a:r>
            <a:r>
              <a:rPr lang="cs-CZ" sz="4400" dirty="0" err="1" smtClean="0"/>
              <a:t>isko</a:t>
            </a:r>
            <a:r>
              <a:rPr lang="cs-CZ" sz="4400" dirty="0" smtClean="0"/>
              <a:t>, -</a:t>
            </a:r>
            <a:r>
              <a:rPr lang="cs-CZ" sz="4400" dirty="0" err="1" smtClean="0"/>
              <a:t>iště</a:t>
            </a:r>
            <a:r>
              <a:rPr lang="cs-CZ" sz="4400" dirty="0" smtClean="0"/>
              <a:t>  atd</a:t>
            </a:r>
            <a:r>
              <a:rPr lang="cs-CZ" sz="4400" dirty="0"/>
              <a:t>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Slova s měkkým i v příponách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800" dirty="0" smtClean="0"/>
              <a:t>  -</a:t>
            </a:r>
            <a:r>
              <a:rPr lang="cs-CZ" sz="4800" dirty="0" err="1" smtClean="0"/>
              <a:t>ice</a:t>
            </a:r>
            <a:r>
              <a:rPr lang="cs-CZ" sz="4800" dirty="0" smtClean="0"/>
              <a:t> (pravice), -</a:t>
            </a:r>
            <a:r>
              <a:rPr lang="cs-CZ" sz="4800" dirty="0" err="1" smtClean="0"/>
              <a:t>ička</a:t>
            </a:r>
            <a:r>
              <a:rPr lang="cs-CZ" sz="4800" dirty="0" smtClean="0"/>
              <a:t> (včelička), </a:t>
            </a:r>
            <a:br>
              <a:rPr lang="cs-CZ" sz="4800" dirty="0" smtClean="0"/>
            </a:br>
            <a:r>
              <a:rPr lang="cs-CZ" sz="4800" dirty="0" smtClean="0"/>
              <a:t>-</a:t>
            </a:r>
            <a:r>
              <a:rPr lang="cs-CZ" sz="4800" dirty="0" err="1" smtClean="0"/>
              <a:t>ík</a:t>
            </a:r>
            <a:r>
              <a:rPr lang="cs-CZ" sz="4800" dirty="0" smtClean="0"/>
              <a:t> (balík), -</a:t>
            </a:r>
            <a:r>
              <a:rPr lang="cs-CZ" sz="4800" dirty="0" err="1" smtClean="0"/>
              <a:t>ín</a:t>
            </a:r>
            <a:r>
              <a:rPr lang="cs-CZ" sz="4800" dirty="0" smtClean="0"/>
              <a:t> (vltavín), -</a:t>
            </a:r>
            <a:r>
              <a:rPr lang="cs-CZ" sz="4800" dirty="0" err="1" smtClean="0"/>
              <a:t>ina</a:t>
            </a:r>
            <a:r>
              <a:rPr lang="cs-CZ" sz="4800" dirty="0" smtClean="0"/>
              <a:t> (vzteklina), -</a:t>
            </a:r>
            <a:r>
              <a:rPr lang="cs-CZ" sz="4800" dirty="0" err="1" smtClean="0"/>
              <a:t>inka</a:t>
            </a:r>
            <a:r>
              <a:rPr lang="cs-CZ" sz="4800" dirty="0" smtClean="0"/>
              <a:t> (syrovinka), </a:t>
            </a:r>
            <a:br>
              <a:rPr lang="cs-CZ" sz="4800" dirty="0" smtClean="0"/>
            </a:br>
            <a:r>
              <a:rPr lang="cs-CZ" sz="4800" dirty="0" smtClean="0"/>
              <a:t>-</a:t>
            </a:r>
            <a:r>
              <a:rPr lang="cs-CZ" sz="4800" dirty="0" err="1" smtClean="0"/>
              <a:t>írna</a:t>
            </a:r>
            <a:r>
              <a:rPr lang="cs-CZ" sz="4800" dirty="0" smtClean="0"/>
              <a:t> (papírna), -</a:t>
            </a:r>
            <a:r>
              <a:rPr lang="cs-CZ" sz="4800" dirty="0" err="1" smtClean="0"/>
              <a:t>íř</a:t>
            </a:r>
            <a:r>
              <a:rPr lang="cs-CZ" sz="4800" dirty="0" smtClean="0"/>
              <a:t> (šermíř), </a:t>
            </a:r>
            <a:br>
              <a:rPr lang="cs-CZ" sz="4800" dirty="0" smtClean="0"/>
            </a:br>
            <a:r>
              <a:rPr lang="cs-CZ" sz="4800" dirty="0" smtClean="0"/>
              <a:t>-</a:t>
            </a:r>
            <a:r>
              <a:rPr lang="cs-CZ" sz="4800" dirty="0" err="1" smtClean="0"/>
              <a:t>isko</a:t>
            </a:r>
            <a:r>
              <a:rPr lang="cs-CZ" sz="4800" dirty="0" smtClean="0"/>
              <a:t> (letovisko), -</a:t>
            </a:r>
            <a:r>
              <a:rPr lang="cs-CZ" sz="4800" dirty="0" err="1" smtClean="0"/>
              <a:t>iště</a:t>
            </a:r>
            <a:r>
              <a:rPr lang="cs-CZ" sz="4800" dirty="0" smtClean="0"/>
              <a:t> (učiliště) atd.</a:t>
            </a:r>
            <a:endParaRPr lang="cs-CZ" sz="4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dirty="0"/>
              <a:t>V</a:t>
            </a:r>
            <a:r>
              <a:rPr lang="cs-CZ" dirty="0" smtClean="0"/>
              <a:t> koncovkách řídí pravopis </a:t>
            </a:r>
            <a:br>
              <a:rPr lang="cs-CZ" dirty="0" smtClean="0"/>
            </a:br>
            <a:r>
              <a:rPr lang="cs-CZ" dirty="0" smtClean="0"/>
              <a:t>mluvnický rod a vzor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  v koncovkách </a:t>
            </a:r>
            <a:r>
              <a:rPr lang="cs-CZ" sz="4800" dirty="0" err="1" smtClean="0"/>
              <a:t>podst</a:t>
            </a:r>
            <a:r>
              <a:rPr lang="cs-CZ" sz="4800" dirty="0" smtClean="0"/>
              <a:t>.</a:t>
            </a:r>
            <a:r>
              <a:rPr lang="cs-CZ" sz="4800" dirty="0"/>
              <a:t> </a:t>
            </a:r>
            <a:r>
              <a:rPr lang="cs-CZ" sz="4800" dirty="0" smtClean="0"/>
              <a:t>jmen </a:t>
            </a:r>
            <a:br>
              <a:rPr lang="cs-CZ" sz="4800" dirty="0" smtClean="0"/>
            </a:br>
            <a:r>
              <a:rPr lang="cs-CZ" sz="4800" dirty="0" smtClean="0"/>
              <a:t>po obojetných souhláskách</a:t>
            </a:r>
            <a:br>
              <a:rPr lang="cs-CZ" sz="4800" dirty="0" smtClean="0"/>
            </a:br>
            <a:r>
              <a:rPr lang="cs-CZ" sz="4800" dirty="0" smtClean="0"/>
              <a:t>se řídí psaní i (í) a y (ý) tím, </a:t>
            </a:r>
            <a:br>
              <a:rPr lang="cs-CZ" sz="4800" dirty="0" smtClean="0"/>
            </a:br>
            <a:r>
              <a:rPr lang="cs-CZ" sz="4800" dirty="0" smtClean="0"/>
              <a:t>zda patří ke vzoru tvrdému, </a:t>
            </a:r>
            <a:br>
              <a:rPr lang="cs-CZ" sz="4800" dirty="0" smtClean="0"/>
            </a:br>
            <a:r>
              <a:rPr lang="cs-CZ" sz="4800" dirty="0" smtClean="0"/>
              <a:t>nebo ke vzoru měkkému</a:t>
            </a:r>
            <a:endParaRPr lang="cs-CZ" sz="4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Kolísání při skloňování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mnohá podstatná jména </a:t>
            </a:r>
            <a:br>
              <a:rPr lang="cs-CZ" sz="4000" dirty="0" smtClean="0"/>
            </a:br>
            <a:r>
              <a:rPr lang="cs-CZ" sz="4000" dirty="0" smtClean="0"/>
              <a:t>kolísají při skloňování </a:t>
            </a:r>
            <a:br>
              <a:rPr lang="cs-CZ" sz="4000" dirty="0" smtClean="0"/>
            </a:br>
            <a:r>
              <a:rPr lang="cs-CZ" sz="4000" dirty="0" smtClean="0"/>
              <a:t>mezi více vzory </a:t>
            </a:r>
            <a:br>
              <a:rPr lang="cs-CZ" sz="4000" dirty="0" smtClean="0"/>
            </a:br>
            <a:r>
              <a:rPr lang="cs-CZ" sz="4000" dirty="0" smtClean="0"/>
              <a:t>(např. </a:t>
            </a:r>
            <a:r>
              <a:rPr lang="cs-CZ" sz="4000" i="1" dirty="0" smtClean="0"/>
              <a:t>dveře</a:t>
            </a:r>
            <a:r>
              <a:rPr lang="cs-CZ" sz="4000" dirty="0" smtClean="0"/>
              <a:t> jako </a:t>
            </a:r>
            <a:r>
              <a:rPr lang="cs-CZ" sz="4000" i="1" dirty="0" smtClean="0"/>
              <a:t>růže</a:t>
            </a:r>
            <a:r>
              <a:rPr lang="cs-CZ" sz="4000" dirty="0" smtClean="0"/>
              <a:t>, ale v 7. pádu </a:t>
            </a:r>
            <a:r>
              <a:rPr lang="cs-CZ" sz="4000" i="1" dirty="0" smtClean="0"/>
              <a:t>dveřmi</a:t>
            </a:r>
            <a:r>
              <a:rPr lang="cs-CZ" sz="4000" dirty="0" smtClean="0"/>
              <a:t> nikoli podle </a:t>
            </a:r>
            <a:r>
              <a:rPr lang="cs-CZ" sz="4000" i="1" dirty="0" smtClean="0"/>
              <a:t>růžemi</a:t>
            </a:r>
            <a:r>
              <a:rPr lang="cs-CZ" sz="4000" dirty="0" smtClean="0"/>
              <a:t>, ale podle </a:t>
            </a:r>
            <a:r>
              <a:rPr lang="cs-CZ" sz="4000" i="1" dirty="0" smtClean="0"/>
              <a:t>kostmi)</a:t>
            </a:r>
            <a:endParaRPr lang="cs-CZ" sz="4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a podvzory rodu mužského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5800" b="1" dirty="0">
                <a:solidFill>
                  <a:srgbClr val="FF0000"/>
                </a:solidFill>
              </a:rPr>
              <a:t>r</a:t>
            </a:r>
            <a:r>
              <a:rPr lang="cs-CZ" sz="5800" b="1" dirty="0" smtClean="0">
                <a:solidFill>
                  <a:srgbClr val="FF0000"/>
                </a:solidFill>
              </a:rPr>
              <a:t>od mužský – životný </a:t>
            </a:r>
            <a:r>
              <a:rPr lang="cs-CZ" sz="5800" dirty="0" smtClean="0"/>
              <a:t/>
            </a:r>
            <a:br>
              <a:rPr lang="cs-CZ" sz="5800" dirty="0" smtClean="0"/>
            </a:br>
            <a:r>
              <a:rPr lang="cs-CZ" sz="5800" b="1" dirty="0" smtClean="0"/>
              <a:t>pán </a:t>
            </a:r>
            <a:r>
              <a:rPr lang="cs-CZ" sz="5800" dirty="0" smtClean="0"/>
              <a:t>(student), syn, voják</a:t>
            </a:r>
            <a:br>
              <a:rPr lang="cs-CZ" sz="5800" dirty="0" smtClean="0"/>
            </a:br>
            <a:r>
              <a:rPr lang="cs-CZ" sz="5800" b="1" dirty="0" smtClean="0"/>
              <a:t>muž</a:t>
            </a:r>
            <a:r>
              <a:rPr lang="cs-CZ" sz="5800" dirty="0" smtClean="0"/>
              <a:t>, cizinec, rodič</a:t>
            </a:r>
            <a:br>
              <a:rPr lang="cs-CZ" sz="5800" dirty="0" smtClean="0"/>
            </a:br>
            <a:r>
              <a:rPr lang="cs-CZ" sz="5800" b="1" dirty="0" smtClean="0"/>
              <a:t>předseda</a:t>
            </a:r>
            <a:r>
              <a:rPr lang="cs-CZ" sz="5800" dirty="0" smtClean="0"/>
              <a:t>, paňáca</a:t>
            </a:r>
            <a:br>
              <a:rPr lang="cs-CZ" sz="5800" dirty="0" smtClean="0"/>
            </a:br>
            <a:r>
              <a:rPr lang="cs-CZ" sz="5800" b="1" dirty="0" smtClean="0"/>
              <a:t>soudce</a:t>
            </a:r>
            <a:r>
              <a:rPr lang="cs-CZ" sz="5800" dirty="0" smtClean="0"/>
              <a:t/>
            </a:r>
            <a:br>
              <a:rPr lang="cs-CZ" sz="5800" dirty="0" smtClean="0"/>
            </a:br>
            <a:r>
              <a:rPr lang="cs-CZ" sz="5800" dirty="0" smtClean="0"/>
              <a:t>Jiří</a:t>
            </a:r>
            <a:br>
              <a:rPr lang="cs-CZ" sz="5800" dirty="0" smtClean="0"/>
            </a:br>
            <a:r>
              <a:rPr lang="cs-CZ" sz="5800" b="1" dirty="0" smtClean="0">
                <a:solidFill>
                  <a:srgbClr val="FF0000"/>
                </a:solidFill>
              </a:rPr>
              <a:t>rod mužský – neživotný </a:t>
            </a:r>
            <a:r>
              <a:rPr lang="cs-CZ" sz="5800" b="1" dirty="0" smtClean="0"/>
              <a:t/>
            </a:r>
            <a:br>
              <a:rPr lang="cs-CZ" sz="5800" b="1" dirty="0" smtClean="0"/>
            </a:br>
            <a:r>
              <a:rPr lang="cs-CZ" sz="5800" b="1" dirty="0" smtClean="0"/>
              <a:t>hrad</a:t>
            </a:r>
            <a:r>
              <a:rPr lang="cs-CZ" sz="5800" dirty="0" smtClean="0"/>
              <a:t>, les </a:t>
            </a:r>
            <a:br>
              <a:rPr lang="cs-CZ" sz="5800" dirty="0" smtClean="0"/>
            </a:br>
            <a:r>
              <a:rPr lang="cs-CZ" sz="5800" b="1" dirty="0" smtClean="0"/>
              <a:t>stroj</a:t>
            </a:r>
          </a:p>
          <a:p>
            <a:pPr lvl="1"/>
            <a:endParaRPr lang="cs-CZ" dirty="0" smtClean="0"/>
          </a:p>
          <a:p>
            <a:pPr lvl="1"/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rodu ženského a středního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rod ženský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žena</a:t>
            </a:r>
            <a:br>
              <a:rPr lang="cs-CZ" b="1" dirty="0" smtClean="0"/>
            </a:br>
            <a:r>
              <a:rPr lang="cs-CZ" b="1" dirty="0" smtClean="0"/>
              <a:t>růže</a:t>
            </a:r>
            <a:br>
              <a:rPr lang="cs-CZ" b="1" dirty="0" smtClean="0"/>
            </a:br>
            <a:r>
              <a:rPr lang="cs-CZ" b="1" dirty="0" smtClean="0"/>
              <a:t>píseň</a:t>
            </a:r>
            <a:br>
              <a:rPr lang="cs-CZ" b="1" dirty="0" smtClean="0"/>
            </a:br>
            <a:r>
              <a:rPr lang="cs-CZ" b="1" dirty="0" smtClean="0"/>
              <a:t>kost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rod střední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/>
              <a:t>město</a:t>
            </a:r>
            <a:br>
              <a:rPr lang="cs-CZ" b="1" dirty="0" smtClean="0"/>
            </a:br>
            <a:r>
              <a:rPr lang="cs-CZ" b="1" dirty="0" smtClean="0"/>
              <a:t>moře </a:t>
            </a:r>
            <a:br>
              <a:rPr lang="cs-CZ" b="1" dirty="0" smtClean="0"/>
            </a:br>
            <a:r>
              <a:rPr lang="cs-CZ" b="1" dirty="0" smtClean="0"/>
              <a:t>kuře </a:t>
            </a:r>
            <a:br>
              <a:rPr lang="cs-CZ" b="1" dirty="0" smtClean="0"/>
            </a:br>
            <a:r>
              <a:rPr lang="cs-CZ" b="1" dirty="0" smtClean="0"/>
              <a:t>stavení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Nesklonná 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kromě uvedených vzorů existuje v češtině </a:t>
            </a:r>
            <a:r>
              <a:rPr lang="cs-CZ" dirty="0" smtClean="0">
                <a:solidFill>
                  <a:srgbClr val="92D050"/>
                </a:solidFill>
              </a:rPr>
              <a:t>malé množství nesklonných </a:t>
            </a:r>
            <a:r>
              <a:rPr lang="cs-CZ" dirty="0" err="1" smtClean="0">
                <a:solidFill>
                  <a:srgbClr val="92D050"/>
                </a:solidFill>
              </a:rPr>
              <a:t>podst</a:t>
            </a:r>
            <a:r>
              <a:rPr lang="cs-CZ" dirty="0" smtClean="0">
                <a:solidFill>
                  <a:srgbClr val="92D050"/>
                </a:solidFill>
              </a:rPr>
              <a:t>. jmen</a:t>
            </a:r>
            <a:r>
              <a:rPr lang="cs-CZ" dirty="0" smtClean="0"/>
              <a:t>, přejatých z cizích jazyků</a:t>
            </a:r>
          </a:p>
          <a:p>
            <a:r>
              <a:rPr lang="cs-CZ" dirty="0" smtClean="0"/>
              <a:t>jsou zpravidla </a:t>
            </a:r>
            <a:r>
              <a:rPr lang="cs-CZ" dirty="0" smtClean="0">
                <a:solidFill>
                  <a:srgbClr val="00B050"/>
                </a:solidFill>
              </a:rPr>
              <a:t>středního rodu </a:t>
            </a:r>
            <a:r>
              <a:rPr lang="cs-CZ" dirty="0" smtClean="0"/>
              <a:t>(</a:t>
            </a:r>
            <a:r>
              <a:rPr lang="cs-CZ" i="1" dirty="0" smtClean="0"/>
              <a:t>kupé</a:t>
            </a:r>
            <a:r>
              <a:rPr lang="cs-CZ" dirty="0" smtClean="0"/>
              <a:t>, </a:t>
            </a:r>
            <a:r>
              <a:rPr lang="cs-CZ" i="1" dirty="0" smtClean="0"/>
              <a:t>filé</a:t>
            </a:r>
            <a:r>
              <a:rPr lang="cs-CZ" dirty="0" smtClean="0"/>
              <a:t>)</a:t>
            </a:r>
          </a:p>
          <a:p>
            <a:r>
              <a:rPr lang="cs-CZ" dirty="0" smtClean="0"/>
              <a:t>někdy jsou na základě významu přiřazeny jiným rodům 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i="1" dirty="0" smtClean="0"/>
              <a:t>atašé</a:t>
            </a:r>
            <a:r>
              <a:rPr lang="cs-CZ" dirty="0" smtClean="0"/>
              <a:t> - mužský životný rod, </a:t>
            </a:r>
            <a:r>
              <a:rPr lang="cs-CZ" i="1" dirty="0" smtClean="0"/>
              <a:t>lady</a:t>
            </a:r>
            <a:r>
              <a:rPr lang="cs-CZ" dirty="0" smtClean="0"/>
              <a:t> - ženský rod)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Vzory a měkké 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/>
              <a:t>v</a:t>
            </a:r>
            <a:r>
              <a:rPr lang="cs-CZ" sz="4400" dirty="0" smtClean="0"/>
              <a:t> koncovkách </a:t>
            </a:r>
            <a:r>
              <a:rPr lang="cs-CZ" sz="4400" dirty="0"/>
              <a:t>podstatných jmen </a:t>
            </a:r>
            <a:r>
              <a:rPr lang="cs-CZ" sz="4400" dirty="0" smtClean="0"/>
              <a:t>vzorů</a:t>
            </a:r>
            <a:br>
              <a:rPr lang="cs-CZ" sz="4400" dirty="0" smtClean="0"/>
            </a:br>
            <a:r>
              <a:rPr lang="cs-CZ" sz="4400" dirty="0" smtClean="0">
                <a:solidFill>
                  <a:srgbClr val="00B050"/>
                </a:solidFill>
              </a:rPr>
              <a:t>muž</a:t>
            </a:r>
            <a:r>
              <a:rPr lang="cs-CZ" sz="4400" dirty="0">
                <a:solidFill>
                  <a:srgbClr val="00B050"/>
                </a:solidFill>
              </a:rPr>
              <a:t>, </a:t>
            </a:r>
            <a:r>
              <a:rPr lang="cs-CZ" sz="4400" dirty="0" smtClean="0">
                <a:solidFill>
                  <a:srgbClr val="00B050"/>
                </a:solidFill>
              </a:rPr>
              <a:t>stroj</a:t>
            </a:r>
            <a:br>
              <a:rPr lang="cs-CZ" sz="4400" dirty="0" smtClean="0">
                <a:solidFill>
                  <a:srgbClr val="00B050"/>
                </a:solidFill>
              </a:rPr>
            </a:br>
            <a:r>
              <a:rPr lang="cs-CZ" sz="4400" dirty="0" smtClean="0">
                <a:solidFill>
                  <a:srgbClr val="00B050"/>
                </a:solidFill>
              </a:rPr>
              <a:t>růže</a:t>
            </a:r>
            <a:r>
              <a:rPr lang="cs-CZ" sz="4400" dirty="0">
                <a:solidFill>
                  <a:srgbClr val="00B050"/>
                </a:solidFill>
              </a:rPr>
              <a:t>, </a:t>
            </a:r>
            <a:r>
              <a:rPr lang="cs-CZ" sz="4400" dirty="0" smtClean="0">
                <a:solidFill>
                  <a:srgbClr val="00B050"/>
                </a:solidFill>
              </a:rPr>
              <a:t>píseň, kost</a:t>
            </a:r>
            <a:br>
              <a:rPr lang="cs-CZ" sz="4400" dirty="0" smtClean="0">
                <a:solidFill>
                  <a:srgbClr val="00B050"/>
                </a:solidFill>
              </a:rPr>
            </a:br>
            <a:r>
              <a:rPr lang="cs-CZ" sz="4400" dirty="0" smtClean="0">
                <a:solidFill>
                  <a:srgbClr val="00B050"/>
                </a:solidFill>
              </a:rPr>
              <a:t>moře </a:t>
            </a:r>
            <a:r>
              <a:rPr lang="cs-CZ" sz="4400" dirty="0">
                <a:solidFill>
                  <a:srgbClr val="00B050"/>
                </a:solidFill>
              </a:rPr>
              <a:t>a stavení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se </a:t>
            </a:r>
            <a:r>
              <a:rPr lang="cs-CZ" sz="4400" dirty="0"/>
              <a:t>píše vždy </a:t>
            </a:r>
            <a:r>
              <a:rPr lang="cs-CZ" sz="4400" dirty="0">
                <a:solidFill>
                  <a:srgbClr val="00B050"/>
                </a:solidFill>
              </a:rPr>
              <a:t>jen měkké i, </a:t>
            </a:r>
            <a:r>
              <a:rPr lang="cs-CZ" sz="4400" dirty="0" smtClean="0">
                <a:solidFill>
                  <a:srgbClr val="00B050"/>
                </a:solidFill>
              </a:rPr>
              <a:t>í</a:t>
            </a:r>
            <a:r>
              <a:rPr lang="cs-CZ" sz="4400" dirty="0">
                <a:solidFill>
                  <a:srgbClr val="00B050"/>
                </a:solidFill>
              </a:rPr>
              <a:t>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měkkého i v koncovkách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učiteli, Francouzi, penězi, jeteli</a:t>
            </a:r>
          </a:p>
          <a:p>
            <a:r>
              <a:rPr lang="cs-CZ" sz="4400" dirty="0" smtClean="0"/>
              <a:t>košili, košilí, větvi, větví, větvích, větvemi, obuvi, obuví, </a:t>
            </a:r>
          </a:p>
          <a:p>
            <a:r>
              <a:rPr lang="cs-CZ" sz="4400" dirty="0" smtClean="0"/>
              <a:t>poli, polí, polím, polích, obilí, obilím, úskalími</a:t>
            </a:r>
            <a:endParaRPr lang="cs-CZ" sz="4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a tvrdé 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 </a:t>
            </a:r>
            <a:r>
              <a:rPr lang="cs-CZ" sz="4000" dirty="0"/>
              <a:t>koncovkách podstatných jmen vzorů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solidFill>
                  <a:srgbClr val="00B050"/>
                </a:solidFill>
              </a:rPr>
              <a:t>hrad</a:t>
            </a:r>
            <a:r>
              <a:rPr lang="cs-CZ" sz="4000" dirty="0">
                <a:solidFill>
                  <a:srgbClr val="00B050"/>
                </a:solidFill>
              </a:rPr>
              <a:t>, </a:t>
            </a:r>
            <a:r>
              <a:rPr lang="cs-CZ" sz="4000" dirty="0" smtClean="0">
                <a:solidFill>
                  <a:srgbClr val="00B050"/>
                </a:solidFill>
              </a:rPr>
              <a:t>žena, město se </a:t>
            </a:r>
            <a:r>
              <a:rPr lang="cs-CZ" sz="4000" dirty="0">
                <a:solidFill>
                  <a:srgbClr val="00B050"/>
                </a:solidFill>
              </a:rPr>
              <a:t>píše tvrdé y: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duby</a:t>
            </a:r>
            <a:r>
              <a:rPr lang="cs-CZ" sz="4000" dirty="0"/>
              <a:t>, domy,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stavby</a:t>
            </a:r>
            <a:r>
              <a:rPr lang="cs-CZ" sz="4000" dirty="0"/>
              <a:t>, lampy,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slovy</a:t>
            </a:r>
            <a:r>
              <a:rPr lang="cs-CZ" sz="4000" dirty="0"/>
              <a:t>, mýdly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</a:t>
            </a:r>
            <a:r>
              <a:rPr lang="cs-CZ" dirty="0" smtClean="0"/>
              <a:t> - koncovka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ích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(6.p.) a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ami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(7.p.)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koncovkách podstatných jmen vzorů </a:t>
            </a:r>
            <a:br>
              <a:rPr lang="cs-CZ" dirty="0" smtClean="0"/>
            </a:br>
            <a:r>
              <a:rPr lang="cs-CZ" dirty="0" smtClean="0"/>
              <a:t>hrad, žena a město se píše tvrdé 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kromě koncovky -</a:t>
            </a:r>
            <a:r>
              <a:rPr lang="cs-CZ" dirty="0" err="1" smtClean="0">
                <a:solidFill>
                  <a:srgbClr val="FF0000"/>
                </a:solidFill>
              </a:rPr>
              <a:t>ích</a:t>
            </a:r>
            <a:r>
              <a:rPr lang="cs-CZ" dirty="0" smtClean="0"/>
              <a:t> v 6. p. č. mn. u některých </a:t>
            </a:r>
            <a:r>
              <a:rPr lang="cs-CZ" dirty="0" err="1" smtClean="0"/>
              <a:t>podst</a:t>
            </a:r>
            <a:r>
              <a:rPr lang="cs-CZ" dirty="0" smtClean="0"/>
              <a:t>. jmen vzoru hrad (lesích, sklepích, kostelích,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kromě koncovky -</a:t>
            </a:r>
            <a:r>
              <a:rPr lang="cs-CZ" dirty="0" err="1" smtClean="0">
                <a:solidFill>
                  <a:srgbClr val="FF0000"/>
                </a:solidFill>
              </a:rPr>
              <a:t>ami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 7. p. č. mn. vzoru žena, např. ženami, vrbami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 vzoru pán použití i/y </a:t>
            </a:r>
            <a:br>
              <a:rPr lang="cs-CZ" dirty="0" smtClean="0"/>
            </a:br>
            <a:r>
              <a:rPr lang="cs-CZ" dirty="0" smtClean="0"/>
              <a:t>řízeno skloňováním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měkké i </a:t>
            </a:r>
            <a:r>
              <a:rPr lang="cs-CZ" dirty="0" smtClean="0"/>
              <a:t>se píše v </a:t>
            </a:r>
            <a:r>
              <a:rPr lang="cs-CZ" dirty="0"/>
              <a:t>koncovkách podstatných jmen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vzoru </a:t>
            </a:r>
            <a:r>
              <a:rPr lang="cs-CZ" dirty="0"/>
              <a:t>pán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smtClean="0">
                <a:solidFill>
                  <a:srgbClr val="00B050"/>
                </a:solidFill>
              </a:rPr>
              <a:t>v </a:t>
            </a:r>
            <a:r>
              <a:rPr lang="cs-CZ" dirty="0">
                <a:solidFill>
                  <a:srgbClr val="00B050"/>
                </a:solidFill>
              </a:rPr>
              <a:t>1. a 5. p. č. mn.</a:t>
            </a:r>
            <a:r>
              <a:rPr lang="cs-CZ" dirty="0"/>
              <a:t>: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/>
              <a:t>lvi (páni), </a:t>
            </a:r>
            <a:r>
              <a:rPr lang="cs-CZ" dirty="0"/>
              <a:t>holubi, orli, chlapi, psi, </a:t>
            </a:r>
            <a:r>
              <a:rPr lang="cs-CZ" dirty="0" smtClean="0"/>
              <a:t>plazi 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smtClean="0">
                <a:solidFill>
                  <a:srgbClr val="00B050"/>
                </a:solidFill>
              </a:rPr>
              <a:t>v </a:t>
            </a:r>
            <a:r>
              <a:rPr lang="cs-CZ" dirty="0">
                <a:solidFill>
                  <a:srgbClr val="00B050"/>
                </a:solidFill>
              </a:rPr>
              <a:t>koncovce 3. a 6. p. č. </a:t>
            </a:r>
            <a:r>
              <a:rPr lang="cs-CZ" dirty="0" err="1">
                <a:solidFill>
                  <a:srgbClr val="00B050"/>
                </a:solidFill>
              </a:rPr>
              <a:t>j</a:t>
            </a:r>
            <a:r>
              <a:rPr lang="cs-CZ" dirty="0">
                <a:solidFill>
                  <a:srgbClr val="00B050"/>
                </a:solidFill>
              </a:rPr>
              <a:t>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</a:t>
            </a:r>
            <a:r>
              <a:rPr lang="cs-CZ" dirty="0" err="1"/>
              <a:t>ovi</a:t>
            </a:r>
            <a:r>
              <a:rPr lang="cs-CZ" dirty="0"/>
              <a:t>: </a:t>
            </a:r>
            <a:r>
              <a:rPr lang="cs-CZ" dirty="0" smtClean="0"/>
              <a:t>chlapovi (pánovi), psovi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tvrdé </a:t>
            </a:r>
            <a:r>
              <a:rPr lang="cs-CZ" dirty="0">
                <a:solidFill>
                  <a:srgbClr val="FF0000"/>
                </a:solidFill>
              </a:rPr>
              <a:t>y</a:t>
            </a:r>
            <a:r>
              <a:rPr lang="cs-CZ" dirty="0"/>
              <a:t> se píše </a:t>
            </a:r>
            <a:r>
              <a:rPr lang="cs-CZ" dirty="0">
                <a:solidFill>
                  <a:srgbClr val="FF0000"/>
                </a:solidFill>
              </a:rPr>
              <a:t>ve 4. a 7. p. č. mn</a:t>
            </a:r>
            <a:r>
              <a:rPr lang="cs-CZ" dirty="0"/>
              <a:t>.: </a:t>
            </a:r>
            <a:r>
              <a:rPr lang="cs-CZ" dirty="0" smtClean="0"/>
              <a:t>lvy (pány), holuby</a:t>
            </a:r>
            <a:r>
              <a:rPr lang="cs-CZ" dirty="0"/>
              <a:t>, orly, chlapy, psy, </a:t>
            </a:r>
            <a:r>
              <a:rPr lang="cs-CZ" dirty="0" smtClean="0"/>
              <a:t>plazy 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 vzoru hrad po c – tvrdé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/>
              <a:t>podstatná jména vzoru </a:t>
            </a:r>
            <a:br>
              <a:rPr lang="cs-CZ" sz="4800" dirty="0" smtClean="0"/>
            </a:br>
            <a:r>
              <a:rPr lang="cs-CZ" sz="4800" dirty="0" smtClean="0">
                <a:solidFill>
                  <a:srgbClr val="FF0000"/>
                </a:solidFill>
              </a:rPr>
              <a:t>hrad </a:t>
            </a:r>
            <a:r>
              <a:rPr lang="cs-CZ" sz="4800" dirty="0" smtClean="0"/>
              <a:t>zakončená na </a:t>
            </a:r>
            <a:r>
              <a:rPr lang="cs-CZ" sz="4800" dirty="0" smtClean="0">
                <a:solidFill>
                  <a:srgbClr val="FF0000"/>
                </a:solidFill>
              </a:rPr>
              <a:t>c </a:t>
            </a:r>
            <a:br>
              <a:rPr lang="cs-CZ" sz="4800" dirty="0" smtClean="0">
                <a:solidFill>
                  <a:srgbClr val="FF0000"/>
                </a:solidFill>
              </a:rPr>
            </a:br>
            <a:r>
              <a:rPr lang="cs-CZ" sz="4800" dirty="0" smtClean="0"/>
              <a:t>mají </a:t>
            </a:r>
            <a:r>
              <a:rPr lang="cs-CZ" sz="4800" dirty="0" smtClean="0">
                <a:solidFill>
                  <a:srgbClr val="FF0000"/>
                </a:solidFill>
              </a:rPr>
              <a:t>v koncovce -y 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např. tácy, </a:t>
            </a:r>
            <a:r>
              <a:rPr lang="cs-CZ" sz="4800" dirty="0" err="1" smtClean="0"/>
              <a:t>puncy</a:t>
            </a:r>
            <a:r>
              <a:rPr lang="cs-CZ" sz="4800" dirty="0" smtClean="0"/>
              <a:t>, </a:t>
            </a:r>
            <a:br>
              <a:rPr lang="cs-CZ" sz="4800" dirty="0" smtClean="0"/>
            </a:br>
            <a:r>
              <a:rPr lang="cs-CZ" sz="4800" dirty="0" smtClean="0"/>
              <a:t>nespisovné </a:t>
            </a:r>
            <a:r>
              <a:rPr lang="cs-CZ" sz="4800" dirty="0" err="1" smtClean="0"/>
              <a:t>placy</a:t>
            </a:r>
            <a:r>
              <a:rPr lang="cs-CZ" sz="4800" dirty="0" smtClean="0"/>
              <a:t>, </a:t>
            </a:r>
            <a:r>
              <a:rPr lang="cs-CZ" sz="4800" dirty="0" err="1" smtClean="0"/>
              <a:t>kecy</a:t>
            </a:r>
            <a:r>
              <a:rPr lang="cs-CZ" sz="4800" dirty="0" smtClean="0"/>
              <a:t>, trucy, hecy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HLAVSA, Zdeněk. </a:t>
            </a:r>
            <a:r>
              <a:rPr lang="cs-CZ" i="1" dirty="0" smtClean="0"/>
              <a:t>Pravidla českého pravopisu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Academia, 1998, 391 s. ISBN 80-200-0475-0. 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353</Words>
  <Application>Microsoft Office PowerPoint</Application>
  <PresentationFormat>Předvádění na obrazovce (4:3)</PresentationFormat>
  <Paragraphs>61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Digitální učební materiál</vt:lpstr>
      <vt:lpstr>Psaní i/y v příponách  a koncovkách podstatných jmen</vt:lpstr>
      <vt:lpstr>V příponách je převážně měkké i</vt:lpstr>
      <vt:lpstr>Slova s měkkým i v příponách</vt:lpstr>
      <vt:lpstr> V koncovkách řídí pravopis  mluvnický rod a vzor</vt:lpstr>
      <vt:lpstr>Kolísání při skloňování</vt:lpstr>
      <vt:lpstr>Vzory a podvzory rodu mužského</vt:lpstr>
      <vt:lpstr>Vzory rodu ženského a středního</vt:lpstr>
      <vt:lpstr>Nesklonná podstatná jména</vt:lpstr>
      <vt:lpstr>Vzory a měkké i </vt:lpstr>
      <vt:lpstr>Příklady měkkého i v koncovkách</vt:lpstr>
      <vt:lpstr>Vzory a tvrdé y</vt:lpstr>
      <vt:lpstr>ALE - koncovka –ích (6.p.) a –ami (7.p.)</vt:lpstr>
      <vt:lpstr>U vzoru pán použití i/y  řízeno skloňováním</vt:lpstr>
      <vt:lpstr>U vzoru hrad po c – tvrdé y </vt:lpstr>
      <vt:lpstr>Zdroje</vt:lpstr>
      <vt:lpstr>Snímek 17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%Psaní i/y v příponách</dc:title>
  <dc:creator>marikova</dc:creator>
  <cp:lastModifiedBy>siroky</cp:lastModifiedBy>
  <cp:revision>15</cp:revision>
  <dcterms:created xsi:type="dcterms:W3CDTF">2013-09-18T05:15:30Z</dcterms:created>
  <dcterms:modified xsi:type="dcterms:W3CDTF">2013-10-09T17:51:33Z</dcterms:modified>
</cp:coreProperties>
</file>