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1" r:id="rId2"/>
    <p:sldId id="258" r:id="rId3"/>
    <p:sldId id="259" r:id="rId4"/>
    <p:sldId id="273" r:id="rId5"/>
    <p:sldId id="261" r:id="rId6"/>
    <p:sldId id="269" r:id="rId7"/>
    <p:sldId id="265" r:id="rId8"/>
    <p:sldId id="260" r:id="rId9"/>
    <p:sldId id="257" r:id="rId10"/>
    <p:sldId id="267" r:id="rId11"/>
    <p:sldId id="263" r:id="rId12"/>
    <p:sldId id="266" r:id="rId13"/>
    <p:sldId id="268" r:id="rId14"/>
    <p:sldId id="274" r:id="rId15"/>
    <p:sldId id="264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31" autoAdjust="0"/>
    <p:restoredTop sz="94660"/>
  </p:normalViewPr>
  <p:slideViewPr>
    <p:cSldViewPr>
      <p:cViewPr>
        <p:scale>
          <a:sx n="50" d="100"/>
          <a:sy n="50" d="100"/>
        </p:scale>
        <p:origin x="-522" y="-12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F1D0CD-6BCB-4809-844D-23CED7F27949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7CB49-6643-4E19-A34B-F530F717D0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2B872-6D1F-436D-846B-3D56BE7F423B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828F3-6224-4308-B264-E70745583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1.a 2.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Psaní i/y </a:t>
                      </a:r>
                      <a:br>
                        <a:rPr lang="cs-CZ" sz="3200" dirty="0" smtClean="0"/>
                      </a:br>
                      <a:r>
                        <a:rPr lang="cs-CZ" sz="3200" dirty="0" smtClean="0"/>
                        <a:t>v koncovkách přídavných jmen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říjen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 psaní i/y v koncovkách přídavných jmen a zopakování vzorů přídavných jmen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Psaní i/y v koncovkách příd.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800" dirty="0" smtClean="0"/>
              <a:t>- řídí se podle vzorů</a:t>
            </a:r>
          </a:p>
          <a:p>
            <a:pPr>
              <a:buNone/>
            </a:pPr>
            <a:r>
              <a:rPr lang="cs-CZ" sz="4800" dirty="0" smtClean="0"/>
              <a:t>- přídavná jména dělíme na: </a:t>
            </a:r>
          </a:p>
          <a:p>
            <a:r>
              <a:rPr lang="cs-CZ" sz="4800" dirty="0" smtClean="0">
                <a:solidFill>
                  <a:srgbClr val="00B050"/>
                </a:solidFill>
              </a:rPr>
              <a:t>tvrdá</a:t>
            </a:r>
            <a:r>
              <a:rPr lang="cs-CZ" sz="4800" dirty="0" smtClean="0"/>
              <a:t> (mladý, ošklivý, známý)</a:t>
            </a:r>
          </a:p>
          <a:p>
            <a:r>
              <a:rPr lang="cs-CZ" sz="4800" dirty="0" smtClean="0">
                <a:solidFill>
                  <a:srgbClr val="00B050"/>
                </a:solidFill>
              </a:rPr>
              <a:t>měkká</a:t>
            </a:r>
            <a:r>
              <a:rPr lang="cs-CZ" sz="4800" dirty="0" smtClean="0"/>
              <a:t>  (jarní, cizí, rybí)</a:t>
            </a:r>
          </a:p>
          <a:p>
            <a:r>
              <a:rPr lang="cs-CZ" sz="4800" dirty="0">
                <a:solidFill>
                  <a:srgbClr val="00B050"/>
                </a:solidFill>
              </a:rPr>
              <a:t>p</a:t>
            </a:r>
            <a:r>
              <a:rPr lang="cs-CZ" sz="4800" dirty="0" smtClean="0">
                <a:solidFill>
                  <a:srgbClr val="00B050"/>
                </a:solidFill>
              </a:rPr>
              <a:t>řivlastňovací</a:t>
            </a:r>
            <a:r>
              <a:rPr lang="cs-CZ" sz="4800" dirty="0" smtClean="0"/>
              <a:t> (otcův, matčin, Petrův, Katčin)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Tvrdá příd. </a:t>
            </a:r>
            <a:r>
              <a:rPr lang="cs-CZ" dirty="0"/>
              <a:t>j</a:t>
            </a:r>
            <a:r>
              <a:rPr lang="cs-CZ" dirty="0" smtClean="0"/>
              <a:t>ména – tvrdé 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 koncovkách přídavných jmen </a:t>
            </a:r>
            <a:br>
              <a:rPr lang="cs-CZ" sz="4000" dirty="0" smtClean="0"/>
            </a:br>
            <a:r>
              <a:rPr lang="cs-CZ" sz="4000" dirty="0" smtClean="0"/>
              <a:t>vzoru </a:t>
            </a:r>
            <a:r>
              <a:rPr lang="cs-CZ" sz="4000" dirty="0" smtClean="0">
                <a:solidFill>
                  <a:srgbClr val="00B050"/>
                </a:solidFill>
              </a:rPr>
              <a:t>mladý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se píše </a:t>
            </a:r>
            <a:r>
              <a:rPr lang="cs-CZ" sz="4000" dirty="0" smtClean="0">
                <a:solidFill>
                  <a:srgbClr val="00B050"/>
                </a:solidFill>
              </a:rPr>
              <a:t>tvrdé -ý</a:t>
            </a:r>
            <a:r>
              <a:rPr lang="cs-CZ" sz="4000" dirty="0" smtClean="0"/>
              <a:t>: </a:t>
            </a:r>
          </a:p>
          <a:p>
            <a:r>
              <a:rPr lang="cs-CZ" sz="4000" dirty="0" smtClean="0"/>
              <a:t>veselý (člověk), bílý (mrak), veselým (hochem, hochům, ženám, děvčatům), veselých (hochů, hoších, žen, ženách, děvčat, děvčatech) </a:t>
            </a:r>
            <a:endParaRPr lang="cs-CZ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Měkké i u tvrdého příd. jména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B050"/>
                </a:solidFill>
              </a:rPr>
              <a:t>d</a:t>
            </a:r>
            <a:r>
              <a:rPr lang="cs-CZ" dirty="0" smtClean="0">
                <a:solidFill>
                  <a:srgbClr val="00B050"/>
                </a:solidFill>
              </a:rPr>
              <a:t>louhé měkké í </a:t>
            </a:r>
            <a:r>
              <a:rPr lang="cs-CZ" dirty="0" smtClean="0"/>
              <a:t>se píše jen </a:t>
            </a:r>
            <a:r>
              <a:rPr lang="cs-CZ" dirty="0" smtClean="0">
                <a:solidFill>
                  <a:srgbClr val="00B050"/>
                </a:solidFill>
              </a:rPr>
              <a:t>v 1. a 5.pádě množného čísla rodu mužského životného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V ZOO nás zaujali mladí, velmi živí hroši.</a:t>
            </a:r>
            <a:br>
              <a:rPr lang="cs-CZ" dirty="0" smtClean="0"/>
            </a:br>
            <a:r>
              <a:rPr lang="cs-CZ" dirty="0" smtClean="0"/>
              <a:t>- Vážení a milí přátelé!</a:t>
            </a:r>
          </a:p>
          <a:p>
            <a:r>
              <a:rPr lang="cs-CZ" dirty="0">
                <a:solidFill>
                  <a:srgbClr val="C00000"/>
                </a:solidFill>
              </a:rPr>
              <a:t>k</a:t>
            </a:r>
            <a:r>
              <a:rPr lang="cs-CZ" dirty="0" smtClean="0">
                <a:solidFill>
                  <a:srgbClr val="C00000"/>
                </a:solidFill>
              </a:rPr>
              <a:t>rátké měkké i </a:t>
            </a:r>
            <a:r>
              <a:rPr lang="cs-CZ" dirty="0" smtClean="0"/>
              <a:t>se vyskytuje v 7. p. č. mn. </a:t>
            </a:r>
            <a:br>
              <a:rPr lang="cs-CZ" dirty="0" smtClean="0"/>
            </a:br>
            <a:r>
              <a:rPr lang="cs-CZ" dirty="0" smtClean="0"/>
              <a:t>všech rodů jako součást koncovky </a:t>
            </a:r>
            <a:br>
              <a:rPr lang="cs-CZ" dirty="0" smtClean="0"/>
            </a:br>
            <a:r>
              <a:rPr lang="cs-CZ" dirty="0" smtClean="0"/>
              <a:t> -</a:t>
            </a:r>
            <a:r>
              <a:rPr lang="cs-CZ" dirty="0" err="1" smtClean="0"/>
              <a:t>ým</a:t>
            </a:r>
            <a:r>
              <a:rPr lang="cs-CZ" dirty="0" err="1" smtClean="0">
                <a:solidFill>
                  <a:srgbClr val="C00000"/>
                </a:solidFill>
              </a:rPr>
              <a:t>i</a:t>
            </a:r>
            <a:r>
              <a:rPr lang="cs-CZ" dirty="0" smtClean="0">
                <a:solidFill>
                  <a:srgbClr val="00B050"/>
                </a:solidFill>
              </a:rPr>
              <a:t> – </a:t>
            </a:r>
            <a:r>
              <a:rPr lang="cs-CZ" dirty="0" smtClean="0"/>
              <a:t>vesel</a:t>
            </a:r>
            <a:r>
              <a:rPr lang="cs-CZ" dirty="0" smtClean="0">
                <a:solidFill>
                  <a:srgbClr val="00B050"/>
                </a:solidFill>
              </a:rPr>
              <a:t>ým</a:t>
            </a:r>
            <a:r>
              <a:rPr lang="cs-CZ" dirty="0" smtClean="0">
                <a:solidFill>
                  <a:srgbClr val="C00000"/>
                </a:solidFill>
              </a:rPr>
              <a:t>i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/>
              <a:t>(mlad</a:t>
            </a:r>
            <a:r>
              <a:rPr lang="cs-CZ" dirty="0" smtClean="0">
                <a:solidFill>
                  <a:srgbClr val="00B050"/>
                </a:solidFill>
              </a:rPr>
              <a:t>ým</a:t>
            </a:r>
            <a:r>
              <a:rPr lang="cs-CZ" dirty="0" smtClean="0">
                <a:solidFill>
                  <a:srgbClr val="C00000"/>
                </a:solidFill>
              </a:rPr>
              <a:t>i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r>
              <a:rPr lang="cs-CZ" dirty="0" smtClean="0"/>
              <a:t>v koncovkách příd. jmen měkkých píšeme </a:t>
            </a:r>
            <a:r>
              <a:rPr lang="cs-CZ" dirty="0" smtClean="0">
                <a:solidFill>
                  <a:srgbClr val="00B050"/>
                </a:solidFill>
              </a:rPr>
              <a:t>všude jen měkké i </a:t>
            </a:r>
            <a:r>
              <a:rPr lang="cs-CZ" dirty="0" smtClean="0"/>
              <a:t>– ciz</a:t>
            </a:r>
            <a:r>
              <a:rPr lang="cs-CZ" dirty="0" smtClean="0">
                <a:solidFill>
                  <a:srgbClr val="00B050"/>
                </a:solidFill>
              </a:rPr>
              <a:t>ími</a:t>
            </a:r>
            <a:r>
              <a:rPr lang="cs-CZ" dirty="0" smtClean="0"/>
              <a:t> (</a:t>
            </a:r>
            <a:r>
              <a:rPr lang="cs-CZ" dirty="0" smtClean="0">
                <a:solidFill>
                  <a:srgbClr val="00B050"/>
                </a:solidFill>
              </a:rPr>
              <a:t>jarními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p. č. mn.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cs-CZ" sz="5400" dirty="0" smtClean="0"/>
              <a:t>v koncovce </a:t>
            </a:r>
            <a:r>
              <a:rPr lang="cs-CZ" sz="5400" dirty="0" smtClean="0">
                <a:solidFill>
                  <a:srgbClr val="00B050"/>
                </a:solidFill>
              </a:rPr>
              <a:t>7. p. č. mn. -</a:t>
            </a:r>
            <a:r>
              <a:rPr lang="cs-CZ" sz="5400" dirty="0" err="1" smtClean="0">
                <a:solidFill>
                  <a:srgbClr val="00B050"/>
                </a:solidFill>
              </a:rPr>
              <a:t>ými</a:t>
            </a:r>
            <a:r>
              <a:rPr lang="cs-CZ" sz="5400" dirty="0" smtClean="0"/>
              <a:t> </a:t>
            </a:r>
            <a:br>
              <a:rPr lang="cs-CZ" sz="5400" dirty="0" smtClean="0"/>
            </a:br>
            <a:r>
              <a:rPr lang="cs-CZ" sz="5400" dirty="0" smtClean="0"/>
              <a:t>se píše </a:t>
            </a:r>
            <a:r>
              <a:rPr lang="cs-CZ" sz="5400" dirty="0" smtClean="0">
                <a:solidFill>
                  <a:srgbClr val="00B050"/>
                </a:solidFill>
              </a:rPr>
              <a:t>po m měkké i:</a:t>
            </a:r>
            <a:r>
              <a:rPr lang="cs-CZ" sz="5400" dirty="0" smtClean="0"/>
              <a:t> veselými (hochy, chlapci, ženami, dětmi, písněmi, děvčaty)</a:t>
            </a:r>
            <a:r>
              <a:rPr lang="cs-CZ" sz="5400" dirty="0" smtClean="0">
                <a:solidFill>
                  <a:srgbClr val="C00000"/>
                </a:solidFill>
              </a:rPr>
              <a:t> </a:t>
            </a:r>
          </a:p>
          <a:p>
            <a:r>
              <a:rPr lang="cs-CZ" sz="5400" dirty="0" smtClean="0"/>
              <a:t>v koncovkách příd. jmen měkkých píšeme </a:t>
            </a:r>
            <a:r>
              <a:rPr lang="cs-CZ" sz="5400" dirty="0" smtClean="0">
                <a:solidFill>
                  <a:srgbClr val="00B050"/>
                </a:solidFill>
              </a:rPr>
              <a:t>všude jen měkké i </a:t>
            </a:r>
            <a:r>
              <a:rPr lang="cs-CZ" sz="5400" dirty="0" smtClean="0"/>
              <a:t>– ciz</a:t>
            </a:r>
            <a:r>
              <a:rPr lang="cs-CZ" sz="5400" dirty="0" smtClean="0">
                <a:solidFill>
                  <a:srgbClr val="00B050"/>
                </a:solidFill>
              </a:rPr>
              <a:t>ími</a:t>
            </a:r>
            <a:r>
              <a:rPr lang="cs-CZ" sz="5400" dirty="0" smtClean="0"/>
              <a:t> (</a:t>
            </a:r>
            <a:r>
              <a:rPr lang="cs-CZ" sz="5400" dirty="0" smtClean="0">
                <a:solidFill>
                  <a:srgbClr val="00B050"/>
                </a:solidFill>
              </a:rPr>
              <a:t>jarními</a:t>
            </a:r>
            <a:r>
              <a:rPr lang="cs-CZ" sz="5400" dirty="0" smtClean="0"/>
              <a:t>), tudíž i v 7. p. č. mn. </a:t>
            </a:r>
            <a:r>
              <a:rPr lang="cs-CZ" sz="5400" dirty="0"/>
              <a:t>j</a:t>
            </a:r>
            <a:r>
              <a:rPr lang="cs-CZ" sz="5400" dirty="0" smtClean="0"/>
              <a:t>sou jen měkká i</a:t>
            </a:r>
          </a:p>
          <a:p>
            <a:endParaRPr lang="cs-CZ" sz="5400" dirty="0" smtClean="0">
              <a:solidFill>
                <a:srgbClr val="00B050"/>
              </a:solidFill>
            </a:endParaRPr>
          </a:p>
          <a:p>
            <a:endParaRPr lang="cs-CZ" sz="5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Jmenné tvary podle vzoru mlád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/>
              <a:t>n</a:t>
            </a:r>
            <a:r>
              <a:rPr lang="cs-CZ" sz="3600" dirty="0" smtClean="0"/>
              <a:t>ěkterá příd. jména tvrdá mají jmenné tvary podle vzoru </a:t>
            </a:r>
            <a:br>
              <a:rPr lang="cs-CZ" sz="3600" dirty="0" smtClean="0"/>
            </a:br>
            <a:r>
              <a:rPr lang="cs-CZ" sz="3600" dirty="0" smtClean="0"/>
              <a:t>mlád, mláda, mládo, mládi, mlády, mláda</a:t>
            </a:r>
          </a:p>
          <a:p>
            <a:r>
              <a:rPr lang="cs-CZ" sz="3600" dirty="0" smtClean="0"/>
              <a:t>vyskytují se jen v 1. pádě, </a:t>
            </a:r>
            <a:br>
              <a:rPr lang="cs-CZ" sz="3600" dirty="0" smtClean="0"/>
            </a:br>
            <a:r>
              <a:rPr lang="cs-CZ" sz="3600" dirty="0" smtClean="0"/>
              <a:t>zřídkakdy ve 4. pádě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ají je přídavná jména jako – mrtev, vědom, zvědav, hotov, laskav, bos, znám, </a:t>
            </a:r>
            <a:r>
              <a:rPr lang="cs-CZ" sz="3600" dirty="0" err="1" smtClean="0"/>
              <a:t>pamětliv</a:t>
            </a:r>
            <a:r>
              <a:rPr lang="cs-CZ" sz="3600" dirty="0" smtClean="0"/>
              <a:t>, živ, zdráv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Mluvnická shoda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000" dirty="0" smtClean="0"/>
              <a:t>v </a:t>
            </a:r>
            <a:r>
              <a:rPr lang="cs-CZ" sz="4000" dirty="0"/>
              <a:t>1. p. č. mn. přídavných </a:t>
            </a:r>
            <a:r>
              <a:rPr lang="cs-CZ" sz="4000" dirty="0" smtClean="0"/>
              <a:t>jmen (tvaru mlád) </a:t>
            </a:r>
            <a:br>
              <a:rPr lang="cs-CZ" sz="4000" dirty="0" smtClean="0"/>
            </a:br>
            <a:r>
              <a:rPr lang="cs-CZ" sz="4000" dirty="0" smtClean="0"/>
              <a:t>a </a:t>
            </a:r>
            <a:r>
              <a:rPr lang="cs-CZ" sz="4000" dirty="0"/>
              <a:t>v příčestích (v č. mn. m</a:t>
            </a:r>
            <a:r>
              <a:rPr lang="cs-CZ" sz="4000" dirty="0" smtClean="0"/>
              <a:t>in. </a:t>
            </a:r>
            <a:r>
              <a:rPr lang="cs-CZ" sz="4000" dirty="0"/>
              <a:t>času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a </a:t>
            </a:r>
            <a:r>
              <a:rPr lang="cs-CZ" sz="4000" dirty="0"/>
              <a:t>v jiných složených tvarech slovesných)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slouží psaní i /y jako prostředek </a:t>
            </a:r>
            <a:br>
              <a:rPr lang="cs-CZ" sz="4000" dirty="0" smtClean="0"/>
            </a:br>
            <a:r>
              <a:rPr lang="cs-CZ" sz="4000" dirty="0" smtClean="0"/>
              <a:t>mluvnické </a:t>
            </a:r>
            <a:r>
              <a:rPr lang="cs-CZ" sz="4000" dirty="0"/>
              <a:t>shody přísudku,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resp</a:t>
            </a:r>
            <a:r>
              <a:rPr lang="cs-CZ" sz="4000" dirty="0"/>
              <a:t>. doplňku s </a:t>
            </a:r>
            <a:r>
              <a:rPr lang="cs-CZ" sz="4000" dirty="0" smtClean="0"/>
              <a:t>podmětem </a:t>
            </a:r>
            <a:endParaRPr lang="cs-CZ" sz="4000" dirty="0"/>
          </a:p>
          <a:p>
            <a:r>
              <a:rPr lang="cs-CZ" sz="4000" dirty="0"/>
              <a:t>Č</a:t>
            </a:r>
            <a:r>
              <a:rPr lang="cs-CZ" sz="4000" dirty="0" smtClean="0"/>
              <a:t>lenové posádky přijeli živi a zdrávi.</a:t>
            </a:r>
            <a:br>
              <a:rPr lang="cs-CZ" sz="4000" dirty="0" smtClean="0"/>
            </a:br>
            <a:r>
              <a:rPr lang="cs-CZ" sz="4000" dirty="0" smtClean="0"/>
              <a:t>Obě trosečnice by byly bývaly dojely živy </a:t>
            </a:r>
            <a:br>
              <a:rPr lang="cs-CZ" sz="4000" dirty="0" smtClean="0"/>
            </a:br>
            <a:r>
              <a:rPr lang="cs-CZ" sz="4000" dirty="0" smtClean="0"/>
              <a:t>a zdrávy, kdyby …</a:t>
            </a:r>
            <a:endParaRPr lang="cs-CZ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Měkká příd. </a:t>
            </a:r>
            <a:r>
              <a:rPr lang="cs-CZ" dirty="0"/>
              <a:t>j</a:t>
            </a:r>
            <a:r>
              <a:rPr lang="cs-CZ" dirty="0" smtClean="0"/>
              <a:t>ména – měkké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/>
              <a:t>v</a:t>
            </a:r>
            <a:r>
              <a:rPr lang="cs-CZ" sz="4400" dirty="0" smtClean="0"/>
              <a:t> koncovkách přídavných jmen </a:t>
            </a:r>
            <a:br>
              <a:rPr lang="cs-CZ" sz="4400" dirty="0" smtClean="0"/>
            </a:br>
            <a:r>
              <a:rPr lang="cs-CZ" sz="4400" dirty="0" smtClean="0"/>
              <a:t>vzoru</a:t>
            </a:r>
            <a:r>
              <a:rPr lang="cs-CZ" sz="4400" dirty="0" smtClean="0">
                <a:solidFill>
                  <a:srgbClr val="00B050"/>
                </a:solidFill>
              </a:rPr>
              <a:t> jarní 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smtClean="0"/>
              <a:t>se píše vždy jen </a:t>
            </a:r>
            <a:r>
              <a:rPr lang="cs-CZ" sz="4400" dirty="0" smtClean="0">
                <a:solidFill>
                  <a:srgbClr val="00B050"/>
                </a:solidFill>
              </a:rPr>
              <a:t>měkké -í: </a:t>
            </a:r>
          </a:p>
          <a:p>
            <a:r>
              <a:rPr lang="cs-CZ" sz="4400" dirty="0" smtClean="0"/>
              <a:t>holubí, sokolí, čapí, psí, soví, kozí, holubího, sokolímu, psích, kozími; cizí, ryzí ap. </a:t>
            </a:r>
            <a:endParaRPr lang="cs-CZ" sz="4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Přivlastňovací příd.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000" dirty="0" smtClean="0"/>
              <a:t>   </a:t>
            </a:r>
            <a:r>
              <a:rPr lang="cs-CZ" sz="5400" dirty="0" smtClean="0"/>
              <a:t>skloňují se dle vzorů </a:t>
            </a:r>
          </a:p>
          <a:p>
            <a:r>
              <a:rPr lang="cs-CZ" sz="5400" b="1" dirty="0" smtClean="0"/>
              <a:t>otcův</a:t>
            </a:r>
            <a:r>
              <a:rPr lang="cs-CZ" sz="5400" dirty="0" smtClean="0"/>
              <a:t>,</a:t>
            </a:r>
            <a:r>
              <a:rPr lang="cs-CZ" sz="5400" b="1" dirty="0" smtClean="0"/>
              <a:t> </a:t>
            </a:r>
            <a:r>
              <a:rPr lang="cs-CZ" sz="5400" dirty="0" smtClean="0"/>
              <a:t>otcova, otcovo </a:t>
            </a:r>
          </a:p>
          <a:p>
            <a:r>
              <a:rPr lang="cs-CZ" sz="5400" b="1" dirty="0" smtClean="0"/>
              <a:t>matčin</a:t>
            </a:r>
            <a:r>
              <a:rPr lang="cs-CZ" sz="5400" dirty="0" smtClean="0"/>
              <a:t>, matčina, matčino </a:t>
            </a:r>
          </a:p>
          <a:p>
            <a:r>
              <a:rPr lang="cs-CZ" sz="5400" dirty="0" smtClean="0"/>
              <a:t>koncovky obou vzorů se zcela shodují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Přivlastňovací příd.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dirty="0"/>
              <a:t>ř</a:t>
            </a:r>
            <a:r>
              <a:rPr lang="cs-CZ" sz="4400" dirty="0" smtClean="0"/>
              <a:t>ídí se vzory otcův a matčin </a:t>
            </a:r>
            <a:br>
              <a:rPr lang="cs-CZ" sz="4400" dirty="0" smtClean="0"/>
            </a:br>
            <a:endParaRPr lang="cs-CZ" sz="4400" dirty="0" smtClean="0"/>
          </a:p>
          <a:p>
            <a:r>
              <a:rPr lang="cs-CZ" sz="4400" dirty="0" smtClean="0"/>
              <a:t>způsob psaní však lépe naznačuje </a:t>
            </a:r>
            <a:br>
              <a:rPr lang="cs-CZ" sz="4400" dirty="0" smtClean="0"/>
            </a:br>
            <a:r>
              <a:rPr lang="cs-CZ" sz="4400" dirty="0" smtClean="0"/>
              <a:t>vzor matčin </a:t>
            </a:r>
            <a:br>
              <a:rPr lang="cs-CZ" sz="4400" dirty="0" smtClean="0"/>
            </a:br>
            <a:r>
              <a:rPr lang="cs-CZ" sz="4400" dirty="0" smtClean="0"/>
              <a:t>(před koncovkou vyslovujeme  n nebo ň)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Vzor matčin a otcův v jednotném čísle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/>
              <a:t>2. p. r. ženského  </a:t>
            </a:r>
            <a:br>
              <a:rPr lang="cs-CZ" sz="4400" dirty="0" smtClean="0"/>
            </a:br>
            <a:r>
              <a:rPr lang="cs-CZ" sz="4400" dirty="0" smtClean="0"/>
              <a:t>- za matčiny (otcovy) pozornosti</a:t>
            </a:r>
          </a:p>
          <a:p>
            <a:r>
              <a:rPr lang="cs-CZ" sz="4400" dirty="0" smtClean="0"/>
              <a:t>7. p. r. mužského živ. </a:t>
            </a:r>
            <a:r>
              <a:rPr lang="cs-CZ" sz="4400" dirty="0"/>
              <a:t>i</a:t>
            </a:r>
            <a:r>
              <a:rPr lang="cs-CZ" sz="4400" dirty="0" smtClean="0"/>
              <a:t> neživ. </a:t>
            </a:r>
            <a:br>
              <a:rPr lang="cs-CZ" sz="4400" dirty="0" smtClean="0"/>
            </a:br>
            <a:r>
              <a:rPr lang="cs-CZ" sz="4400" dirty="0" smtClean="0"/>
              <a:t>a r. středního </a:t>
            </a:r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 smtClean="0"/>
              <a:t>- s matčiným (otcovým) bratrem, vědomím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Vzor matčin a otcův v množném čísle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</a:t>
            </a:r>
            <a:r>
              <a:rPr lang="cs-CZ" sz="3600" dirty="0" smtClean="0"/>
              <a:t>atčini (otcovi) předkové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atčiny (otcovy) svetry, věci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atčina (otcova) zaměstnání </a:t>
            </a:r>
          </a:p>
          <a:p>
            <a:r>
              <a:rPr lang="cs-CZ" sz="3600" dirty="0"/>
              <a:t>b</a:t>
            </a:r>
            <a:r>
              <a:rPr lang="cs-CZ" sz="3600" dirty="0" smtClean="0"/>
              <a:t>ez matčiných (otcových) přátel, svetrů, věcí, per</a:t>
            </a:r>
          </a:p>
          <a:p>
            <a:r>
              <a:rPr lang="cs-CZ" sz="3600" dirty="0"/>
              <a:t>m</a:t>
            </a:r>
            <a:r>
              <a:rPr lang="cs-CZ" sz="3600" dirty="0" smtClean="0"/>
              <a:t>atčiným (otcovým) přátelům, svetrům, věcem, perům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Vzor matčin a otcův v množném čísle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pro matčiny (otcovy) přátele, svetry, věci</a:t>
            </a:r>
          </a:p>
          <a:p>
            <a:r>
              <a:rPr lang="cs-CZ" sz="3600" dirty="0" smtClean="0"/>
              <a:t>matčina (otcova) pera  – 4. p. r. středního</a:t>
            </a:r>
          </a:p>
          <a:p>
            <a:r>
              <a:rPr lang="cs-CZ" sz="3600" dirty="0" smtClean="0"/>
              <a:t>o matčiných (otcových) přátelích, svetrech, věcech, perech</a:t>
            </a:r>
          </a:p>
          <a:p>
            <a:r>
              <a:rPr lang="cs-CZ" sz="3600" dirty="0" smtClean="0"/>
              <a:t>s matčinými (otcovými) přáteli, svetry, věcmi, pery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Rozlišujme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p. matčini (otcovi) sourozenci, přátelé</a:t>
            </a:r>
            <a:br>
              <a:rPr lang="cs-CZ" dirty="0" smtClean="0"/>
            </a:br>
            <a:r>
              <a:rPr lang="cs-CZ" dirty="0" smtClean="0"/>
              <a:t>         manželé </a:t>
            </a:r>
            <a:r>
              <a:rPr lang="cs-CZ" dirty="0"/>
              <a:t>N</a:t>
            </a:r>
            <a:r>
              <a:rPr lang="cs-CZ" dirty="0" smtClean="0"/>
              <a:t>ovákovi </a:t>
            </a:r>
            <a:br>
              <a:rPr lang="cs-CZ" dirty="0" smtClean="0"/>
            </a:br>
            <a:r>
              <a:rPr lang="cs-CZ" dirty="0" smtClean="0"/>
              <a:t>X</a:t>
            </a:r>
            <a:endParaRPr lang="cs-CZ" dirty="0"/>
          </a:p>
          <a:p>
            <a:r>
              <a:rPr lang="cs-CZ" dirty="0" smtClean="0"/>
              <a:t>4. p. matčiny (otcovy) sourozence, přátele</a:t>
            </a:r>
            <a:br>
              <a:rPr lang="cs-CZ" dirty="0" smtClean="0"/>
            </a:br>
            <a:r>
              <a:rPr lang="cs-CZ" dirty="0" smtClean="0"/>
              <a:t>         manžele Novákovy</a:t>
            </a:r>
          </a:p>
          <a:p>
            <a:r>
              <a:rPr lang="cs-CZ" dirty="0" smtClean="0"/>
              <a:t>matčiny (otcovy) lesy, knihy </a:t>
            </a:r>
            <a:br>
              <a:rPr lang="cs-CZ" dirty="0" smtClean="0"/>
            </a:br>
            <a:r>
              <a:rPr lang="cs-CZ" dirty="0" smtClean="0"/>
              <a:t>(1. a 4. p. r. muž. než. a r. ženského)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Měkké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/>
              <a:t>v</a:t>
            </a:r>
            <a:r>
              <a:rPr lang="cs-CZ" sz="4000" dirty="0" smtClean="0"/>
              <a:t>e  </a:t>
            </a:r>
            <a:r>
              <a:rPr lang="cs-CZ" sz="4000" dirty="0"/>
              <a:t>tvarech 1. a 5. p. č. mn. mužského rodu životného se píše -i, -í: </a:t>
            </a:r>
          </a:p>
          <a:p>
            <a:r>
              <a:rPr lang="cs-CZ" sz="4000" dirty="0" smtClean="0"/>
              <a:t>veselí </a:t>
            </a:r>
            <a:r>
              <a:rPr lang="cs-CZ" sz="4000" dirty="0"/>
              <a:t>(hoši), </a:t>
            </a:r>
            <a:r>
              <a:rPr lang="cs-CZ" sz="4000" dirty="0" err="1"/>
              <a:t>hoši</a:t>
            </a:r>
            <a:r>
              <a:rPr lang="cs-CZ" sz="4000" dirty="0"/>
              <a:t> se vrátili zdraví a </a:t>
            </a:r>
            <a:r>
              <a:rPr lang="cs-CZ" sz="4000" dirty="0" smtClean="0"/>
              <a:t>veselí</a:t>
            </a:r>
          </a:p>
          <a:p>
            <a:r>
              <a:rPr lang="cs-CZ" sz="4000" dirty="0" smtClean="0"/>
              <a:t>otcovi </a:t>
            </a:r>
            <a:r>
              <a:rPr lang="cs-CZ" sz="4000" dirty="0"/>
              <a:t>bratři, Jiráskovi "Psohlavci</a:t>
            </a:r>
            <a:r>
              <a:rPr lang="cs-CZ" sz="4000" dirty="0" smtClean="0"/>
              <a:t>"</a:t>
            </a:r>
            <a:endParaRPr lang="cs-CZ" sz="4000" dirty="0"/>
          </a:p>
          <a:p>
            <a:r>
              <a:rPr lang="cs-CZ" sz="4000" dirty="0" smtClean="0"/>
              <a:t>mladí </a:t>
            </a:r>
            <a:r>
              <a:rPr lang="cs-CZ" sz="4000" dirty="0"/>
              <a:t>manželé </a:t>
            </a:r>
            <a:r>
              <a:rPr lang="cs-CZ" sz="4000" dirty="0" smtClean="0"/>
              <a:t>Novákovi</a:t>
            </a:r>
            <a:endParaRPr lang="cs-CZ" sz="40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STYBLÍK, Vlastimil. </a:t>
            </a:r>
            <a:r>
              <a:rPr lang="cs-CZ" i="1" dirty="0" smtClean="0"/>
              <a:t>Cvičení z pravopisu pro větší školáky: pro žáky druhého stupně ZŠ a odpovídajících ročníků víceletých gymnázií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2005, 160 s. ISBN 80-723-5303-9. </a:t>
            </a:r>
          </a:p>
          <a:p>
            <a:r>
              <a:rPr lang="cs-CZ" dirty="0" smtClean="0"/>
              <a:t>HLAVSA, Zdeněk. </a:t>
            </a:r>
            <a:r>
              <a:rPr lang="cs-CZ" i="1" dirty="0" smtClean="0"/>
              <a:t>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Academia, 1998, 391 s. ISBN 80-200-0475-0. </a:t>
            </a:r>
          </a:p>
          <a:p>
            <a:r>
              <a:rPr lang="cs-CZ" dirty="0" smtClean="0"/>
              <a:t>SOCHROVÁ,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ISBN 80-7200-041-1.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514</Words>
  <Application>Microsoft Office PowerPoint</Application>
  <PresentationFormat>Předvádění na obrazovce (4:3)</PresentationFormat>
  <Paragraphs>77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Digitální učební materiál</vt:lpstr>
      <vt:lpstr>Psaní i/y v koncovkách příd. jmen</vt:lpstr>
      <vt:lpstr>Tvrdá příd. jména – tvrdé y</vt:lpstr>
      <vt:lpstr>Měkké i u tvrdého příd. jména </vt:lpstr>
      <vt:lpstr>7. p. č. mn.</vt:lpstr>
      <vt:lpstr>Jmenné tvary podle vzoru mlád</vt:lpstr>
      <vt:lpstr>Mluvnická shoda</vt:lpstr>
      <vt:lpstr>Měkká příd. jména – měkké i</vt:lpstr>
      <vt:lpstr>Přivlastňovací příd. jmen</vt:lpstr>
      <vt:lpstr>Přivlastňovací příd. jména</vt:lpstr>
      <vt:lpstr>Vzor matčin a otcův v jednotném čísle</vt:lpstr>
      <vt:lpstr>Vzor matčin a otcův v množném čísle</vt:lpstr>
      <vt:lpstr>Vzor matčin a otcův v množném čísle</vt:lpstr>
      <vt:lpstr>Rozlišujme  </vt:lpstr>
      <vt:lpstr>Měkké i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Psaní i/y v koncovkách přídavných jmen</dc:title>
  <dc:creator>marikova</dc:creator>
  <cp:lastModifiedBy>siroky</cp:lastModifiedBy>
  <cp:revision>15</cp:revision>
  <dcterms:created xsi:type="dcterms:W3CDTF">2013-09-18T07:19:34Z</dcterms:created>
  <dcterms:modified xsi:type="dcterms:W3CDTF">2013-10-09T17:53:16Z</dcterms:modified>
</cp:coreProperties>
</file>