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57" r:id="rId3"/>
    <p:sldId id="267" r:id="rId4"/>
    <p:sldId id="258" r:id="rId5"/>
    <p:sldId id="264" r:id="rId6"/>
    <p:sldId id="259" r:id="rId7"/>
    <p:sldId id="260" r:id="rId8"/>
    <p:sldId id="262" r:id="rId9"/>
    <p:sldId id="261" r:id="rId10"/>
    <p:sldId id="265" r:id="rId11"/>
    <p:sldId id="266" r:id="rId12"/>
    <p:sldId id="268" r:id="rId13"/>
    <p:sldId id="269" r:id="rId14"/>
    <p:sldId id="272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18989C-68C3-44D1-ABD1-640DE764F86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281734-BA42-4022-B98B-BE7D09594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E9099-D870-4E1F-B724-68B5A6B75AD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9C4C7-4AB3-4A64-9869-F3BA8068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                    Částice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tvarosloví - morfologie, zopakování použití částic, jejich rozdělení a uvedení příkladů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Částice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neohebný slovní druh</a:t>
            </a:r>
          </a:p>
          <a:p>
            <a:r>
              <a:rPr lang="cs-CZ" sz="4800" dirty="0" smtClean="0"/>
              <a:t>signalizuje </a:t>
            </a:r>
            <a:r>
              <a:rPr lang="cs-CZ" sz="4800" dirty="0"/>
              <a:t>vztah mluvčího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k výpovědi</a:t>
            </a:r>
          </a:p>
          <a:p>
            <a:r>
              <a:rPr lang="cs-CZ" sz="4800" dirty="0" smtClean="0"/>
              <a:t>vyjadřuje modalitu (postoj mluvčího k výpovědi) věty</a:t>
            </a:r>
          </a:p>
          <a:p>
            <a:r>
              <a:rPr lang="cs-CZ" sz="4800" dirty="0" smtClean="0"/>
              <a:t>nebo </a:t>
            </a:r>
            <a:r>
              <a:rPr lang="cs-CZ" sz="4800" dirty="0"/>
              <a:t>zvýrazňuje větný </a:t>
            </a:r>
            <a:r>
              <a:rPr lang="cs-CZ" sz="4800" dirty="0" smtClean="0"/>
              <a:t>člen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Význam částice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snaží se co </a:t>
            </a:r>
            <a:r>
              <a:rPr lang="cs-CZ" sz="4400" dirty="0"/>
              <a:t>nejvíce </a:t>
            </a:r>
            <a:r>
              <a:rPr lang="cs-CZ" sz="4400" dirty="0" smtClean="0"/>
              <a:t>popsat, </a:t>
            </a:r>
            <a:br>
              <a:rPr lang="cs-CZ" sz="4400" dirty="0" smtClean="0"/>
            </a:br>
            <a:r>
              <a:rPr lang="cs-CZ" sz="4400" dirty="0" smtClean="0"/>
              <a:t>jaký </a:t>
            </a:r>
            <a:r>
              <a:rPr lang="cs-CZ" sz="4400" dirty="0"/>
              <a:t>má mluvčí </a:t>
            </a:r>
            <a:r>
              <a:rPr lang="cs-CZ" sz="4400" dirty="0">
                <a:solidFill>
                  <a:srgbClr val="00B050"/>
                </a:solidFill>
              </a:rPr>
              <a:t>vztah</a:t>
            </a:r>
            <a:r>
              <a:rPr lang="cs-CZ" sz="4400" dirty="0"/>
              <a:t> k dané osobě, </a:t>
            </a:r>
            <a:br>
              <a:rPr lang="cs-CZ" sz="4400" dirty="0"/>
            </a:br>
            <a:r>
              <a:rPr lang="cs-CZ" sz="4400" dirty="0" smtClean="0">
                <a:solidFill>
                  <a:srgbClr val="00B050"/>
                </a:solidFill>
              </a:rPr>
              <a:t>vystihuje </a:t>
            </a:r>
            <a:r>
              <a:rPr lang="cs-CZ" sz="4400" dirty="0" smtClean="0"/>
              <a:t>tedy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>
                <a:solidFill>
                  <a:srgbClr val="00B050"/>
                </a:solidFill>
              </a:rPr>
              <a:t>modalitu </a:t>
            </a:r>
            <a:r>
              <a:rPr lang="cs-CZ" sz="4400" dirty="0" smtClean="0">
                <a:solidFill>
                  <a:srgbClr val="00B050"/>
                </a:solidFill>
              </a:rPr>
              <a:t>věty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(zda je </a:t>
            </a:r>
            <a:r>
              <a:rPr lang="cs-CZ" sz="4400" dirty="0"/>
              <a:t>věta přací, rozkazovací,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podmiňovací, či </a:t>
            </a:r>
            <a:r>
              <a:rPr lang="cs-CZ" sz="4400" dirty="0"/>
              <a:t>oznamovací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P</a:t>
            </a:r>
            <a:r>
              <a:rPr lang="cs-CZ" sz="5400" dirty="0" smtClean="0"/>
              <a:t>ostavení částic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z</a:t>
            </a:r>
            <a:r>
              <a:rPr lang="cs-CZ" sz="4400" dirty="0" smtClean="0">
                <a:solidFill>
                  <a:srgbClr val="FF0000"/>
                </a:solidFill>
              </a:rPr>
              <a:t>pravidla uvozuje větu </a:t>
            </a:r>
          </a:p>
          <a:p>
            <a:r>
              <a:rPr lang="cs-CZ" sz="4400" dirty="0" smtClean="0"/>
              <a:t>stojí na jejím začátku, </a:t>
            </a:r>
            <a:br>
              <a:rPr lang="cs-CZ" sz="4400" dirty="0" smtClean="0"/>
            </a:br>
            <a:r>
              <a:rPr lang="cs-CZ" sz="4400" dirty="0" smtClean="0"/>
              <a:t>ale může stát i uvnitř věty</a:t>
            </a:r>
          </a:p>
          <a:p>
            <a:r>
              <a:rPr lang="cs-CZ" sz="4400" dirty="0">
                <a:solidFill>
                  <a:srgbClr val="FF0000"/>
                </a:solidFill>
              </a:rPr>
              <a:t>n</a:t>
            </a:r>
            <a:r>
              <a:rPr lang="cs-CZ" sz="4400" dirty="0" smtClean="0">
                <a:solidFill>
                  <a:srgbClr val="FF0000"/>
                </a:solidFill>
              </a:rPr>
              <a:t>ěkteré částice mají platnost věty</a:t>
            </a:r>
            <a:r>
              <a:rPr lang="cs-CZ" sz="4400" dirty="0" smtClean="0"/>
              <a:t>, </a:t>
            </a:r>
            <a:br>
              <a:rPr lang="cs-CZ" sz="4400" dirty="0" smtClean="0"/>
            </a:br>
            <a:r>
              <a:rPr lang="cs-CZ" sz="4400" dirty="0" smtClean="0"/>
              <a:t>např. Ano. Nikoli. Zajisté.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Částice v češtině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/>
              <a:t>č</a:t>
            </a:r>
            <a:r>
              <a:rPr lang="cs-CZ" sz="4800" dirty="0" smtClean="0"/>
              <a:t>ástice v češtině fungují </a:t>
            </a:r>
            <a:br>
              <a:rPr lang="cs-CZ" sz="4800" dirty="0" smtClean="0"/>
            </a:br>
            <a:r>
              <a:rPr lang="cs-CZ" sz="4800" dirty="0" smtClean="0"/>
              <a:t>pouze jako větné částice (modifikují, tj. přizpůsobují </a:t>
            </a:r>
            <a:br>
              <a:rPr lang="cs-CZ" sz="4800" dirty="0" smtClean="0"/>
            </a:br>
            <a:r>
              <a:rPr lang="cs-CZ" sz="4800" dirty="0" smtClean="0"/>
              <a:t>a upravují význam věty)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částic máme málo</a:t>
            </a:r>
          </a:p>
          <a:p>
            <a:r>
              <a:rPr lang="cs-CZ" sz="4800" dirty="0"/>
              <a:t>ř</a:t>
            </a:r>
            <a:r>
              <a:rPr lang="cs-CZ" sz="4800" dirty="0" smtClean="0"/>
              <a:t>azeny jako 9. slovní druh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Částice v japonštině - časté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v</a:t>
            </a:r>
            <a:r>
              <a:rPr lang="cs-CZ" sz="4400" dirty="0" smtClean="0"/>
              <a:t> některých </a:t>
            </a:r>
            <a:r>
              <a:rPr lang="cs-CZ" sz="4400" dirty="0" smtClean="0">
                <a:solidFill>
                  <a:srgbClr val="FF0000"/>
                </a:solidFill>
              </a:rPr>
              <a:t>jiných jazycích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(před. </a:t>
            </a:r>
            <a:r>
              <a:rPr lang="cs-CZ" sz="4400" dirty="0"/>
              <a:t>v</a:t>
            </a:r>
            <a:r>
              <a:rPr lang="cs-CZ" sz="4400" dirty="0" smtClean="0"/>
              <a:t> japonštině) mají částice </a:t>
            </a:r>
            <a:br>
              <a:rPr lang="cs-CZ" sz="4400" dirty="0" smtClean="0"/>
            </a:br>
            <a:r>
              <a:rPr lang="cs-CZ" sz="4400" dirty="0" smtClean="0">
                <a:solidFill>
                  <a:srgbClr val="FF0000"/>
                </a:solidFill>
              </a:rPr>
              <a:t>mnohem větší uplatnění</a:t>
            </a:r>
            <a:endParaRPr lang="cs-CZ" sz="4400" dirty="0">
              <a:solidFill>
                <a:srgbClr val="FF0000"/>
              </a:solidFill>
            </a:endParaRPr>
          </a:p>
          <a:p>
            <a:r>
              <a:rPr lang="cs-CZ" sz="4400" dirty="0" smtClean="0"/>
              <a:t>mohou pozměňovat smysl celé věty a postoj osob </a:t>
            </a:r>
          </a:p>
          <a:p>
            <a:r>
              <a:rPr lang="cs-CZ" sz="4400" dirty="0" smtClean="0"/>
              <a:t>ovlivňují jednotlivá slova, slovní spojení nebo úseky věty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Rozdělení podle původu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800" b="1" dirty="0"/>
              <a:t>v</a:t>
            </a:r>
            <a:r>
              <a:rPr lang="cs-CZ" sz="4800" b="1" dirty="0" smtClean="0"/>
              <a:t>lastní</a:t>
            </a:r>
            <a:r>
              <a:rPr lang="cs-CZ" sz="4800" dirty="0" smtClean="0"/>
              <a:t> </a:t>
            </a:r>
            <a:r>
              <a:rPr lang="cs-CZ" sz="4800" dirty="0"/>
              <a:t>– nemohou zastávat funkci jiného slovního druhu: </a:t>
            </a:r>
            <a:r>
              <a:rPr lang="cs-CZ" sz="4800" dirty="0">
                <a:solidFill>
                  <a:srgbClr val="FF0000"/>
                </a:solidFill>
              </a:rPr>
              <a:t>ať, kéž, </a:t>
            </a:r>
            <a:r>
              <a:rPr lang="cs-CZ" sz="4800" dirty="0" smtClean="0">
                <a:solidFill>
                  <a:srgbClr val="FF0000"/>
                </a:solidFill>
              </a:rPr>
              <a:t>ano</a:t>
            </a:r>
            <a:endParaRPr lang="cs-CZ" sz="4800" dirty="0">
              <a:solidFill>
                <a:srgbClr val="FF0000"/>
              </a:solidFill>
            </a:endParaRPr>
          </a:p>
          <a:p>
            <a:pPr lvl="0"/>
            <a:r>
              <a:rPr lang="cs-CZ" sz="4800" b="1" dirty="0" smtClean="0"/>
              <a:t>nevlastní</a:t>
            </a:r>
            <a:r>
              <a:rPr lang="cs-CZ" sz="4800" dirty="0" smtClean="0"/>
              <a:t> </a:t>
            </a:r>
            <a:r>
              <a:rPr lang="cs-CZ" sz="4800" dirty="0"/>
              <a:t>– mohou být podle souvislosti </a:t>
            </a:r>
            <a:r>
              <a:rPr lang="cs-CZ" sz="4800" dirty="0" smtClean="0"/>
              <a:t>i </a:t>
            </a:r>
            <a:r>
              <a:rPr lang="cs-CZ" sz="4800" dirty="0"/>
              <a:t>jiným </a:t>
            </a:r>
            <a:r>
              <a:rPr lang="cs-CZ" sz="4800" dirty="0" smtClean="0"/>
              <a:t>slovním </a:t>
            </a:r>
            <a:r>
              <a:rPr lang="cs-CZ" sz="4800" dirty="0"/>
              <a:t>druhem: </a:t>
            </a:r>
            <a:r>
              <a:rPr lang="cs-CZ" sz="4800" dirty="0">
                <a:solidFill>
                  <a:srgbClr val="FF0000"/>
                </a:solidFill>
              </a:rPr>
              <a:t>jistě, </a:t>
            </a:r>
            <a:r>
              <a:rPr lang="cs-CZ" sz="4800" dirty="0" smtClean="0">
                <a:solidFill>
                  <a:srgbClr val="FF0000"/>
                </a:solidFill>
              </a:rPr>
              <a:t>asi, prý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Pozor na rozlišení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 smtClean="0">
                <a:solidFill>
                  <a:srgbClr val="00B050"/>
                </a:solidFill>
              </a:rPr>
              <a:t>je potřeba odlišovat částice </a:t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>
                <a:solidFill>
                  <a:srgbClr val="00B050"/>
                </a:solidFill>
              </a:rPr>
              <a:t>zejména od spojek: </a:t>
            </a:r>
          </a:p>
          <a:p>
            <a:pPr lvl="1"/>
            <a:r>
              <a:rPr lang="cs-CZ" sz="3600" b="1" dirty="0" smtClean="0"/>
              <a:t>I</a:t>
            </a:r>
            <a:r>
              <a:rPr lang="cs-CZ" sz="3600" dirty="0" smtClean="0"/>
              <a:t> promluvil ke králi. (částice) x Promluvil </a:t>
            </a:r>
            <a:r>
              <a:rPr lang="cs-CZ" sz="3600" b="1" dirty="0" smtClean="0"/>
              <a:t>i</a:t>
            </a:r>
            <a:r>
              <a:rPr lang="cs-CZ" sz="3600" dirty="0" smtClean="0"/>
              <a:t> ke králi. (spojka)</a:t>
            </a:r>
          </a:p>
          <a:p>
            <a:pPr lvl="1"/>
            <a:r>
              <a:rPr lang="cs-CZ" sz="3600" b="1" dirty="0" smtClean="0"/>
              <a:t>Že</a:t>
            </a:r>
            <a:r>
              <a:rPr lang="cs-CZ" sz="3600" dirty="0" smtClean="0"/>
              <a:t> ses do toho pletla! (částice) x </a:t>
            </a:r>
            <a:br>
              <a:rPr lang="cs-CZ" sz="3600" dirty="0" smtClean="0"/>
            </a:br>
            <a:r>
              <a:rPr lang="cs-CZ" sz="3600" dirty="0" smtClean="0"/>
              <a:t>Zdá se, </a:t>
            </a:r>
            <a:r>
              <a:rPr lang="cs-CZ" sz="3600" b="1" dirty="0" smtClean="0"/>
              <a:t>že</a:t>
            </a:r>
            <a:r>
              <a:rPr lang="cs-CZ" sz="3600" dirty="0" smtClean="0"/>
              <a:t> ses do toho pletla. (spojka)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Rozdělení podle významu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b="1" dirty="0"/>
              <a:t>t</a:t>
            </a:r>
            <a:r>
              <a:rPr lang="cs-CZ" sz="4000" b="1" dirty="0" smtClean="0"/>
              <a:t>ázací částice </a:t>
            </a:r>
            <a:r>
              <a:rPr lang="cs-CZ" sz="4000" dirty="0" smtClean="0"/>
              <a:t>– </a:t>
            </a:r>
            <a:r>
              <a:rPr lang="cs-CZ" sz="4000" dirty="0"/>
              <a:t>uvozují tázací věty: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>
                <a:solidFill>
                  <a:srgbClr val="00B050"/>
                </a:solidFill>
              </a:rPr>
              <a:t>Jestlipak, Zdalipak</a:t>
            </a:r>
            <a:r>
              <a:rPr lang="cs-CZ" sz="4000" dirty="0" smtClean="0"/>
              <a:t> </a:t>
            </a:r>
            <a:r>
              <a:rPr lang="cs-CZ" sz="4000" dirty="0"/>
              <a:t>jsi to přečetl</a:t>
            </a:r>
            <a:r>
              <a:rPr lang="cs-CZ" sz="4000" dirty="0" smtClean="0"/>
              <a:t>?</a:t>
            </a:r>
          </a:p>
          <a:p>
            <a:pPr lvl="0"/>
            <a:endParaRPr lang="cs-CZ" sz="4000" b="1" dirty="0"/>
          </a:p>
          <a:p>
            <a:pPr lvl="0"/>
            <a:r>
              <a:rPr lang="cs-CZ" sz="4000" b="1" dirty="0" smtClean="0"/>
              <a:t>apelové částice-  </a:t>
            </a:r>
            <a:r>
              <a:rPr lang="cs-CZ" sz="4000" dirty="0" smtClean="0"/>
              <a:t>dělí se dále na</a:t>
            </a:r>
            <a:r>
              <a:rPr lang="cs-CZ" sz="4000" dirty="0"/>
              <a:t>: </a:t>
            </a:r>
          </a:p>
          <a:p>
            <a:pPr lvl="1"/>
            <a:r>
              <a:rPr lang="cs-CZ" sz="4000" dirty="0">
                <a:solidFill>
                  <a:srgbClr val="FF0000"/>
                </a:solidFill>
              </a:rPr>
              <a:t>žádací</a:t>
            </a:r>
            <a:r>
              <a:rPr lang="cs-CZ" sz="4000" dirty="0"/>
              <a:t> – </a:t>
            </a:r>
            <a:r>
              <a:rPr lang="cs-CZ" sz="4000" b="1" dirty="0" smtClean="0">
                <a:solidFill>
                  <a:srgbClr val="00B050"/>
                </a:solidFill>
              </a:rPr>
              <a:t>Ať</a:t>
            </a:r>
            <a:r>
              <a:rPr lang="cs-CZ" sz="4000" dirty="0" smtClean="0"/>
              <a:t> </a:t>
            </a:r>
            <a:r>
              <a:rPr lang="cs-CZ" sz="4000" dirty="0"/>
              <a:t>mi přinese knihu.</a:t>
            </a:r>
          </a:p>
          <a:p>
            <a:pPr lvl="1"/>
            <a:r>
              <a:rPr lang="cs-CZ" sz="4000" dirty="0">
                <a:solidFill>
                  <a:srgbClr val="FF0000"/>
                </a:solidFill>
              </a:rPr>
              <a:t>přací</a:t>
            </a:r>
            <a:r>
              <a:rPr lang="cs-CZ" sz="4000" dirty="0"/>
              <a:t> –</a:t>
            </a:r>
            <a:r>
              <a:rPr lang="cs-CZ" sz="4000" dirty="0">
                <a:solidFill>
                  <a:srgbClr val="00B050"/>
                </a:solidFill>
              </a:rPr>
              <a:t> </a:t>
            </a:r>
            <a:r>
              <a:rPr lang="cs-CZ" sz="4000" b="1" dirty="0">
                <a:solidFill>
                  <a:srgbClr val="00B050"/>
                </a:solidFill>
              </a:rPr>
              <a:t>Kéž</a:t>
            </a:r>
            <a:r>
              <a:rPr lang="cs-CZ" sz="4000" dirty="0">
                <a:solidFill>
                  <a:srgbClr val="00B050"/>
                </a:solidFill>
              </a:rPr>
              <a:t> </a:t>
            </a:r>
            <a:r>
              <a:rPr lang="cs-CZ" sz="4000" dirty="0"/>
              <a:t>by už skončila zima</a:t>
            </a:r>
            <a:r>
              <a:rPr lang="cs-CZ" sz="4000" dirty="0" smtClean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Další druhy částic a příklady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cs-CZ" sz="4000" dirty="0" smtClean="0"/>
              <a:t>modální </a:t>
            </a:r>
            <a:r>
              <a:rPr lang="cs-CZ" sz="4000" dirty="0"/>
              <a:t>– </a:t>
            </a:r>
            <a:r>
              <a:rPr lang="cs-CZ" sz="4000" dirty="0">
                <a:solidFill>
                  <a:srgbClr val="00B050"/>
                </a:solidFill>
              </a:rPr>
              <a:t>nejspíš, zajisté, možná, asi</a:t>
            </a:r>
          </a:p>
          <a:p>
            <a:pPr lvl="0"/>
            <a:r>
              <a:rPr lang="cs-CZ" sz="4000" dirty="0" smtClean="0"/>
              <a:t>značící intenzitu </a:t>
            </a:r>
            <a:r>
              <a:rPr lang="cs-CZ" sz="4000" dirty="0"/>
              <a:t>– </a:t>
            </a:r>
            <a:r>
              <a:rPr lang="cs-CZ" sz="4000" dirty="0">
                <a:solidFill>
                  <a:srgbClr val="00B050"/>
                </a:solidFill>
              </a:rPr>
              <a:t>velmi, velice, příliš, moc </a:t>
            </a:r>
            <a:r>
              <a:rPr lang="cs-CZ" sz="4000" dirty="0" smtClean="0"/>
              <a:t>(!pozor </a:t>
            </a:r>
            <a:r>
              <a:rPr lang="cs-CZ" sz="4000" dirty="0"/>
              <a:t>na platnost slovního druhu ve </a:t>
            </a:r>
            <a:r>
              <a:rPr lang="cs-CZ" sz="4000" dirty="0" smtClean="0"/>
              <a:t>větě!)</a:t>
            </a:r>
            <a:endParaRPr lang="cs-CZ" sz="4000" dirty="0"/>
          </a:p>
          <a:p>
            <a:pPr lvl="0"/>
            <a:r>
              <a:rPr lang="cs-CZ" sz="4000" dirty="0"/>
              <a:t>vytýkací – </a:t>
            </a:r>
            <a:r>
              <a:rPr lang="cs-CZ" sz="4000" dirty="0">
                <a:solidFill>
                  <a:srgbClr val="00B050"/>
                </a:solidFill>
              </a:rPr>
              <a:t>jen, také, třeba, teprve, pouze, přímo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Další druhy částic a příklady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dirty="0" smtClean="0"/>
              <a:t>modifikační</a:t>
            </a:r>
            <a:r>
              <a:rPr lang="cs-CZ" sz="4400" b="1" dirty="0" smtClean="0"/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– přece, ale, prostě, snad, jen, klidně </a:t>
            </a:r>
          </a:p>
          <a:p>
            <a:pPr lvl="1"/>
            <a:r>
              <a:rPr lang="cs-CZ" sz="4400" b="1" dirty="0" smtClean="0"/>
              <a:t> Klidně</a:t>
            </a:r>
            <a:r>
              <a:rPr lang="cs-CZ" sz="4400" dirty="0" smtClean="0"/>
              <a:t> mluv! (částice) </a:t>
            </a:r>
            <a:br>
              <a:rPr lang="cs-CZ" sz="4400" dirty="0" smtClean="0"/>
            </a:br>
            <a:r>
              <a:rPr lang="cs-CZ" sz="4400" dirty="0" smtClean="0"/>
              <a:t>x </a:t>
            </a:r>
            <a:br>
              <a:rPr lang="cs-CZ" sz="4400" dirty="0" smtClean="0"/>
            </a:br>
            <a:r>
              <a:rPr lang="cs-CZ" sz="4400" dirty="0" smtClean="0"/>
              <a:t>Mluv </a:t>
            </a:r>
            <a:r>
              <a:rPr lang="cs-CZ" sz="4400" b="1" dirty="0" smtClean="0"/>
              <a:t>klidně</a:t>
            </a:r>
            <a:r>
              <a:rPr lang="cs-CZ" sz="4400" dirty="0" smtClean="0"/>
              <a:t>. (příslovce)</a:t>
            </a:r>
          </a:p>
          <a:p>
            <a:pPr lvl="0"/>
            <a:r>
              <a:rPr lang="cs-CZ" sz="4400" dirty="0" smtClean="0"/>
              <a:t>v odpovědi – </a:t>
            </a:r>
            <a:r>
              <a:rPr lang="cs-CZ" sz="4400" dirty="0" smtClean="0">
                <a:solidFill>
                  <a:srgbClr val="00B050"/>
                </a:solidFill>
              </a:rPr>
              <a:t>ano, ne</a:t>
            </a:r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Další druhy částic a příklady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800" dirty="0" smtClean="0"/>
              <a:t>negační – </a:t>
            </a:r>
            <a:r>
              <a:rPr lang="cs-CZ" sz="4800" dirty="0" smtClean="0">
                <a:solidFill>
                  <a:srgbClr val="00B050"/>
                </a:solidFill>
              </a:rPr>
              <a:t>ne, nikoli</a:t>
            </a:r>
          </a:p>
          <a:p>
            <a:pPr lvl="0"/>
            <a:r>
              <a:rPr lang="cs-CZ" sz="4800" dirty="0" smtClean="0"/>
              <a:t>větná příslovce jako částice –</a:t>
            </a:r>
            <a:r>
              <a:rPr lang="cs-CZ" sz="4800" dirty="0" smtClean="0">
                <a:solidFill>
                  <a:srgbClr val="00B050"/>
                </a:solidFill>
              </a:rPr>
              <a:t> samozřejmě, bohužel, každopádně, naštěstí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Spojky ve funkci částic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úlohu částic mohou mít i spojky, </a:t>
            </a:r>
            <a:br>
              <a:rPr lang="cs-CZ" sz="3600" dirty="0" smtClean="0"/>
            </a:br>
            <a:r>
              <a:rPr lang="cs-CZ" sz="3600" dirty="0" smtClean="0"/>
              <a:t>pokud nespojují věty –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Ale</a:t>
            </a:r>
            <a:r>
              <a:rPr lang="cs-CZ" sz="3600" dirty="0" smtClean="0"/>
              <a:t> to je nádhera!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Že</a:t>
            </a:r>
            <a:r>
              <a:rPr lang="cs-CZ" sz="3600" dirty="0" smtClean="0"/>
              <a:t> si to necháš líbit!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A </a:t>
            </a:r>
            <a:r>
              <a:rPr lang="cs-CZ" sz="3600" dirty="0" smtClean="0"/>
              <a:t>to je průšvih!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Kdybys </a:t>
            </a:r>
            <a:r>
              <a:rPr lang="cs-CZ" sz="3600" dirty="0" smtClean="0"/>
              <a:t>nepovídal!</a:t>
            </a:r>
            <a:endParaRPr lang="cs-CZ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Často užívané částice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/>
              <a:t>a</a:t>
            </a:r>
            <a:r>
              <a:rPr lang="cs-CZ" sz="3600" dirty="0" smtClean="0"/>
              <a:t>no, ne, ať, nechť, kéž, což, pak, jen, nikoli, samozřejmě, bohužel, vlastně, každopádně, přece, prostě, klidně, nejspíš, zajisté, možná, asi, velmi, velice, příliš, moc jen, také, třeba, teprve, pouze, přímo, jestlipak, zdalipak, prý</a:t>
            </a:r>
          </a:p>
          <a:p>
            <a:pPr lvl="0"/>
            <a:r>
              <a:rPr lang="cs-CZ" sz="4000" dirty="0" smtClean="0"/>
              <a:t>POZOR – ne vždy stojí jako částice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Škola hrou na učitel.</a:t>
            </a:r>
            <a:r>
              <a:rPr lang="cs-CZ" dirty="0" err="1" smtClean="0"/>
              <a:t>net</a:t>
            </a:r>
            <a:r>
              <a:rPr lang="cs-CZ" dirty="0" smtClean="0"/>
              <a:t>. In: </a:t>
            </a:r>
            <a:r>
              <a:rPr lang="cs-CZ" i="1" dirty="0" smtClean="0"/>
              <a:t>Škola hrou na učitel.</a:t>
            </a:r>
            <a:r>
              <a:rPr lang="cs-CZ" i="1" dirty="0" err="1" smtClean="0"/>
              <a:t>net</a:t>
            </a:r>
            <a:r>
              <a:rPr lang="cs-CZ" dirty="0" smtClean="0"/>
              <a:t> [online]. [cit. 2013-09-18]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2013-09-18].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407</Words>
  <Application>Microsoft Office PowerPoint</Application>
  <PresentationFormat>Předvádění na obrazovce (4:3)</PresentationFormat>
  <Paragraphs>72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Digitální učební materiál</vt:lpstr>
      <vt:lpstr>Částice</vt:lpstr>
      <vt:lpstr>Význam částice</vt:lpstr>
      <vt:lpstr>Postavení částic</vt:lpstr>
      <vt:lpstr>Částice v češtině</vt:lpstr>
      <vt:lpstr>Částice v japonštině - časté</vt:lpstr>
      <vt:lpstr>Rozdělení podle původu</vt:lpstr>
      <vt:lpstr>Pozor na rozlišení </vt:lpstr>
      <vt:lpstr>Rozdělení podle významu</vt:lpstr>
      <vt:lpstr>Další druhy částic a příklady</vt:lpstr>
      <vt:lpstr>Další druhy částic a příklady</vt:lpstr>
      <vt:lpstr>Další druhy částic a příklady</vt:lpstr>
      <vt:lpstr>Spojky ve funkci částic</vt:lpstr>
      <vt:lpstr>Často užívané částice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11</cp:revision>
  <dcterms:created xsi:type="dcterms:W3CDTF">2013-09-18T14:54:53Z</dcterms:created>
  <dcterms:modified xsi:type="dcterms:W3CDTF">2013-10-09T17:56:07Z</dcterms:modified>
</cp:coreProperties>
</file>