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9" r:id="rId4"/>
    <p:sldId id="257" r:id="rId5"/>
    <p:sldId id="258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Robot" TargetMode="External"/><Relationship Id="rId13" Type="http://schemas.openxmlformats.org/officeDocument/2006/relationships/image" Target="../media/image4.wmf"/><Relationship Id="rId18" Type="http://schemas.openxmlformats.org/officeDocument/2006/relationships/image" Target="../media/image9.wmf"/><Relationship Id="rId3" Type="http://schemas.openxmlformats.org/officeDocument/2006/relationships/hyperlink" Target="http://cs.wikipedia.org/wiki/Osobn%C3%AD_po%C4%8D%C3%ADta%C4%8D" TargetMode="External"/><Relationship Id="rId7" Type="http://schemas.openxmlformats.org/officeDocument/2006/relationships/hyperlink" Target="http://cs.wikipedia.org/wiki/Mikrovlnn%C3%A1_trouba" TargetMode="External"/><Relationship Id="rId12" Type="http://schemas.openxmlformats.org/officeDocument/2006/relationships/hyperlink" Target="http://cs.wikipedia.org/wiki/DVD" TargetMode="External"/><Relationship Id="rId17" Type="http://schemas.openxmlformats.org/officeDocument/2006/relationships/image" Target="../media/image8.png"/><Relationship Id="rId2" Type="http://schemas.openxmlformats.org/officeDocument/2006/relationships/hyperlink" Target="http://cs.wikipedia.org/wiki/Notebook" TargetMode="External"/><Relationship Id="rId16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Pra%C4%8Dka" TargetMode="External"/><Relationship Id="rId11" Type="http://schemas.openxmlformats.org/officeDocument/2006/relationships/hyperlink" Target="http://cs.wikipedia.org/wiki/Kompaktn%C3%AD_disk" TargetMode="External"/><Relationship Id="rId5" Type="http://schemas.openxmlformats.org/officeDocument/2006/relationships/hyperlink" Target="http://cs.wikipedia.org/wiki/Mobiln%C3%AD_telefon" TargetMode="External"/><Relationship Id="rId15" Type="http://schemas.openxmlformats.org/officeDocument/2006/relationships/image" Target="../media/image6.jpeg"/><Relationship Id="rId10" Type="http://schemas.openxmlformats.org/officeDocument/2006/relationships/hyperlink" Target="http://cs.wikipedia.org/wiki/Fotoapar%C3%A1t" TargetMode="External"/><Relationship Id="rId19" Type="http://schemas.openxmlformats.org/officeDocument/2006/relationships/image" Target="../media/image10.png"/><Relationship Id="rId4" Type="http://schemas.openxmlformats.org/officeDocument/2006/relationships/hyperlink" Target="http://cs.wikipedia.org/wiki/Automobil" TargetMode="External"/><Relationship Id="rId9" Type="http://schemas.openxmlformats.org/officeDocument/2006/relationships/hyperlink" Target="http://cs.wikipedia.org/wiki/Letadlo" TargetMode="External"/><Relationship Id="rId1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o%C4%8D%C3%ADta%C4%8Dov%C3%BD_program" TargetMode="External"/><Relationship Id="rId13" Type="http://schemas.openxmlformats.org/officeDocument/2006/relationships/hyperlink" Target="http://cs.wikipedia.org/wiki/Nap%C3%A1jec%C3%AD_zdroj_(po%C4%8D%C3%ADta%C4%8D)" TargetMode="External"/><Relationship Id="rId18" Type="http://schemas.openxmlformats.org/officeDocument/2006/relationships/image" Target="../media/image4.wmf"/><Relationship Id="rId3" Type="http://schemas.openxmlformats.org/officeDocument/2006/relationships/hyperlink" Target="http://cs.wikipedia.org/wiki/Procesor" TargetMode="External"/><Relationship Id="rId7" Type="http://schemas.openxmlformats.org/officeDocument/2006/relationships/hyperlink" Target="http://cs.wikipedia.org/wiki/Opera%C4%8Dn%C3%AD_syst%C3%A9m" TargetMode="External"/><Relationship Id="rId12" Type="http://schemas.openxmlformats.org/officeDocument/2006/relationships/hyperlink" Target="http://cs.wikipedia.org/wiki/RAM" TargetMode="External"/><Relationship Id="rId17" Type="http://schemas.openxmlformats.org/officeDocument/2006/relationships/hyperlink" Target="http://cs.wikipedia.org/wiki/Po%C4%8D%C3%ADta%C4%8Dov%C3%A1_my%C5%A1" TargetMode="External"/><Relationship Id="rId2" Type="http://schemas.openxmlformats.org/officeDocument/2006/relationships/hyperlink" Target="http://cs.wikipedia.org/wiki/Hardware" TargetMode="External"/><Relationship Id="rId16" Type="http://schemas.openxmlformats.org/officeDocument/2006/relationships/hyperlink" Target="http://cs.wikipedia.org/wiki/Po%C4%8D%C3%ADta%C4%8Dov%C3%A1_kl%C3%A1vesnic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ftware" TargetMode="External"/><Relationship Id="rId11" Type="http://schemas.openxmlformats.org/officeDocument/2006/relationships/hyperlink" Target="http://cs.wikipedia.org/wiki/Z%C3%A1kladn%C3%AD_deska" TargetMode="External"/><Relationship Id="rId5" Type="http://schemas.openxmlformats.org/officeDocument/2006/relationships/hyperlink" Target="http://cs.wikipedia.org/wiki/Monitor_(obrazovka)" TargetMode="External"/><Relationship Id="rId15" Type="http://schemas.openxmlformats.org/officeDocument/2006/relationships/hyperlink" Target="http://cs.wikipedia.org/wiki/Pevn%C3%BD_disk" TargetMode="External"/><Relationship Id="rId10" Type="http://schemas.openxmlformats.org/officeDocument/2006/relationships/image" Target="../media/image11.png"/><Relationship Id="rId4" Type="http://schemas.openxmlformats.org/officeDocument/2006/relationships/hyperlink" Target="http://cs.wikipedia.org/wiki/Kl%C3%A1vesnice" TargetMode="External"/><Relationship Id="rId9" Type="http://schemas.openxmlformats.org/officeDocument/2006/relationships/hyperlink" Target="http://cs.wikipedia.org/wiki/Soubor:Personal_computer,_exploded_5.svg" TargetMode="External"/><Relationship Id="rId14" Type="http://schemas.openxmlformats.org/officeDocument/2006/relationships/hyperlink" Target="http://cs.wikipedia.org/wiki/Optick%C3%A1_mechanik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stupn%C3%AD_za%C5%99%C3%ADzen%C3%AD" TargetMode="External"/><Relationship Id="rId2" Type="http://schemas.openxmlformats.org/officeDocument/2006/relationships/hyperlink" Target="http://cs.wikipedia.org/wiki/U%C5%BEivatel_(po%C4%8D%C3%ADta%C4%8Dov%C3%BD)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wmf"/><Relationship Id="rId4" Type="http://schemas.openxmlformats.org/officeDocument/2006/relationships/hyperlink" Target="http://cs.wikipedia.org/wiki/V%C3%BDstupn%C3%AD_za%C5%99%C3%ADzen%C3%A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wmf"/><Relationship Id="rId5" Type="http://schemas.openxmlformats.org/officeDocument/2006/relationships/image" Target="../media/image16.jpeg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74670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2015208" y="260648"/>
            <a:ext cx="7128792" cy="6048672"/>
            <a:chOff x="1763688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712879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Informační a komunikační technologie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651723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Informační a komunikační technologie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Základy práce s </a:t>
              </a:r>
              <a:r>
                <a:rPr kumimoji="0" lang="cs-CZ" sz="2400" b="1" i="0" u="none" strike="noStrike" kern="1200" cap="all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Pc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6733256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Počítač, vstupní a výstupní</a:t>
              </a:r>
              <a:r>
                <a:rPr kumimoji="0" lang="cs-CZ" sz="2400" b="1" i="0" u="none" strike="noStrike" kern="1200" cap="all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zařízení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63688" y="360902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Srpen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763688" y="416708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5.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má žákovi odpovědět</a:t>
              </a:r>
              <a:r>
                <a:rPr kumimoji="0" lang="cs-CZ" sz="2400" b="1" i="0" u="none" strike="noStrike" kern="1200" cap="all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na otázku co je to počítač, z čeho se skládá, jaká jsou vstupní a výstupní zařízení PC.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1403648" y="2276872"/>
            <a:ext cx="5976664" cy="936104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0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Počítač</a:t>
            </a:r>
            <a:endParaRPr kumimoji="0" lang="cs-CZ" sz="8000" b="1" i="0" u="none" strike="noStrike" kern="1200" cap="none" spc="50" normalizeH="0" baseline="0" noProof="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Podnadpis 2"/>
          <p:cNvSpPr>
            <a:spLocks noGrp="1"/>
          </p:cNvSpPr>
          <p:nvPr/>
        </p:nvSpPr>
        <p:spPr bwMode="auto">
          <a:xfrm>
            <a:off x="395536" y="548680"/>
            <a:ext cx="8305800" cy="55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VY_32_INOVACE_01_Informatika - Počítač</a:t>
            </a:r>
            <a:endParaRPr lang="cs-CZ" sz="20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251520" y="260648"/>
            <a:ext cx="8458200" cy="12223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Co je to počítač?</a:t>
            </a:r>
            <a:endParaRPr kumimoji="0" lang="cs-CZ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179512" y="908720"/>
            <a:ext cx="8458200" cy="9144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Počítač je univerzální výpočetní stroj, který pracuje (počítá) podle nějakého připraveného programu.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835696" y="4725144"/>
            <a:ext cx="6946032" cy="1706488"/>
          </a:xfrm>
          <a:prstGeom prst="rect">
            <a:avLst/>
          </a:prstGeom>
        </p:spPr>
        <p:txBody>
          <a:bodyPr vert="horz" anchor="b">
            <a:normAutofit fontScale="62500" lnSpcReduction="20000"/>
          </a:bodyPr>
          <a:lstStyle/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cs-CZ" sz="2400" dirty="0" smtClean="0"/>
              <a:t>Pod pojmem počítač si mnoho lidí představí buď </a:t>
            </a:r>
            <a:r>
              <a:rPr lang="cs-CZ" sz="2400" dirty="0" smtClean="0">
                <a:hlinkClick r:id="rId2" action="ppaction://hlinkfile" tooltip="Notebook"/>
              </a:rPr>
              <a:t>notebook</a:t>
            </a:r>
            <a:r>
              <a:rPr lang="cs-CZ" sz="2400" dirty="0" smtClean="0"/>
              <a:t> nebo PC, tedy </a:t>
            </a:r>
            <a:r>
              <a:rPr lang="cs-CZ" sz="2400" dirty="0" smtClean="0">
                <a:hlinkClick r:id="rId3" action="ppaction://hlinkfile" tooltip="Osobní počítač"/>
              </a:rPr>
              <a:t>osobní počítač</a:t>
            </a:r>
            <a:r>
              <a:rPr lang="cs-CZ" sz="2400" dirty="0" smtClean="0"/>
              <a:t>. Ve skutečnosti je tento pojem daleko širší. Počítače řídí činnosti nejrůznějších zařízení a nacházejí se všude kolem nás – v </a:t>
            </a:r>
            <a:r>
              <a:rPr lang="cs-CZ" sz="2400" dirty="0" smtClean="0">
                <a:hlinkClick r:id="rId4" action="ppaction://hlinkfile" tooltip="Automobil"/>
              </a:rPr>
              <a:t>automobilech</a:t>
            </a:r>
            <a:r>
              <a:rPr lang="cs-CZ" sz="2400" dirty="0" smtClean="0"/>
              <a:t>, </a:t>
            </a:r>
            <a:r>
              <a:rPr lang="cs-CZ" sz="2400" dirty="0" smtClean="0">
                <a:hlinkClick r:id="rId5" action="ppaction://hlinkfile" tooltip="Mobilní telefon"/>
              </a:rPr>
              <a:t>mobilních telefonech</a:t>
            </a:r>
            <a:r>
              <a:rPr lang="cs-CZ" sz="2400" dirty="0" smtClean="0"/>
              <a:t>, automatických </a:t>
            </a:r>
            <a:r>
              <a:rPr lang="cs-CZ" sz="2400" dirty="0" smtClean="0">
                <a:hlinkClick r:id="rId6" action="ppaction://hlinkfile" tooltip="Pračka"/>
              </a:rPr>
              <a:t>pračkách</a:t>
            </a:r>
            <a:r>
              <a:rPr lang="cs-CZ" sz="2400" dirty="0" smtClean="0"/>
              <a:t>, </a:t>
            </a:r>
            <a:r>
              <a:rPr lang="cs-CZ" sz="2400" dirty="0" smtClean="0">
                <a:hlinkClick r:id="rId7" action="ppaction://hlinkfile" tooltip="Mikrovlnná trouba"/>
              </a:rPr>
              <a:t>mikrovlnných troubách</a:t>
            </a:r>
            <a:r>
              <a:rPr lang="cs-CZ" sz="2400" dirty="0" smtClean="0"/>
              <a:t>, průmyslových </a:t>
            </a:r>
            <a:r>
              <a:rPr lang="cs-CZ" sz="2400" dirty="0" smtClean="0">
                <a:hlinkClick r:id="rId8" action="ppaction://hlinkfile" tooltip="Robot"/>
              </a:rPr>
              <a:t>robotech</a:t>
            </a:r>
            <a:r>
              <a:rPr lang="cs-CZ" sz="2400" dirty="0" smtClean="0"/>
              <a:t>, </a:t>
            </a:r>
            <a:r>
              <a:rPr lang="cs-CZ" sz="2400" dirty="0" smtClean="0">
                <a:hlinkClick r:id="rId9" action="ppaction://hlinkfile" tooltip="Letadlo"/>
              </a:rPr>
              <a:t>letadlech</a:t>
            </a:r>
            <a:r>
              <a:rPr lang="cs-CZ" sz="2400" dirty="0" smtClean="0"/>
              <a:t>, </a:t>
            </a:r>
            <a:r>
              <a:rPr lang="cs-CZ" sz="2400" dirty="0" smtClean="0">
                <a:hlinkClick r:id="rId4" action="ppaction://hlinkfile" tooltip="Automobil"/>
              </a:rPr>
              <a:t>autech</a:t>
            </a:r>
            <a:r>
              <a:rPr lang="cs-CZ" sz="2400" dirty="0" smtClean="0"/>
              <a:t>, digitálních </a:t>
            </a:r>
            <a:r>
              <a:rPr lang="cs-CZ" sz="2400" dirty="0" smtClean="0">
                <a:hlinkClick r:id="rId10" action="ppaction://hlinkfile" tooltip="Fotoaparát"/>
              </a:rPr>
              <a:t>fotoaparátech</a:t>
            </a:r>
            <a:r>
              <a:rPr lang="cs-CZ" sz="2400" dirty="0" smtClean="0"/>
              <a:t>, </a:t>
            </a:r>
            <a:r>
              <a:rPr lang="cs-CZ" sz="2400" dirty="0" smtClean="0">
                <a:hlinkClick r:id="rId11" action="ppaction://hlinkfile" tooltip="Kompaktní disk"/>
              </a:rPr>
              <a:t>CD</a:t>
            </a:r>
            <a:r>
              <a:rPr lang="cs-CZ" sz="2400" dirty="0" smtClean="0"/>
              <a:t> a </a:t>
            </a:r>
            <a:r>
              <a:rPr lang="cs-CZ" sz="2400" dirty="0" smtClean="0">
                <a:hlinkClick r:id="rId12" action="ppaction://hlinkfile" tooltip="DVD"/>
              </a:rPr>
              <a:t>DVD</a:t>
            </a:r>
            <a:r>
              <a:rPr lang="cs-CZ" sz="2400" dirty="0" smtClean="0"/>
              <a:t> přehrávačích, záchodových splachovadlech, klikách od dveří (tedy, zámcích na karty), v dětských hračkách…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6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67544" y="5013176"/>
            <a:ext cx="1057046" cy="1019556"/>
          </a:xfrm>
          <a:prstGeom prst="rect">
            <a:avLst/>
          </a:prstGeom>
          <a:noFill/>
        </p:spPr>
      </p:pic>
      <p:pic>
        <p:nvPicPr>
          <p:cNvPr id="16387" name="Picture 3" descr="C:\Users\Hanka\AppData\Local\Microsoft\Windows\Temporary Internet Files\Content.IE5\ECX4GS6Y\MC900354156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1520" y="1844824"/>
            <a:ext cx="2827644" cy="2279540"/>
          </a:xfrm>
          <a:prstGeom prst="rect">
            <a:avLst/>
          </a:prstGeom>
          <a:noFill/>
        </p:spPr>
      </p:pic>
      <p:pic>
        <p:nvPicPr>
          <p:cNvPr id="16389" name="Picture 5" descr="C:\Users\Hanka\AppData\Local\Microsoft\Windows\Temporary Internet Files\Content.IE5\8TPXBKWK\MP900342024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948264" y="3573016"/>
            <a:ext cx="1828800" cy="1304544"/>
          </a:xfrm>
          <a:prstGeom prst="rect">
            <a:avLst/>
          </a:prstGeom>
          <a:noFill/>
        </p:spPr>
      </p:pic>
      <p:pic>
        <p:nvPicPr>
          <p:cNvPr id="16390" name="Picture 6" descr="C:\Users\Hanka\AppData\Local\Microsoft\Windows\Temporary Internet Files\Content.IE5\0K7BDK2W\MC900335650[1].wm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139952" y="3284984"/>
            <a:ext cx="2481009" cy="1762488"/>
          </a:xfrm>
          <a:prstGeom prst="rect">
            <a:avLst/>
          </a:prstGeom>
          <a:noFill/>
        </p:spPr>
      </p:pic>
      <p:pic>
        <p:nvPicPr>
          <p:cNvPr id="16391" name="Picture 7" descr="C:\Users\Hanka\AppData\Local\Microsoft\Windows\Temporary Internet Files\Content.IE5\7BTEBE90\MC900441332[1]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164288" y="1916832"/>
            <a:ext cx="1371600" cy="1371600"/>
          </a:xfrm>
          <a:prstGeom prst="rect">
            <a:avLst/>
          </a:prstGeom>
          <a:noFill/>
        </p:spPr>
      </p:pic>
      <p:pic>
        <p:nvPicPr>
          <p:cNvPr id="16392" name="Picture 8" descr="C:\Users\Hanka\AppData\Local\Microsoft\Windows\Temporary Internet Files\Content.IE5\8TPXBKWK\MC900384016[1].wm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004048" y="1484784"/>
            <a:ext cx="1845259" cy="1371600"/>
          </a:xfrm>
          <a:prstGeom prst="rect">
            <a:avLst/>
          </a:prstGeom>
          <a:noFill/>
        </p:spPr>
      </p:pic>
      <p:pic>
        <p:nvPicPr>
          <p:cNvPr id="16393" name="Picture 9" descr="C:\Users\Hanka\AppData\Local\Microsoft\Windows\Temporary Internet Files\Content.IE5\ZKI9AT7A\MC900439784[1]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203848" y="1844824"/>
            <a:ext cx="1443608" cy="1443608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458200" cy="1222375"/>
          </a:xfrm>
        </p:spPr>
        <p:txBody>
          <a:bodyPr/>
          <a:lstStyle/>
          <a:p>
            <a:r>
              <a:rPr lang="cs-CZ" dirty="0" smtClean="0"/>
              <a:t>Co je to počítač?</a:t>
            </a:r>
            <a:endParaRPr lang="cs-CZ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79512" y="908720"/>
            <a:ext cx="8458200" cy="914400"/>
          </a:xfrm>
          <a:prstGeom prst="rect">
            <a:avLst/>
          </a:prstGeom>
        </p:spPr>
        <p:txBody>
          <a:bodyPr vert="horz" anchor="b">
            <a:normAutofit fontScale="92500" lnSpcReduction="20000"/>
          </a:bodyPr>
          <a:lstStyle/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cs-CZ" sz="2400" dirty="0" smtClean="0"/>
              <a:t>Současný počítač se skládá z </a:t>
            </a:r>
            <a:r>
              <a:rPr lang="cs-CZ" sz="2400" dirty="0" smtClean="0">
                <a:hlinkClick r:id="rId2" action="ppaction://hlinkfile" tooltip="Hardware"/>
              </a:rPr>
              <a:t>hardware</a:t>
            </a:r>
            <a:r>
              <a:rPr lang="cs-CZ" sz="2400" dirty="0" smtClean="0"/>
              <a:t>, které představuje fyzické části počítače (</a:t>
            </a:r>
            <a:r>
              <a:rPr lang="cs-CZ" sz="2400" dirty="0" smtClean="0">
                <a:hlinkClick r:id="rId3" action="ppaction://hlinkfile" tooltip="Procesor"/>
              </a:rPr>
              <a:t>procesor</a:t>
            </a:r>
            <a:r>
              <a:rPr lang="cs-CZ" sz="2400" dirty="0" smtClean="0"/>
              <a:t>, </a:t>
            </a:r>
            <a:r>
              <a:rPr lang="cs-CZ" sz="2400" dirty="0" smtClean="0">
                <a:hlinkClick r:id="rId4" action="ppaction://hlinkfile" tooltip="Klávesnice"/>
              </a:rPr>
              <a:t>klávesnice</a:t>
            </a:r>
            <a:r>
              <a:rPr lang="cs-CZ" sz="2400" dirty="0" smtClean="0"/>
              <a:t>, </a:t>
            </a:r>
            <a:r>
              <a:rPr lang="cs-CZ" sz="2400" dirty="0" smtClean="0">
                <a:hlinkClick r:id="rId5" action="ppaction://hlinkfile" tooltip="Monitor (obrazovka)"/>
              </a:rPr>
              <a:t>monitor</a:t>
            </a:r>
            <a:r>
              <a:rPr lang="cs-CZ" sz="2400" dirty="0" smtClean="0"/>
              <a:t> atd.) a ze </a:t>
            </a:r>
            <a:r>
              <a:rPr lang="cs-CZ" sz="2400" dirty="0" smtClean="0">
                <a:hlinkClick r:id="rId6" action="ppaction://hlinkfile" tooltip="Software"/>
              </a:rPr>
              <a:t>software</a:t>
            </a:r>
            <a:r>
              <a:rPr lang="cs-CZ" sz="2400" dirty="0" smtClean="0"/>
              <a:t> (</a:t>
            </a:r>
            <a:r>
              <a:rPr lang="cs-CZ" sz="2400" dirty="0" smtClean="0">
                <a:hlinkClick r:id="rId7" action="ppaction://hlinkfile" tooltip="Operační systém"/>
              </a:rPr>
              <a:t>operační systém</a:t>
            </a:r>
            <a:r>
              <a:rPr lang="cs-CZ" sz="2400" dirty="0" smtClean="0"/>
              <a:t> a </a:t>
            </a:r>
            <a:r>
              <a:rPr lang="cs-CZ" sz="2400" dirty="0" smtClean="0">
                <a:hlinkClick r:id="rId8" action="ppaction://hlinkfile" tooltip="Počítačový program"/>
              </a:rPr>
              <a:t>programy</a:t>
            </a:r>
            <a:r>
              <a:rPr lang="cs-CZ" sz="2400" dirty="0" smtClean="0"/>
              <a:t>). 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 descr="http://upload.wikimedia.org/wikipedia/commons/thumb/4/41/Personal_computer%2C_exploded_5.svg/325px-Personal_computer%2C_exploded_5.svg.pn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1916832"/>
            <a:ext cx="3095625" cy="3324226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4211960" y="234888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Základní součásti osobního počítače: 1. </a:t>
            </a:r>
            <a:r>
              <a:rPr lang="cs-CZ" dirty="0" smtClean="0">
                <a:hlinkClick r:id="rId5" action="ppaction://hlinkfile" tooltip="Monitor (obrazovka)"/>
              </a:rPr>
              <a:t>Monitor (obrazovka)</a:t>
            </a:r>
            <a:r>
              <a:rPr lang="cs-CZ" dirty="0" smtClean="0"/>
              <a:t>, 2. </a:t>
            </a:r>
            <a:r>
              <a:rPr lang="cs-CZ" dirty="0" smtClean="0">
                <a:hlinkClick r:id="rId11" action="ppaction://hlinkfile" tooltip="Základní deska"/>
              </a:rPr>
              <a:t>Základní deska</a:t>
            </a:r>
            <a:r>
              <a:rPr lang="cs-CZ" dirty="0" smtClean="0"/>
              <a:t>, 3. </a:t>
            </a:r>
            <a:r>
              <a:rPr lang="cs-CZ" dirty="0" smtClean="0">
                <a:hlinkClick r:id="rId3" action="ppaction://hlinkfile" tooltip="Procesor"/>
              </a:rPr>
              <a:t>Procesor</a:t>
            </a:r>
            <a:r>
              <a:rPr lang="cs-CZ" dirty="0" smtClean="0"/>
              <a:t> (CPU), 4. Paměť </a:t>
            </a:r>
            <a:r>
              <a:rPr lang="cs-CZ" dirty="0" smtClean="0">
                <a:hlinkClick r:id="rId12" action="ppaction://hlinkfile" tooltip="RAM"/>
              </a:rPr>
              <a:t>RAM</a:t>
            </a:r>
            <a:r>
              <a:rPr lang="cs-CZ" dirty="0" smtClean="0"/>
              <a:t>, 5. Rozšiřující karta, 6. </a:t>
            </a:r>
            <a:r>
              <a:rPr lang="cs-CZ" dirty="0" smtClean="0">
                <a:hlinkClick r:id="rId13" action="ppaction://hlinkfile" tooltip="Napájecí zdroj (počítač)"/>
              </a:rPr>
              <a:t>Zdroj</a:t>
            </a:r>
            <a:r>
              <a:rPr lang="cs-CZ" dirty="0" smtClean="0"/>
              <a:t>, 7. </a:t>
            </a:r>
            <a:r>
              <a:rPr lang="cs-CZ" dirty="0" smtClean="0">
                <a:hlinkClick r:id="rId14" action="ppaction://hlinkfile" tooltip="Optická mechanika"/>
              </a:rPr>
              <a:t>Optická mechanika</a:t>
            </a:r>
            <a:r>
              <a:rPr lang="cs-CZ" dirty="0" smtClean="0"/>
              <a:t>, 8. </a:t>
            </a:r>
            <a:r>
              <a:rPr lang="cs-CZ" dirty="0" smtClean="0">
                <a:hlinkClick r:id="rId15" action="ppaction://hlinkfile" tooltip="Pevný disk"/>
              </a:rPr>
              <a:t>Pevný disk</a:t>
            </a:r>
            <a:r>
              <a:rPr lang="cs-CZ" dirty="0" smtClean="0"/>
              <a:t>, 9. </a:t>
            </a:r>
            <a:r>
              <a:rPr lang="cs-CZ" dirty="0" smtClean="0">
                <a:hlinkClick r:id="rId16" action="ppaction://hlinkfile" tooltip="Počítačová klávesnice"/>
              </a:rPr>
              <a:t>Počítačová klávesnice</a:t>
            </a:r>
            <a:r>
              <a:rPr lang="cs-CZ" dirty="0" smtClean="0"/>
              <a:t>, 10. </a:t>
            </a:r>
            <a:r>
              <a:rPr lang="cs-CZ" dirty="0" smtClean="0">
                <a:hlinkClick r:id="rId17" action="ppaction://hlinkfile" tooltip="Počítačová myš"/>
              </a:rPr>
              <a:t>Počítačová myš</a:t>
            </a:r>
            <a:endParaRPr lang="cs-CZ" dirty="0"/>
          </a:p>
        </p:txBody>
      </p:sp>
      <p:pic>
        <p:nvPicPr>
          <p:cNvPr id="10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51520" y="5517232"/>
            <a:ext cx="1057046" cy="1019556"/>
          </a:xfrm>
          <a:prstGeom prst="rect">
            <a:avLst/>
          </a:prstGeom>
          <a:noFill/>
        </p:spPr>
      </p:pic>
      <p:sp>
        <p:nvSpPr>
          <p:cNvPr id="11" name="Podnadpis 2"/>
          <p:cNvSpPr txBox="1">
            <a:spLocks/>
          </p:cNvSpPr>
          <p:nvPr/>
        </p:nvSpPr>
        <p:spPr>
          <a:xfrm>
            <a:off x="1979712" y="5661248"/>
            <a:ext cx="5832648" cy="7200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cs-CZ" sz="2400" dirty="0" smtClean="0"/>
              <a:t>Hardware je to, na co si můžeš sáhnout. Software je myšlenka. 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134076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Počítač je zpravidla ovládán </a:t>
            </a:r>
            <a:r>
              <a:rPr lang="cs-CZ" dirty="0" smtClean="0">
                <a:hlinkClick r:id="rId2" action="ppaction://hlinkfile" tooltip="Uživatel (počítačový)"/>
              </a:rPr>
              <a:t>uživatelem</a:t>
            </a:r>
            <a:r>
              <a:rPr lang="cs-CZ" dirty="0" smtClean="0"/>
              <a:t>, který poskytuje počítači data ke zpracování prostřednictvím jeho </a:t>
            </a:r>
            <a:r>
              <a:rPr lang="cs-CZ" dirty="0" smtClean="0">
                <a:hlinkClick r:id="rId3" action="ppaction://hlinkfile" tooltip="Vstupní zařízení"/>
              </a:rPr>
              <a:t>vstupních zařízení</a:t>
            </a:r>
            <a:r>
              <a:rPr lang="cs-CZ" dirty="0" smtClean="0"/>
              <a:t> a počítač výsledky prezentuje pomocí </a:t>
            </a:r>
            <a:r>
              <a:rPr lang="cs-CZ" dirty="0" smtClean="0">
                <a:hlinkClick r:id="rId4" action="ppaction://hlinkfile" tooltip="Výstupní zařízení"/>
              </a:rPr>
              <a:t>výstupních zařízení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251520" y="260648"/>
            <a:ext cx="8458200" cy="12223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Co je to počítač?</a:t>
            </a:r>
            <a:endParaRPr kumimoji="0" lang="cs-CZ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5" name="Picture 1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69228" y="2132856"/>
            <a:ext cx="4232132" cy="432048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458200" cy="1222375"/>
          </a:xfrm>
        </p:spPr>
        <p:txBody>
          <a:bodyPr/>
          <a:lstStyle/>
          <a:p>
            <a:r>
              <a:rPr lang="cs-CZ" dirty="0" smtClean="0"/>
              <a:t>Vstupní zařízení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573016"/>
            <a:ext cx="1742728" cy="579512"/>
          </a:xfrm>
        </p:spPr>
        <p:txBody>
          <a:bodyPr>
            <a:normAutofit/>
          </a:bodyPr>
          <a:lstStyle/>
          <a:p>
            <a:r>
              <a:rPr lang="cs-CZ" dirty="0" smtClean="0"/>
              <a:t>mikrofon</a:t>
            </a:r>
            <a:endParaRPr lang="cs-CZ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6948264" y="1196752"/>
            <a:ext cx="1368152" cy="4823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scanner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4572000" y="4149080"/>
            <a:ext cx="1368152" cy="626368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kamera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79512" y="980728"/>
            <a:ext cx="1872208" cy="698376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klávesnice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0" name="Picture 2" descr="C:\Users\Hanka\AppData\Local\Microsoft\Windows\Temporary Internet Files\Content.IE5\UV0KXPQL\MC90037992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124744"/>
            <a:ext cx="1809598" cy="898855"/>
          </a:xfrm>
          <a:prstGeom prst="rect">
            <a:avLst/>
          </a:prstGeom>
          <a:noFill/>
        </p:spPr>
      </p:pic>
      <p:grpSp>
        <p:nvGrpSpPr>
          <p:cNvPr id="18" name="Skupina 17"/>
          <p:cNvGrpSpPr/>
          <p:nvPr/>
        </p:nvGrpSpPr>
        <p:grpSpPr>
          <a:xfrm>
            <a:off x="6444208" y="4149080"/>
            <a:ext cx="1979712" cy="958730"/>
            <a:chOff x="6588224" y="3212976"/>
            <a:chExt cx="1979712" cy="958730"/>
          </a:xfrm>
        </p:grpSpPr>
        <p:sp>
          <p:nvSpPr>
            <p:cNvPr id="7" name="Podnadpis 2"/>
            <p:cNvSpPr txBox="1">
              <a:spLocks/>
            </p:cNvSpPr>
            <p:nvPr/>
          </p:nvSpPr>
          <p:spPr>
            <a:xfrm>
              <a:off x="7740352" y="3284984"/>
              <a:ext cx="827584" cy="698376"/>
            </a:xfrm>
            <a:prstGeom prst="rect">
              <a:avLst/>
            </a:prstGeom>
          </p:spPr>
          <p:txBody>
            <a:bodyPr vert="horz" anchor="b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SzPct val="70000"/>
                <a:buFont typeface="Wingdings 2"/>
                <a:buNone/>
                <a:tabLst/>
                <a:defRPr/>
              </a:pPr>
              <a:r>
                <a:rPr lang="cs-CZ" sz="2400" dirty="0" smtClean="0">
                  <a:solidFill>
                    <a:schemeClr val="tx2">
                      <a:shade val="75000"/>
                    </a:schemeClr>
                  </a:solidFill>
                </a:rPr>
                <a:t>myš</a:t>
              </a:r>
              <a:endPara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7411" name="Picture 3" descr="C:\Users\Hanka\AppData\Local\Microsoft\Windows\Temporary Internet Files\Content.IE5\TAGNOITR\MC900431568[1]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88224" y="3212976"/>
              <a:ext cx="952381" cy="958730"/>
            </a:xfrm>
            <a:prstGeom prst="rect">
              <a:avLst/>
            </a:prstGeom>
            <a:noFill/>
          </p:spPr>
        </p:pic>
      </p:grpSp>
      <p:pic>
        <p:nvPicPr>
          <p:cNvPr id="17412" name="Picture 4" descr="C:\Users\Hanka\AppData\Local\Microsoft\Windows\Temporary Internet Files\Content.IE5\ECX4GS6Y\MC90033102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3212976"/>
            <a:ext cx="1653766" cy="1815220"/>
          </a:xfrm>
          <a:prstGeom prst="rect">
            <a:avLst/>
          </a:prstGeom>
          <a:noFill/>
        </p:spPr>
      </p:pic>
      <p:pic>
        <p:nvPicPr>
          <p:cNvPr id="17414" name="Picture 6" descr="C:\Users\Hanka\AppData\Local\Microsoft\Windows\Temporary Internet Files\Content.IE5\7BTEBE90\MP90043924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1556792"/>
            <a:ext cx="1661931" cy="2492896"/>
          </a:xfrm>
          <a:prstGeom prst="rect">
            <a:avLst/>
          </a:prstGeom>
          <a:noFill/>
        </p:spPr>
      </p:pic>
      <p:pic>
        <p:nvPicPr>
          <p:cNvPr id="17419" name="Picture 11" descr="C:\Users\Hanka\AppData\Local\Microsoft\Windows\Temporary Internet Files\Content.IE5\TAGNOITR\MC90034571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2132856"/>
            <a:ext cx="2230222" cy="1722730"/>
          </a:xfrm>
          <a:prstGeom prst="rect">
            <a:avLst/>
          </a:prstGeom>
          <a:noFill/>
        </p:spPr>
      </p:pic>
      <p:pic>
        <p:nvPicPr>
          <p:cNvPr id="19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517232"/>
            <a:ext cx="1057046" cy="1019556"/>
          </a:xfrm>
          <a:prstGeom prst="rect">
            <a:avLst/>
          </a:prstGeom>
          <a:noFill/>
        </p:spPr>
      </p:pic>
      <p:sp>
        <p:nvSpPr>
          <p:cNvPr id="20" name="Podnadpis 2"/>
          <p:cNvSpPr txBox="1">
            <a:spLocks/>
          </p:cNvSpPr>
          <p:nvPr/>
        </p:nvSpPr>
        <p:spPr>
          <a:xfrm>
            <a:off x="1907704" y="5445224"/>
            <a:ext cx="5976664" cy="720080"/>
          </a:xfrm>
          <a:prstGeom prst="rect">
            <a:avLst/>
          </a:prstGeom>
        </p:spPr>
        <p:txBody>
          <a:bodyPr vert="horz" anchor="b">
            <a:normAutofit fontScale="92500"/>
          </a:bodyPr>
          <a:lstStyle/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cs-CZ" sz="2400" dirty="0" smtClean="0"/>
              <a:t>Vstupní zařízení slouží ke vstupu informací do PC. 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8458200" cy="1222375"/>
          </a:xfrm>
        </p:spPr>
        <p:txBody>
          <a:bodyPr/>
          <a:lstStyle/>
          <a:p>
            <a:r>
              <a:rPr lang="cs-CZ" dirty="0" smtClean="0"/>
              <a:t>Výstupní zařízení</a:t>
            </a:r>
            <a:endParaRPr lang="cs-CZ" dirty="0"/>
          </a:p>
        </p:txBody>
      </p:sp>
      <p:pic>
        <p:nvPicPr>
          <p:cNvPr id="4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517232"/>
            <a:ext cx="1057046" cy="1019556"/>
          </a:xfrm>
          <a:prstGeom prst="rect">
            <a:avLst/>
          </a:prstGeom>
          <a:noFill/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907704" y="5445224"/>
            <a:ext cx="5976664" cy="720080"/>
          </a:xfrm>
          <a:prstGeom prst="rect">
            <a:avLst/>
          </a:prstGeom>
        </p:spPr>
        <p:txBody>
          <a:bodyPr vert="horz" anchor="b">
            <a:normAutofit fontScale="92500" lnSpcReduction="10000"/>
          </a:bodyPr>
          <a:lstStyle/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cs-CZ" sz="2400" dirty="0" smtClean="0"/>
              <a:t>Výstupní zařízení slouží k předání informací z PC uživateli. 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683568" y="2852936"/>
            <a:ext cx="2160240" cy="9144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cs-CZ" sz="2400" dirty="0" err="1" smtClean="0">
                <a:solidFill>
                  <a:schemeClr val="tx2">
                    <a:shade val="75000"/>
                  </a:schemeClr>
                </a:solidFill>
              </a:rPr>
              <a:t>dataprojektor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3779912" y="4005064"/>
            <a:ext cx="1872208" cy="9144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reproduktory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2483768" y="1556792"/>
            <a:ext cx="1742728" cy="9144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tiskárna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4572000" y="404664"/>
            <a:ext cx="1742728" cy="9144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monitor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4" name="Picture 2" descr="C:\Users\Hanka\AppData\Local\Microsoft\Windows\Temporary Internet Files\Content.IE5\8TPXBKWK\MP90043121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32656"/>
            <a:ext cx="2181284" cy="2492896"/>
          </a:xfrm>
          <a:prstGeom prst="rect">
            <a:avLst/>
          </a:prstGeom>
          <a:noFill/>
        </p:spPr>
      </p:pic>
      <p:pic>
        <p:nvPicPr>
          <p:cNvPr id="18435" name="Picture 3" descr="C:\Users\Hanka\AppData\Local\Microsoft\Windows\Temporary Internet Files\Content.IE5\TAGNOITR\MC90044040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196752"/>
            <a:ext cx="1803648" cy="1803648"/>
          </a:xfrm>
          <a:prstGeom prst="rect">
            <a:avLst/>
          </a:prstGeom>
          <a:noFill/>
        </p:spPr>
      </p:pic>
      <p:pic>
        <p:nvPicPr>
          <p:cNvPr id="18436" name="Picture 4" descr="C:\Users\Hanka\AppData\Local\Microsoft\Windows\Temporary Internet Files\Content.IE5\TAGNOITR\MC90033573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861048"/>
            <a:ext cx="2777494" cy="1433545"/>
          </a:xfrm>
          <a:prstGeom prst="rect">
            <a:avLst/>
          </a:prstGeom>
          <a:noFill/>
        </p:spPr>
      </p:pic>
      <p:pic>
        <p:nvPicPr>
          <p:cNvPr id="18438" name="Picture 6" descr="C:\Users\Hanka\AppData\Local\Microsoft\Windows\Temporary Internet Files\Content.IE5\TAGNOITR\MC90028252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068960"/>
            <a:ext cx="1825142" cy="956462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899592" y="188640"/>
            <a:ext cx="597666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3600" cap="all" dirty="0" smtClean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Použité zdroje:</a:t>
            </a:r>
            <a:endParaRPr lang="cs-CZ" sz="3600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179512" y="1196752"/>
            <a:ext cx="8305800" cy="987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algn="l"/>
            <a:r>
              <a:rPr lang="cs-CZ" sz="2000" dirty="0" smtClean="0"/>
              <a:t>Microsoft </a:t>
            </a:r>
            <a:r>
              <a:rPr lang="cs-CZ" sz="2000" dirty="0" smtClean="0"/>
              <a:t>- </a:t>
            </a:r>
            <a:r>
              <a:rPr lang="cs-CZ" sz="2000" dirty="0" smtClean="0">
                <a:hlinkClick r:id="rId2"/>
              </a:rPr>
              <a:t>http://office.microsoft.com</a:t>
            </a:r>
            <a:endParaRPr lang="cs-CZ" sz="20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65</TotalTime>
  <Words>355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Prezentace aplikace PowerPoint</vt:lpstr>
      <vt:lpstr>Prezentace aplikace PowerPoint</vt:lpstr>
      <vt:lpstr>Co je to počítač?</vt:lpstr>
      <vt:lpstr>Prezentace aplikace PowerPoint</vt:lpstr>
      <vt:lpstr>Vstupní zařízení</vt:lpstr>
      <vt:lpstr>Výstupní zařízení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Učitel</cp:lastModifiedBy>
  <cp:revision>11</cp:revision>
  <dcterms:created xsi:type="dcterms:W3CDTF">2011-09-17T17:25:16Z</dcterms:created>
  <dcterms:modified xsi:type="dcterms:W3CDTF">2012-03-17T10:34:19Z</dcterms:modified>
</cp:coreProperties>
</file>