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4E2AC5-38FA-4515-9274-6949C78EAB7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9DA34-BA7B-4B2F-9311-8D56E7B7E6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9DA34-BA7B-4B2F-9311-8D56E7B7E6F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9DA34-BA7B-4B2F-9311-8D56E7B7E6F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9DA34-BA7B-4B2F-9311-8D56E7B7E6F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9DA34-BA7B-4B2F-9311-8D56E7B7E6F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9DA34-BA7B-4B2F-9311-8D56E7B7E6F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9DA34-BA7B-4B2F-9311-8D56E7B7E6F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9DA34-BA7B-4B2F-9311-8D56E7B7E6F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9DA34-BA7B-4B2F-9311-8D56E7B7E6F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E5ACF-8D5B-47E0-B9AB-DEF903E94EEF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7098B-6B06-4D21-849E-7CE77DC8E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7776864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95536" y="1844824"/>
            <a:ext cx="8136904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DUM: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VY_32_INOVACE_15.3.11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Mgr. Marie Píšová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vytvořen: březen 2013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Čtyřúhelníky a jejich vlastnosti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</a:t>
            </a:r>
            <a:r>
              <a:rPr lang="cs-CZ" sz="14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smtClean="0"/>
              <a:t>Cvičení z matematiky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sedmý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35 – 40 minut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Volitelná  matematika –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	           	            - Čtyřúhelníky a jejich vlastnosti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Metodický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Žáci si mají za pomocí prezentace osvojit rozdělení čtyřúhelníků a jejich základní vlastnosti</a:t>
            </a:r>
          </a:p>
          <a:p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sešit, psací potřeby,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u="sng" dirty="0" smtClean="0">
                <a:solidFill>
                  <a:srgbClr val="FF0000"/>
                </a:solidFill>
              </a:rPr>
              <a:t>Čtyřúhelníky</a:t>
            </a:r>
            <a:endParaRPr lang="cs-CZ" sz="6600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sz="2800" dirty="0" smtClean="0"/>
              <a:t>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vrcholy: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   ……………….</a:t>
            </a:r>
          </a:p>
          <a:p>
            <a:pPr>
              <a:buNone/>
            </a:pPr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	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strany: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    - sousední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      ……….........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               - protější</a:t>
            </a:r>
          </a:p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      …………	…..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691680" y="2492896"/>
            <a:ext cx="1296144" cy="1584176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987824" y="2492896"/>
            <a:ext cx="2736304" cy="144016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40" idx="1"/>
          </p:cNvCxnSpPr>
          <p:nvPr/>
        </p:nvCxnSpPr>
        <p:spPr>
          <a:xfrm>
            <a:off x="1691680" y="4045714"/>
            <a:ext cx="1368152" cy="175955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3059832" y="3933056"/>
            <a:ext cx="2664296" cy="1872208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 flipH="1">
            <a:off x="4139952" y="36450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 flipH="1">
            <a:off x="4292352" y="37974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 flipH="1">
            <a:off x="4444752" y="3949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 flipH="1">
            <a:off x="4597152" y="41022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 flipH="1">
            <a:off x="4749552" y="42546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 flipH="1">
            <a:off x="4901952" y="44070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 flipH="1">
            <a:off x="5054352" y="45594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 flipH="1">
            <a:off x="5206752" y="4711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 flipH="1">
            <a:off x="5359152" y="48642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 flipH="1">
            <a:off x="5511552" y="50166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 flipH="1">
            <a:off x="5663952" y="51690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 flipH="1">
            <a:off x="5816352" y="53214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 flipH="1">
            <a:off x="5968752" y="5473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 flipH="1">
            <a:off x="6121152" y="56262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 flipH="1">
            <a:off x="6273552" y="57786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 flipH="1">
            <a:off x="6425952" y="59310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 flipH="1">
            <a:off x="5724128" y="37890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39" name="TextovéPole 38"/>
          <p:cNvSpPr txBox="1"/>
          <p:nvPr/>
        </p:nvSpPr>
        <p:spPr>
          <a:xfrm flipH="1">
            <a:off x="2843808" y="20608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 flipH="1">
            <a:off x="1331640" y="38610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 flipH="1">
            <a:off x="2915816" y="58772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 flipH="1">
            <a:off x="5948536" y="39414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 flipH="1">
            <a:off x="4427984" y="27089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 flipH="1">
            <a:off x="4499992" y="49411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 flipH="1">
            <a:off x="1979712" y="292494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 flipH="1">
            <a:off x="1835696" y="48691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u="sng" dirty="0" smtClean="0">
                <a:solidFill>
                  <a:srgbClr val="FF0000"/>
                </a:solidFill>
              </a:rPr>
              <a:t>Rozdělení čtyřúhelníků</a:t>
            </a:r>
            <a:endParaRPr lang="cs-CZ" sz="60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  <a:p>
            <a:pPr>
              <a:buNone/>
            </a:pPr>
            <a:endParaRPr lang="cs-CZ" sz="1800" dirty="0" smtClean="0"/>
          </a:p>
          <a:p>
            <a:pPr lvl="4">
              <a:buNone/>
            </a:pPr>
            <a:r>
              <a:rPr lang="cs-CZ" sz="19200" u="sng" dirty="0" smtClean="0"/>
              <a:t>Rovnoběžníky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endParaRPr lang="cs-CZ" sz="5800" dirty="0" smtClean="0"/>
          </a:p>
          <a:p>
            <a:pPr>
              <a:buNone/>
            </a:pPr>
            <a:endParaRPr lang="cs-CZ" sz="67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/>
          </a:p>
          <a:p>
            <a:pPr>
              <a:buNone/>
            </a:pPr>
            <a:r>
              <a:rPr lang="cs-CZ" sz="12800" dirty="0" smtClean="0"/>
              <a:t>Čtverec	Obdélník	</a:t>
            </a:r>
            <a:r>
              <a:rPr lang="cs-CZ" sz="12800" dirty="0"/>
              <a:t> </a:t>
            </a:r>
            <a:r>
              <a:rPr lang="cs-CZ" sz="12800" dirty="0" smtClean="0"/>
              <a:t>Kosočtverec    Kosodélník</a:t>
            </a:r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r>
              <a:rPr lang="cs-CZ" sz="12800" u="sng" dirty="0" smtClean="0"/>
              <a:t>Společná vlastnost: </a:t>
            </a:r>
            <a:r>
              <a:rPr lang="cs-CZ" sz="12800" dirty="0" smtClean="0"/>
              <a:t>Obě dvojice protějších stran </a:t>
            </a:r>
          </a:p>
          <a:p>
            <a:pPr>
              <a:buNone/>
            </a:pPr>
            <a:r>
              <a:rPr lang="cs-CZ" sz="12800" dirty="0" smtClean="0"/>
              <a:t>				      jsou rovnoběžné			</a:t>
            </a:r>
            <a:endParaRPr lang="cs-CZ" sz="12800" dirty="0"/>
          </a:p>
        </p:txBody>
      </p:sp>
      <p:sp>
        <p:nvSpPr>
          <p:cNvPr id="15" name="Obdélník 14"/>
          <p:cNvSpPr/>
          <p:nvPr/>
        </p:nvSpPr>
        <p:spPr>
          <a:xfrm>
            <a:off x="611560" y="2852936"/>
            <a:ext cx="100811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39752" y="2852936"/>
            <a:ext cx="165618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>
            <a:off x="4716016" y="2852936"/>
            <a:ext cx="1224136" cy="100811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>
            <a:off x="6588224" y="2852936"/>
            <a:ext cx="1944216" cy="100811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Rozdělení čtyřúhelníků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342900" lvl="4" indent="-342900" algn="ctr">
              <a:buNone/>
            </a:pPr>
            <a:r>
              <a:rPr lang="cs-CZ" sz="13500" u="sng" dirty="0" smtClean="0"/>
              <a:t>Lichoběžníky</a:t>
            </a:r>
          </a:p>
          <a:p>
            <a:pPr marL="342900" lvl="4" indent="-342900">
              <a:buNone/>
            </a:pPr>
            <a:endParaRPr lang="cs-CZ" sz="3600" u="sng" dirty="0"/>
          </a:p>
          <a:p>
            <a:pPr marL="342900" lvl="4" indent="-342900" algn="ctr">
              <a:buNone/>
            </a:pPr>
            <a:endParaRPr lang="cs-CZ" sz="3600" u="sng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sz="8000" dirty="0"/>
          </a:p>
          <a:p>
            <a:pPr>
              <a:buNone/>
            </a:pPr>
            <a:r>
              <a:rPr lang="cs-CZ" sz="12800" dirty="0" smtClean="0"/>
              <a:t>Rovnoramenný	    Pravoúhlý	   Obecný</a:t>
            </a:r>
          </a:p>
          <a:p>
            <a:pPr>
              <a:buNone/>
            </a:pPr>
            <a:endParaRPr lang="cs-CZ" sz="5800" dirty="0" smtClean="0"/>
          </a:p>
          <a:p>
            <a:pPr>
              <a:buNone/>
            </a:pPr>
            <a:r>
              <a:rPr lang="cs-CZ" sz="11200" u="sng" dirty="0" smtClean="0"/>
              <a:t>Společná vlastnost:</a:t>
            </a:r>
            <a:r>
              <a:rPr lang="cs-CZ" sz="11200" dirty="0" smtClean="0"/>
              <a:t> Dvě jejich protější  strany 			      	  jsou rovnoběžné a dvě 				             různoběžné		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Lichoběžník 3"/>
          <p:cNvSpPr/>
          <p:nvPr/>
        </p:nvSpPr>
        <p:spPr>
          <a:xfrm>
            <a:off x="827584" y="2636912"/>
            <a:ext cx="2232248" cy="1216152"/>
          </a:xfrm>
          <a:prstGeom prst="trapezoid">
            <a:avLst>
              <a:gd name="adj" fmla="val 512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ruční vstup 6"/>
          <p:cNvSpPr/>
          <p:nvPr/>
        </p:nvSpPr>
        <p:spPr>
          <a:xfrm rot="5400000">
            <a:off x="3887924" y="2384884"/>
            <a:ext cx="1224136" cy="1728192"/>
          </a:xfrm>
          <a:prstGeom prst="flowChartManualIn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6084168" y="2636912"/>
            <a:ext cx="208823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6084168" y="2636912"/>
            <a:ext cx="216024" cy="1224136"/>
          </a:xfrm>
          <a:prstGeom prst="line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6300192" y="3861048"/>
            <a:ext cx="864096" cy="0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7164288" y="2636912"/>
            <a:ext cx="1008112" cy="12241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Rozdělení čtyřúhelníků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400" u="sng" dirty="0" smtClean="0"/>
              <a:t>Různoběžníky</a:t>
            </a:r>
          </a:p>
          <a:p>
            <a:pPr algn="ctr">
              <a:buNone/>
            </a:pPr>
            <a:endParaRPr lang="cs-CZ" u="sng" dirty="0"/>
          </a:p>
          <a:p>
            <a:pPr algn="ctr">
              <a:buNone/>
            </a:pPr>
            <a:endParaRPr lang="cs-CZ" u="sng" dirty="0" smtClean="0"/>
          </a:p>
          <a:p>
            <a:pPr algn="ctr">
              <a:buNone/>
            </a:pPr>
            <a:endParaRPr lang="cs-CZ" u="sng" dirty="0"/>
          </a:p>
          <a:p>
            <a:pPr algn="ctr">
              <a:buNone/>
            </a:pPr>
            <a:endParaRPr lang="cs-CZ" u="sng" dirty="0" smtClean="0"/>
          </a:p>
          <a:p>
            <a:pPr>
              <a:buNone/>
            </a:pPr>
            <a:r>
              <a:rPr lang="cs-CZ" u="sng" dirty="0" smtClean="0"/>
              <a:t>Společná vlastnost:</a:t>
            </a:r>
            <a:r>
              <a:rPr lang="cs-CZ" dirty="0" smtClean="0"/>
              <a:t> Žádné dvě jejich strany 			      	      nejsou rovnoběžné</a:t>
            </a:r>
            <a:endParaRPr lang="cs-CZ" u="sng" dirty="0" smtClean="0"/>
          </a:p>
          <a:p>
            <a:pPr algn="ctr">
              <a:buNone/>
            </a:pPr>
            <a:endParaRPr lang="cs-CZ" u="sng" dirty="0"/>
          </a:p>
          <a:p>
            <a:pPr algn="ctr">
              <a:buNone/>
            </a:pPr>
            <a:endParaRPr lang="cs-CZ" u="sng" dirty="0" smtClean="0"/>
          </a:p>
          <a:p>
            <a:pPr algn="ctr">
              <a:buNone/>
            </a:pPr>
            <a:endParaRPr lang="cs-CZ" u="sng" dirty="0"/>
          </a:p>
          <a:p>
            <a:pPr algn="ctr">
              <a:buNone/>
            </a:pPr>
            <a:endParaRPr lang="cs-CZ" u="sng" dirty="0" smtClean="0"/>
          </a:p>
          <a:p>
            <a:pPr>
              <a:buNone/>
            </a:pPr>
            <a:endParaRPr lang="cs-CZ" sz="2800" u="sng" dirty="0" smtClean="0"/>
          </a:p>
          <a:p>
            <a:pPr algn="ctr">
              <a:buNone/>
            </a:pPr>
            <a:endParaRPr lang="cs-CZ" u="sng" dirty="0"/>
          </a:p>
          <a:p>
            <a:pPr algn="ctr">
              <a:buNone/>
            </a:pPr>
            <a:endParaRPr lang="cs-CZ" u="sng" dirty="0" smtClean="0"/>
          </a:p>
          <a:p>
            <a:pPr algn="ctr">
              <a:buNone/>
            </a:pPr>
            <a:endParaRPr lang="cs-CZ" u="sng" dirty="0"/>
          </a:p>
          <a:p>
            <a:pPr algn="ctr"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  <p:cxnSp>
        <p:nvCxnSpPr>
          <p:cNvPr id="15" name="Přímá spojovací čára 14"/>
          <p:cNvCxnSpPr/>
          <p:nvPr/>
        </p:nvCxnSpPr>
        <p:spPr>
          <a:xfrm flipV="1">
            <a:off x="1403648" y="3068960"/>
            <a:ext cx="1872208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4788024" y="2708920"/>
            <a:ext cx="1440160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3356992"/>
            <a:ext cx="432048" cy="50405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835696" y="3861048"/>
            <a:ext cx="1008112" cy="7200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427984" y="4005064"/>
            <a:ext cx="2448272" cy="1440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H="1">
            <a:off x="2843808" y="3068960"/>
            <a:ext cx="432048" cy="86409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H="1">
            <a:off x="4427984" y="2924944"/>
            <a:ext cx="360040" cy="10801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6228184" y="2708920"/>
            <a:ext cx="648072" cy="144016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Vlastnosti rovnoběžníků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Doplň správné názvy rovnoběžníků: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sousední strany stejně dlouhé - …………………………..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protější strany stejně dlouhé - …………………………….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sousední strany k sobě kolmé - ……………………………</a:t>
            </a:r>
          </a:p>
          <a:p>
            <a:r>
              <a:rPr lang="cs-CZ" u="sng" dirty="0" smtClean="0"/>
              <a:t>Co musí platit o stranách obrazce, aby to byl: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čtverec - ……………………………………………………………..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obdélník - ……………………………………………………………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kosočtverec - ………………………………………………………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 kosodélník - ………………………………………………………..</a:t>
            </a:r>
          </a:p>
          <a:p>
            <a:pPr lvl="1">
              <a:buNone/>
            </a:pPr>
            <a:endParaRPr lang="cs-CZ" dirty="0" smtClean="0"/>
          </a:p>
          <a:p>
            <a:pPr lvl="1">
              <a:buFont typeface="Wingdings" pitchFamily="2" charset="2"/>
              <a:buChar char="Ø"/>
            </a:pPr>
            <a:endParaRPr lang="cs-CZ" dirty="0" smtClean="0"/>
          </a:p>
          <a:p>
            <a:pPr lvl="2"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Vlastnosti lichoběžníků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				        </a:t>
            </a:r>
            <a:r>
              <a:rPr lang="cs-CZ" sz="2800" dirty="0" smtClean="0"/>
              <a:t>- rovnoběžné strany – </a:t>
            </a:r>
            <a:r>
              <a:rPr lang="cs-CZ" sz="2800" b="1" dirty="0" smtClean="0"/>
              <a:t>základny</a:t>
            </a:r>
          </a:p>
          <a:p>
            <a:pPr>
              <a:buNone/>
            </a:pPr>
            <a:r>
              <a:rPr lang="cs-CZ" sz="2800" dirty="0" smtClean="0"/>
              <a:t>					- strany, které nejsou </a:t>
            </a:r>
          </a:p>
          <a:p>
            <a:pPr>
              <a:buNone/>
            </a:pPr>
            <a:r>
              <a:rPr lang="cs-CZ" sz="2800" dirty="0" smtClean="0"/>
              <a:t>					  rovnoběžné – </a:t>
            </a:r>
            <a:r>
              <a:rPr lang="cs-CZ" sz="2800" b="1" dirty="0" smtClean="0"/>
              <a:t>ramena</a:t>
            </a:r>
          </a:p>
          <a:p>
            <a:r>
              <a:rPr lang="cs-CZ" dirty="0" smtClean="0"/>
              <a:t>Jak poznáme: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rovnoramenný lichoběžník</a:t>
            </a:r>
          </a:p>
          <a:p>
            <a:pPr lvl="1">
              <a:buNone/>
            </a:pPr>
            <a:r>
              <a:rPr lang="cs-CZ" sz="2400" dirty="0" smtClean="0"/>
              <a:t>	………………………………………………………………………………………….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pravoúhlý lichoběžník</a:t>
            </a:r>
          </a:p>
          <a:p>
            <a:pPr lvl="1">
              <a:buNone/>
            </a:pPr>
            <a:r>
              <a:rPr lang="cs-CZ" sz="2400" dirty="0" smtClean="0"/>
              <a:t>	………………………………………………………………………………………….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/>
              <a:t> obecný lichoběžník</a:t>
            </a:r>
          </a:p>
          <a:p>
            <a:pPr lvl="1">
              <a:buNone/>
            </a:pPr>
            <a:r>
              <a:rPr lang="cs-CZ" sz="2400" dirty="0" smtClean="0"/>
              <a:t>	…………………………………………………………………………………….......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611560" y="1988840"/>
            <a:ext cx="720080" cy="93610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331640" y="1988840"/>
            <a:ext cx="1368152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11560" y="2924944"/>
            <a:ext cx="352839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699792" y="1988840"/>
            <a:ext cx="1440160" cy="93610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Vlastnosti různoběžníků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Mohou mít různoběžníky protější strany shodné?</a:t>
            </a:r>
          </a:p>
          <a:p>
            <a:r>
              <a:rPr lang="cs-CZ" dirty="0" smtClean="0"/>
              <a:t>Mohou mít různoběžníky  některé sousední strany shodné?</a:t>
            </a:r>
          </a:p>
          <a:p>
            <a:r>
              <a:rPr lang="cs-CZ" dirty="0" smtClean="0"/>
              <a:t>Mohou být některé sousední strany různoběžníků na sebe kolmé?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dirty="0" smtClean="0"/>
              <a:t>Své odpovědi zkuste zdůvodnit a doplnit obrázky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141</Words>
  <Application>Microsoft Office PowerPoint</Application>
  <PresentationFormat>Předvádění na obrazovce (4:3)</PresentationFormat>
  <Paragraphs>126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Čtyřúhelníky</vt:lpstr>
      <vt:lpstr>Rozdělení čtyřúhelníků</vt:lpstr>
      <vt:lpstr>Rozdělení čtyřúhelníků</vt:lpstr>
      <vt:lpstr>Rozdělení čtyřúhelníků</vt:lpstr>
      <vt:lpstr>Vlastnosti rovnoběžníků</vt:lpstr>
      <vt:lpstr>Vlastnosti lichoběžníků</vt:lpstr>
      <vt:lpstr>Vlastnosti různoběžníků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Čtyřúhelníky</dc:title>
  <dc:creator>Maruška</dc:creator>
  <cp:lastModifiedBy>Maruška</cp:lastModifiedBy>
  <cp:revision>14</cp:revision>
  <dcterms:created xsi:type="dcterms:W3CDTF">2013-03-11T18:35:10Z</dcterms:created>
  <dcterms:modified xsi:type="dcterms:W3CDTF">2013-10-05T06:45:34Z</dcterms:modified>
</cp:coreProperties>
</file>