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C8B2D-95B1-41E1-A3D9-286DF0E25104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2448E1-8B14-41D0-BEB5-183528BF1B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448E1-8B14-41D0-BEB5-183528BF1B1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448E1-8B14-41D0-BEB5-183528BF1B1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448E1-8B14-41D0-BEB5-183528BF1B1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448E1-8B14-41D0-BEB5-183528BF1B1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448E1-8B14-41D0-BEB5-183528BF1B1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448E1-8B14-41D0-BEB5-183528BF1B1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EF2D4D-56E7-48B0-9965-818B9F9522B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776DE5-265A-4DCD-AAEC-AB0ABF4AA4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1988840"/>
            <a:ext cx="792088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 METODICKÝ LIST PRO ZŠ</a:t>
            </a:r>
            <a:endParaRPr lang="cs-CZ" sz="1400" dirty="0"/>
          </a:p>
          <a:p>
            <a:r>
              <a:rPr lang="cs-CZ" sz="1400" b="1" dirty="0"/>
              <a:t> Pro zpracování vzdělávacích materiálů (VM)v rámci projektu EU peníze školám</a:t>
            </a:r>
            <a:endParaRPr lang="cs-CZ" sz="1400" dirty="0"/>
          </a:p>
          <a:p>
            <a:r>
              <a:rPr lang="cs-CZ" sz="1400" b="1" dirty="0"/>
              <a:t>     </a:t>
            </a:r>
            <a:r>
              <a:rPr lang="cs-CZ" sz="1400" b="1" dirty="0" smtClean="0"/>
              <a:t>                 </a:t>
            </a:r>
            <a:r>
              <a:rPr lang="cs-CZ" sz="1400" b="1" dirty="0"/>
              <a:t>Operační program Vzdělávání pro konkurenceschopnost</a:t>
            </a:r>
            <a:endParaRPr lang="cs-CZ" sz="1400" dirty="0"/>
          </a:p>
          <a:p>
            <a:r>
              <a:rPr lang="cs-CZ" sz="1400" b="1" dirty="0"/>
              <a:t>  </a:t>
            </a:r>
            <a:endParaRPr lang="cs-CZ" sz="1400" dirty="0"/>
          </a:p>
          <a:p>
            <a:r>
              <a:rPr lang="cs-CZ" sz="1400" b="1" dirty="0"/>
              <a:t>Projekt: Moderní výuka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Registrační </a:t>
            </a:r>
            <a:r>
              <a:rPr lang="cs-CZ" sz="1400" b="1" dirty="0"/>
              <a:t>číslo: CZ.1.07/1.4.00/21.3192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Číslo </a:t>
            </a:r>
            <a:r>
              <a:rPr lang="cs-CZ" sz="1400" b="1" dirty="0"/>
              <a:t>DUM: VY_ 32_INOVACE_15.3.15 </a:t>
            </a:r>
            <a:endParaRPr lang="cs-CZ" sz="1400" dirty="0"/>
          </a:p>
          <a:p>
            <a:r>
              <a:rPr lang="cs-CZ" sz="1400" b="1" dirty="0" smtClean="0"/>
              <a:t> Jméno autora: </a:t>
            </a:r>
            <a:r>
              <a:rPr lang="cs-CZ" sz="1400" b="1" dirty="0"/>
              <a:t>Mgr. Marie Píšová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Datum</a:t>
            </a:r>
            <a:r>
              <a:rPr lang="cs-CZ" sz="1400" b="1" dirty="0"/>
              <a:t>, </a:t>
            </a:r>
            <a:r>
              <a:rPr lang="cs-CZ" sz="1400" b="1" dirty="0" smtClean="0"/>
              <a:t>období, </a:t>
            </a:r>
            <a:r>
              <a:rPr lang="cs-CZ" sz="1400" b="1" dirty="0"/>
              <a:t>kdy byl vytvořen: duben 2013</a:t>
            </a:r>
            <a:endParaRPr lang="cs-CZ" sz="1400" b="1" dirty="0" smtClean="0"/>
          </a:p>
          <a:p>
            <a:r>
              <a:rPr lang="cs-CZ" sz="1400" b="1" dirty="0"/>
              <a:t> </a:t>
            </a:r>
            <a:r>
              <a:rPr lang="cs-CZ" sz="1400" b="1" dirty="0" smtClean="0"/>
              <a:t>Název </a:t>
            </a:r>
            <a:r>
              <a:rPr lang="cs-CZ" sz="1400" b="1" dirty="0"/>
              <a:t>práce</a:t>
            </a:r>
            <a:r>
              <a:rPr lang="cs-CZ" sz="1400" b="1" dirty="0" smtClean="0"/>
              <a:t>: </a:t>
            </a:r>
            <a:r>
              <a:rPr lang="cs-CZ" sz="1400" b="1" dirty="0"/>
              <a:t>Měřítko plánu a mapy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Předmět</a:t>
            </a:r>
            <a:r>
              <a:rPr lang="cs-CZ" sz="1400" b="1" dirty="0"/>
              <a:t>, pro který je VM určen: </a:t>
            </a:r>
            <a:r>
              <a:rPr lang="cs-CZ" sz="1400" b="1" dirty="0" smtClean="0"/>
              <a:t>Cvičení z matematiky</a:t>
            </a:r>
          </a:p>
          <a:p>
            <a:r>
              <a:rPr lang="cs-CZ" sz="1400" b="1" dirty="0"/>
              <a:t> </a:t>
            </a:r>
            <a:r>
              <a:rPr lang="cs-CZ" sz="1400" b="1" dirty="0" smtClean="0"/>
              <a:t>Ročník</a:t>
            </a:r>
            <a:r>
              <a:rPr lang="cs-CZ" sz="1400" b="1" dirty="0"/>
              <a:t>, pro který je VM </a:t>
            </a:r>
            <a:r>
              <a:rPr lang="cs-CZ" sz="1400" b="1" dirty="0" smtClean="0"/>
              <a:t>určen: </a:t>
            </a:r>
            <a:r>
              <a:rPr lang="cs-CZ" sz="1400" b="1" dirty="0"/>
              <a:t>sedmý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Časová </a:t>
            </a:r>
            <a:r>
              <a:rPr lang="cs-CZ" sz="1400" b="1" dirty="0"/>
              <a:t>dotace</a:t>
            </a:r>
            <a:r>
              <a:rPr lang="cs-CZ" sz="1400" dirty="0"/>
              <a:t>: </a:t>
            </a:r>
            <a:r>
              <a:rPr lang="cs-CZ" sz="1400" b="1" dirty="0" smtClean="0"/>
              <a:t>40 minut</a:t>
            </a:r>
            <a:endParaRPr lang="cs-CZ" sz="1400" dirty="0"/>
          </a:p>
          <a:p>
            <a:r>
              <a:rPr lang="cs-CZ" sz="1400" b="1" dirty="0"/>
              <a:t>  </a:t>
            </a:r>
            <a:endParaRPr lang="cs-CZ" sz="1400" dirty="0"/>
          </a:p>
          <a:p>
            <a:r>
              <a:rPr lang="cs-CZ" sz="1400" b="1" dirty="0"/>
              <a:t>Vzdělávací oblast, tematický okruh, téma</a:t>
            </a:r>
            <a:r>
              <a:rPr lang="cs-CZ" sz="1400" b="1" dirty="0" smtClean="0"/>
              <a:t>: </a:t>
            </a:r>
            <a:r>
              <a:rPr lang="cs-CZ" sz="1400" b="1" dirty="0"/>
              <a:t>Matematika a její aplikace – </a:t>
            </a:r>
            <a:r>
              <a:rPr lang="cs-CZ" sz="1400" b="1" dirty="0" smtClean="0"/>
              <a:t>Volitelná  </a:t>
            </a:r>
            <a:r>
              <a:rPr lang="cs-CZ" sz="1400" b="1" dirty="0"/>
              <a:t>matematika – Poměr – </a:t>
            </a:r>
            <a:r>
              <a:rPr lang="cs-CZ" sz="1400" b="1" dirty="0" smtClean="0"/>
              <a:t>		                    		                     Měřítko </a:t>
            </a:r>
            <a:r>
              <a:rPr lang="cs-CZ" sz="1400" b="1" dirty="0"/>
              <a:t>plánu </a:t>
            </a:r>
            <a:r>
              <a:rPr lang="cs-CZ" sz="1400" b="1" dirty="0" smtClean="0"/>
              <a:t>a </a:t>
            </a:r>
            <a:r>
              <a:rPr lang="cs-CZ" sz="1400" b="1" dirty="0"/>
              <a:t>mapy				         </a:t>
            </a:r>
            <a:endParaRPr lang="cs-CZ" sz="1400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Metodický </a:t>
            </a:r>
            <a:r>
              <a:rPr lang="cs-CZ" sz="1400" b="1" dirty="0"/>
              <a:t>list, anotace- výstižný popis způsobu použití VM ve výuce:</a:t>
            </a:r>
            <a:r>
              <a:rPr lang="cs-CZ" sz="1400" dirty="0"/>
              <a:t> </a:t>
            </a:r>
          </a:p>
          <a:p>
            <a:r>
              <a:rPr lang="cs-CZ" sz="1400" dirty="0" smtClean="0"/>
              <a:t>	Pomocí </a:t>
            </a:r>
            <a:r>
              <a:rPr lang="cs-CZ" sz="1400" dirty="0"/>
              <a:t>vzorových příkladů se žáci seznámí s prací s mapou – s výpočtem </a:t>
            </a:r>
            <a:r>
              <a:rPr lang="cs-CZ" sz="1400" smtClean="0"/>
              <a:t>skutečné </a:t>
            </a:r>
            <a:r>
              <a:rPr lang="cs-CZ" sz="1400" smtClean="0"/>
              <a:t>	vzdálenosti</a:t>
            </a:r>
            <a:r>
              <a:rPr lang="cs-CZ" sz="1400"/>
              <a:t>, </a:t>
            </a:r>
            <a:r>
              <a:rPr lang="cs-CZ" sz="1400" smtClean="0"/>
              <a:t>vzdálenosti</a:t>
            </a:r>
            <a:r>
              <a:rPr lang="cs-CZ" sz="1400" dirty="0" smtClean="0"/>
              <a:t> </a:t>
            </a:r>
            <a:r>
              <a:rPr lang="cs-CZ" sz="1400" dirty="0"/>
              <a:t>na mapě či </a:t>
            </a:r>
            <a:r>
              <a:rPr lang="cs-CZ" sz="1400" dirty="0" smtClean="0"/>
              <a:t>s</a:t>
            </a:r>
            <a:r>
              <a:rPr lang="cs-CZ" sz="1400" dirty="0"/>
              <a:t> určením měřítka mapy </a:t>
            </a:r>
            <a:r>
              <a:rPr lang="cs-CZ" sz="1400" b="1" dirty="0"/>
              <a:t> </a:t>
            </a:r>
            <a:endParaRPr lang="cs-CZ" sz="1400" b="1" dirty="0" smtClean="0"/>
          </a:p>
          <a:p>
            <a:endParaRPr lang="cs-CZ" sz="1400" dirty="0"/>
          </a:p>
          <a:p>
            <a:r>
              <a:rPr lang="cs-CZ" sz="1400" b="1" dirty="0" smtClean="0"/>
              <a:t>Pomůcky: </a:t>
            </a:r>
            <a:r>
              <a:rPr lang="cs-CZ" sz="1400" dirty="0"/>
              <a:t>mapa určité oblasti, kalkulačka, sešit, psací potřeby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Měřítko plánu mapy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Měřítko je poměr, který udává, kolikrát je na mapě (plánu) zmenšena skutečná vzdálenost dvou bodů na zemském povrchu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Měřítko 1 : 50 000 </a:t>
            </a:r>
          </a:p>
          <a:p>
            <a:pPr lvl="1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Jeden cm na mapě je 50 000 cm (0,5 km) ve</a:t>
            </a:r>
          </a:p>
          <a:p>
            <a:pPr lvl="1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skutečnosti – na mapě je skutečná vzdálenost</a:t>
            </a:r>
          </a:p>
          <a:p>
            <a:pPr lvl="1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dvou míst  50 000 x zmenšena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člen poměru je u měřítka vždy číslo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Typy úloh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Urči skutečnou vzdálenost dvou míst 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(známe vzdálenost těchto míst na mapě a měřítko  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mapy)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Urči vzdálenost dvou míst na mapě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(známe skutečnou vzdálenost daných míst a měřítko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mapy)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Urči měřítko použité mapy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(známe skutečnou vzdálenost dvou míst a jejich 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vzdálenost na mapě)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Určení  skutečné  vzdálenosti  dvou  míst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256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Vzdušná vzdálenost mezi Starými Splavy a Bezdězem na mapě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s měřítkem 1 : 50 000 je 22 cm. Urči jejich skutečnou vzdálenost.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Mapa		22 cm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Měřítko		1: 50 000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Skutečnost 		x cm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------------------------------------------------------------------------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1cm na mapě je 50 000 cm = 0,5 km ve skutečnosti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x = (22 . 50 000) cm	nebo	x = (22 . 0,5) km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x = 1 100 000 cm		x = 11 km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x = 11 km    (posun desetinné čárky o … místa doleva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Vzdálenost mezi Starými Splavy a Bezdězem je 11 km.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Jakou  vzdálenost  mají  na  mapě ?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5446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Skutečná vzdušná vzdálenost Doks od Starých Splavů je 5 km. Jak dlouhou úsečkou bude tato vzdálenost znázorněna na plánu s měřítkem 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1:25 000?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 Skutečnost 		5 km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 Měřítko		1 : 25 000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 Plán			x cm</a:t>
            </a:r>
          </a:p>
          <a:p>
            <a:pPr>
              <a:buNone/>
            </a:pPr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	----------------------------------------------------------------------------------------------------------------------------------------------------------------------------------------------------</a:t>
            </a:r>
          </a:p>
          <a:p>
            <a:pPr>
              <a:buFont typeface="Wingdings" pitchFamily="2" charset="2"/>
              <a:buChar char="Ø"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Vzdálenost na mapě je 25 000 krát menší než ve skutečnosti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x = 500 000 cm : 25 000 	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x = 20 cm</a:t>
            </a:r>
          </a:p>
          <a:p>
            <a:pPr>
              <a:buFont typeface="Wingdings" pitchFamily="2" charset="2"/>
              <a:buChar char="Ø"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Z měřítka vyplývá, že 0,25 km je na mapě znázorněna úsečkou délky 1 cm.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x = 5 : 0,25</a:t>
            </a:r>
          </a:p>
          <a:p>
            <a:pPr>
              <a:buNone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	x = 20 cm</a:t>
            </a:r>
          </a:p>
          <a:p>
            <a:pPr>
              <a:buFont typeface="Wingdings" pitchFamily="2" charset="2"/>
              <a:buChar char="Ø"/>
            </a:pP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Na daném plánu bude vzdálenost Doks a Starých Splavů znázorněna úsečkou délky 20 cm.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Jaké je měřítko dané mapy?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75252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Vzdálenost dvou turistických rozcestníků v Doksech je 240 m. Na plánu je tato vzdálenost 48 mm. Urči měřítko plánu.</a:t>
            </a:r>
          </a:p>
          <a:p>
            <a:pPr>
              <a:buNone/>
            </a:pP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Skutečnost		240 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Plán			48 mm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Měřítko		?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--------------------------------------------------------------------------------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Měřítko = mapa : skutečnost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48 mm : 240 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48 mm : 240 000 mm	/ : 48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(první člen v poměru je u měřítka vždy číslo 1)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1 : 5 000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Měřítko daného plánu je 1 : 5 000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101</TotalTime>
  <Words>161</Words>
  <Application>Microsoft Office PowerPoint</Application>
  <PresentationFormat>Předvádění na obrazovce (4:3)</PresentationFormat>
  <Paragraphs>81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Měřítko plánu mapy</vt:lpstr>
      <vt:lpstr>Typy úloh</vt:lpstr>
      <vt:lpstr>Určení  skutečné  vzdálenosti  dvou  míst</vt:lpstr>
      <vt:lpstr>Jakou  vzdálenost  mají  na  mapě ?</vt:lpstr>
      <vt:lpstr>Jaké je měřítko dané mapy?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Maruška</cp:lastModifiedBy>
  <cp:revision>13</cp:revision>
  <dcterms:created xsi:type="dcterms:W3CDTF">2013-04-14T14:41:35Z</dcterms:created>
  <dcterms:modified xsi:type="dcterms:W3CDTF">2013-10-05T06:48:53Z</dcterms:modified>
</cp:coreProperties>
</file>