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76" r:id="rId2"/>
    <p:sldId id="277" r:id="rId3"/>
    <p:sldId id="256" r:id="rId4"/>
    <p:sldId id="269" r:id="rId5"/>
    <p:sldId id="272" r:id="rId6"/>
    <p:sldId id="278" r:id="rId7"/>
    <p:sldId id="273" r:id="rId8"/>
    <p:sldId id="270" r:id="rId9"/>
    <p:sldId id="279" r:id="rId10"/>
    <p:sldId id="28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  <a:srgbClr val="000099"/>
    <a:srgbClr val="CC0099"/>
    <a:srgbClr val="99FF99"/>
    <a:srgbClr val="FF33CC"/>
    <a:srgbClr val="B2B2B2"/>
    <a:srgbClr val="4D4D4D"/>
    <a:srgbClr val="FF9933"/>
    <a:srgbClr val="FFFF00"/>
    <a:srgbClr val="66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7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7E193-C6CB-4D06-B55E-ED865AF2161C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BA3208-9D19-4D06-B877-D8D5E6C749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288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BA3208-9D19-4D06-B877-D8D5E6C7496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CCC01BB-5D79-4A57-8050-CD20A67D8EB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OSMISMĚRKA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19. 11. 2012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VY_32_INOVACE_41_RP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907704" y="188640"/>
            <a:ext cx="5752407" cy="14090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</a:t>
            </a:r>
            <a:r>
              <a:rPr lang="cs-CZ" sz="1800" dirty="0" smtClean="0"/>
              <a:t> 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téma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krátké texty a ilustrační obrázky k tématu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psací potřeby, papír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 vhodné pro zpestření výuky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704088"/>
            <a:ext cx="5915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699792" y="1935480"/>
            <a:ext cx="1800200" cy="917456"/>
          </a:xfrm>
        </p:spPr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600" b="1" dirty="0" smtClean="0"/>
              <a:t>OSMISMĚRKA</a:t>
            </a:r>
            <a:endParaRPr lang="cs-CZ" sz="4600" dirty="0"/>
          </a:p>
        </p:txBody>
      </p:sp>
      <p:sp>
        <p:nvSpPr>
          <p:cNvPr id="9218" name="AutoShape 2" descr="data:image/jpeg;base64,/9j/4AAQSkZJRgABAQAAAQABAAD/2wBDAAkGBwgHBgkIBwgKCgkLDRYPDQwMDRsUFRAWIB0iIiAdHx8kKDQsJCYxJx8fLT0tMTU3Ojo6Iys/RD84QzQ5Ojf/2wBDAQoKCg0MDRoPDxo3JR8lNzc3Nzc3Nzc3Nzc3Nzc3Nzc3Nzc3Nzc3Nzc3Nzc3Nzc3Nzc3Nzc3Nzc3Nzc3Nzc3Nzf/wAARCADhAOEDASIAAhEBAxEB/8QAGwABAQEBAAMBAAAAAAAAAAAAAAcGCAIDBQH/xAA5EAEAAQIACAoLAAIDAAAAAAAAAQIDBAUGBxEUU5ISExchNlVzlLLSFjEzNEFRVHSEwcIVIjJCcf/EABsBAQADAQEBAQAAAAAAAAAAAAAEBQYDBwIB/8QAMhEBAAECAgUJCQEBAAAAAAAAAAECAwQRBQYUMzQSExUWMVJTceEhQVFhcpGhscGBgv/aAAwDAQACEQMRAD8AuIAAAAAAAAAAAAAAAAAAAAAAAAAAAAAAAAAAAAAAAAAAAAAAAAAAAAAAAAAAAAAAAAAAAAAPyuqmimaq6oppj1zM6IerW8G+os78MfnfjTkhNM89NWE24mJ9Uxz+tEdXsbC1uQi3sVFqrkzGa90ZoOvSFmbtNeWU5dmfw+bp7W8G+os78Gt4N9RZ34cw6vY2Frcg1exsLW5Djt9PdWPVK54sfb1dPa3g31Fnfg1vBvqLO/DmHV7GwtbkGr2Nha3INvp7p1SueLH29XT2t4N9RZ34ey3couU8K3XTXHzpnS5d1exsLW5Cs5kqYowDGtFERTTF6iYpiNEaeDPwdbOKi7VyYhB0joCvA2OequRPty7PVSwEtnwAAAAAAAAAAAAAAAAAAAGJzu9Evyrf7RZac7vRL8q3+0WVWO3keTf6q8HV9U/qABCacAAVXMr7njXtrfhlKlVzK+5417a34ZSsFvWf1m4CfOFKAXDzkAAAAAAAAAAAAAAAAAAABic7vRL8q3+0WWnO70S/Kt/tFlVjt5Hk3+qvB1fVP6gAQmnAAFVzK+5417a34ZSpVcyvueNe2t+GUrBb1n9ZuAnzhSgFw85AAAAAAAAAAAAAAflVVNFM1VVRTEeuZnQ9es4Pt7W/DF54pn0SpjTzVYXaiY+cc/rRbi7ezo3YRb+J5qqIyzXuitCTpC1Vcivk5Tl2Z+6J+PzdO6zg+3tb8Gs4Pt7W/DmLi7ezo3YOLt7Ojdhw2+O6tOqVXi/j1dO6zg+3tb8Gs4Pt7W/DmLi7ezo3YOLt7Ojdg2+O6dUqvF/HqtGdu9aryUimi7RVOtW+aKon5o08YooidMUUxPziHkiX73O1crLJodE6OnR9mbU1crOc+zL4ADitAABUszF23bwPGsXLlFMzet6OFVEf9ZS14zRTVz1U0z/7Gl1sXear5WSu0pgZx2H5mKsvbE59rpzWcH29rfg1nB9va34cxcXb2dG7BxdvZ0bsJm3x3Wb6pVeL+PV07rOD7e1vwazg+3tb8OYuLt7Ojdg4u3s6N2Db47p1Sq8X8erp3WcH29rfh50V0XI00VU1R86Z0uX+Lt7OjdhVcyXNguN6Y5qYvW5imPVH+s/B2s4rnauTlkrtJ6BnAWOem5n7cuzL+qaAls+AAAAAAAAw2eLonb+8tf0jKzZ4uidv7y1/SMqrH7yPJvdU+Er+r+QAITUgAAAAAAAAAAAAACpZk/YY47W14ZS1UsyfsMcdra8MpeC3v+M5rPwP/Uf1TQFu88AAAAAAAAYbPF0Tt/eWv6RlZs8XRO395a/pGVVj95Hk3uqfCV/V/IAEJqQAAAAAAAAAAAAABUsyfsMcdra8MpaqWZP2GOO1teGUvBb3/Gc1n4H/AKj+qaAt3ngAAAAAAADDZ4uidv7y1/SMrvnGxLhuPcndVxdRTcv0X6LvAqrinhRGnTETPNp5/joS/k+yp6sjvFrzK7GWq664mmM/Y2ereNw2Hw1dN2uKZmr3+UMwNPyfZU9WR3i15jk+yp6sjvFrzIez3e7LRdLYHxafuzA0/J9lT1ZHeLXmOT7KnqyO8WvMbPd7snS2B8Wn7swPs43yUx3iXBNbxlgXE2OHFHD463Vzz6uaKpl8Z8VUVUTlVGSVYxFrEU8q1VFUfIAfLuAAA+riXJ3G2PaLteKsE4+mzMU1zxtFOiZ54/5TD9ppqqnKmHG9ftWKOXdqyj5vlDT8n2VPVkd4teY5PsqerI7xa8zps93uyidLYHxafuzA0/J9lT1ZHeLXmOT7KnqyO8WvMbPd7snS2B8Wn7swqWZP2GOO1teGWU5PsqerI7xa8yg5r8ncZYhwXGE40tUWa8IuUTRRFyKp0UxMaZ0aY+PzSsJarpuZ1QotYcfhb+D5FquJnOOyfNtwFmw4AAAAAAAAAAAAADE53eiX5Vv9ostOd3ol+Vb/AGiyqx28jyb/AFV4Or6p/UACE04AAquZX3PGvbW/DKVKrmV9zxr21vwylYLes/rNwE+cKUAuHnIAAAAAAAAAAAAAAAAAAADE53eiX5Vv9ostOd3ol+Vb/aLKrHbyPJv9VeDq+qf1AAhNOAAKrmV9zxr21vwylSq5lfc8a9tb8MpWC3rP6zcBPnClALh5yAAAAAAAAAAAAAAAAAAAAxOd3ol+Vb/aLLxnFxRhuOsm68Fxbbpu36b1FyLc1xTwoieeImebTz/GYSv0Cyq6nq7zY86uxlquuuJpj3Nnq7pDC4bC1UXq4ieV/IZsaT0Cyq6nq7zY856BZVdT1d5sedE2a73V/wBM4DxYZsaT0Cyq6nq7zY856BZVdT1d5sec2a73TpnAeLDNqrmV9zxr21vwyx3oFlV1PV3mx51EzXYgxliPAcO/ytiLFd+7TNFvjKa50RGjTPBmY+PzScLZuUXM6oUun9I4TEYOaLVcTOcNuAs2HAAAAAAAAAAAAAAAAAAAAAAAAAAAAAAAAAAAAAAAAAAAAAAAAAAAAAAAAAAAAAAAAAAAAAAAAAAAAAAAAAAAAAAAAAAAAAAAAAAAAf/Z"/>
          <p:cNvSpPr>
            <a:spLocks noChangeAspect="1" noChangeArrowheads="1"/>
          </p:cNvSpPr>
          <p:nvPr/>
        </p:nvSpPr>
        <p:spPr bwMode="auto">
          <a:xfrm>
            <a:off x="63500" y="-1038225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C:\Documents and Settings\uzivatel\Dokumenty\Obrázky\OLYMPUS Master 2\2013\05\26\P5261370.JPG"/>
          <p:cNvPicPr>
            <a:picLocks noChangeAspect="1" noChangeArrowheads="1"/>
          </p:cNvPicPr>
          <p:nvPr/>
        </p:nvPicPr>
        <p:blipFill>
          <a:blip r:embed="rId2" cstate="print"/>
          <a:srcRect l="8657" t="10626" r="5704" b="8001"/>
          <a:stretch>
            <a:fillRect/>
          </a:stretch>
        </p:blipFill>
        <p:spPr bwMode="auto">
          <a:xfrm>
            <a:off x="6588224" y="4725144"/>
            <a:ext cx="2179985" cy="1553552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Dokumenty\Obrázky\OLYMPUS Master 2\2013\05\26\P5261371.JPG"/>
          <p:cNvPicPr>
            <a:picLocks noChangeAspect="1" noChangeArrowheads="1"/>
          </p:cNvPicPr>
          <p:nvPr/>
        </p:nvPicPr>
        <p:blipFill>
          <a:blip r:embed="rId3" cstate="print"/>
          <a:srcRect l="38693" t="14563" r="34520" b="22438"/>
          <a:stretch>
            <a:fillRect/>
          </a:stretch>
        </p:blipFill>
        <p:spPr bwMode="auto">
          <a:xfrm rot="16200000">
            <a:off x="901592" y="2562904"/>
            <a:ext cx="1116124" cy="1984220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Dokumenty\Obrázky\OLYMPUS Master 2\2013\05\26\P5261369.JPG"/>
          <p:cNvPicPr>
            <a:picLocks noChangeAspect="1" noChangeArrowheads="1"/>
          </p:cNvPicPr>
          <p:nvPr/>
        </p:nvPicPr>
        <p:blipFill>
          <a:blip r:embed="rId4" cstate="print"/>
          <a:srcRect l="50000" t="19813" r="7672" b="2751"/>
          <a:stretch>
            <a:fillRect/>
          </a:stretch>
        </p:blipFill>
        <p:spPr bwMode="auto">
          <a:xfrm>
            <a:off x="7020272" y="1196752"/>
            <a:ext cx="1679373" cy="2304256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2\04\12\P4123879.JPG"/>
          <p:cNvPicPr>
            <a:picLocks noChangeAspect="1" noChangeArrowheads="1"/>
          </p:cNvPicPr>
          <p:nvPr/>
        </p:nvPicPr>
        <p:blipFill>
          <a:blip r:embed="rId5" cstate="print"/>
          <a:srcRect l="35625" t="30000" r="11875"/>
          <a:stretch>
            <a:fillRect/>
          </a:stretch>
        </p:blipFill>
        <p:spPr bwMode="auto">
          <a:xfrm>
            <a:off x="539552" y="1196752"/>
            <a:ext cx="1584176" cy="1584176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Dokumenty\Obrázky\OLYMPUS Master 2\2013\05\26\P5261390.JPG"/>
          <p:cNvPicPr>
            <a:picLocks noChangeAspect="1" noChangeArrowheads="1"/>
          </p:cNvPicPr>
          <p:nvPr/>
        </p:nvPicPr>
        <p:blipFill>
          <a:blip r:embed="rId6" cstate="print"/>
          <a:srcRect l="1766" t="23750" r="1766" b="10626"/>
          <a:stretch>
            <a:fillRect/>
          </a:stretch>
        </p:blipFill>
        <p:spPr bwMode="auto">
          <a:xfrm>
            <a:off x="2843808" y="2996952"/>
            <a:ext cx="1584176" cy="808253"/>
          </a:xfrm>
          <a:prstGeom prst="rect">
            <a:avLst/>
          </a:prstGeom>
          <a:noFill/>
        </p:spPr>
      </p:pic>
      <p:pic>
        <p:nvPicPr>
          <p:cNvPr id="3" name="Picture 2" descr="C:\Documents and Settings\uzivatel\Dokumenty\Obrázky\OLYMPUS Master 2\2013\05\29\P5291438.JPG"/>
          <p:cNvPicPr>
            <a:picLocks noChangeAspect="1" noChangeArrowheads="1"/>
          </p:cNvPicPr>
          <p:nvPr/>
        </p:nvPicPr>
        <p:blipFill>
          <a:blip r:embed="rId7" cstate="print"/>
          <a:srcRect l="17516" r="4719"/>
          <a:stretch>
            <a:fillRect/>
          </a:stretch>
        </p:blipFill>
        <p:spPr bwMode="auto">
          <a:xfrm>
            <a:off x="3707904" y="4365104"/>
            <a:ext cx="2030180" cy="1958008"/>
          </a:xfrm>
          <a:prstGeom prst="rect">
            <a:avLst/>
          </a:prstGeom>
          <a:noFill/>
        </p:spPr>
      </p:pic>
      <p:pic>
        <p:nvPicPr>
          <p:cNvPr id="5" name="Picture 3" descr="C:\Documents and Settings\uzivatel\Dokumenty\Obrázky\OLYMPUS Master 2\2013\05\29\P5291411.JPG"/>
          <p:cNvPicPr>
            <a:picLocks noChangeAspect="1" noChangeArrowheads="1"/>
          </p:cNvPicPr>
          <p:nvPr/>
        </p:nvPicPr>
        <p:blipFill>
          <a:blip r:embed="rId8" cstate="print"/>
          <a:srcRect l="4719" t="34250" r="3735" b="26375"/>
          <a:stretch>
            <a:fillRect/>
          </a:stretch>
        </p:blipFill>
        <p:spPr bwMode="auto">
          <a:xfrm>
            <a:off x="6948264" y="3861048"/>
            <a:ext cx="1785798" cy="576064"/>
          </a:xfrm>
          <a:prstGeom prst="rect">
            <a:avLst/>
          </a:prstGeom>
          <a:noFill/>
        </p:spPr>
      </p:pic>
      <p:pic>
        <p:nvPicPr>
          <p:cNvPr id="6" name="Picture 4" descr="C:\Documents and Settings\uzivatel\Dokumenty\Obrázky\OLYMPUS Master 2\2013\05\07\P5070929.JPG"/>
          <p:cNvPicPr>
            <a:picLocks noChangeAspect="1" noChangeArrowheads="1"/>
          </p:cNvPicPr>
          <p:nvPr/>
        </p:nvPicPr>
        <p:blipFill>
          <a:blip r:embed="rId9" cstate="print"/>
          <a:srcRect l="7672" t="5376" r="9641"/>
          <a:stretch>
            <a:fillRect/>
          </a:stretch>
        </p:blipFill>
        <p:spPr bwMode="auto">
          <a:xfrm>
            <a:off x="467544" y="4437112"/>
            <a:ext cx="2189377" cy="1879104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Dokumenty\Obrázky\OLYMPUS Master 2\2013\05\29\P5291432.JPG"/>
          <p:cNvPicPr>
            <a:picLocks noChangeAspect="1" noChangeArrowheads="1"/>
          </p:cNvPicPr>
          <p:nvPr/>
        </p:nvPicPr>
        <p:blipFill>
          <a:blip r:embed="rId10" cstate="print"/>
          <a:srcRect l="9641" t="14563" r="11610" b="6688"/>
          <a:stretch>
            <a:fillRect/>
          </a:stretch>
        </p:blipFill>
        <p:spPr bwMode="auto">
          <a:xfrm rot="16200000">
            <a:off x="4764021" y="2228867"/>
            <a:ext cx="1920214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OSMISMĚRKA: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Vyhledej a v tabulce vyškrtej tato slova: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LÉKÁRNIČKA, NÁPLAST, LÉKAŘ, ŠÁTEK, RÁNA, ROUŠKA, LÉKY, OBINADLO, OBVAZ, NŮŽKY, ÚRAZ, KREV, POMOC, ÚŽEH, ŠOK, KRVÁCENÍ, MAST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NOS, OKO, TVÁŘ, RET, KOŠ, NOHA, RUCE, TRUP, UCHO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OSMISMĚRKA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620" y="1916830"/>
          <a:ext cx="6696750" cy="388843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</a:tblGrid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Ú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Ú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OSMISMĚRKA: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3276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 vyškrtání všech slov v tabulce zůstane pět písmen.</a:t>
            </a:r>
          </a:p>
          <a:p>
            <a:pPr>
              <a:buNone/>
            </a:pPr>
            <a:r>
              <a:rPr lang="cs-CZ" dirty="0" smtClean="0"/>
              <a:t>Když je postupně přečteš, najdeš v nich jedno jméno.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_  _  _  _  _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OSMISMĚRKA: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LÉKÁRNIČKA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NÁPLAST</a:t>
            </a:r>
            <a:r>
              <a:rPr lang="cs-CZ" dirty="0" smtClean="0"/>
              <a:t>, LÉKAŘ, </a:t>
            </a:r>
            <a:r>
              <a:rPr lang="cs-CZ" dirty="0" smtClean="0">
                <a:solidFill>
                  <a:srgbClr val="92D050"/>
                </a:solidFill>
              </a:rPr>
              <a:t>ŠÁTEK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F0"/>
                </a:solidFill>
              </a:rPr>
              <a:t>RÁNA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ROUŠKA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0099"/>
                </a:solidFill>
              </a:rPr>
              <a:t>LÉKY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B2B2B2"/>
                </a:solidFill>
              </a:rPr>
              <a:t>OBINADLO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OBVAZ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33CC"/>
                </a:solidFill>
              </a:rPr>
              <a:t>NŮŽKY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0099"/>
                </a:solidFill>
              </a:rPr>
              <a:t>ÚRAZ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33CC"/>
                </a:solidFill>
              </a:rPr>
              <a:t>KREV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66CCFF"/>
                </a:solidFill>
              </a:rPr>
              <a:t>POMOC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66CCFF"/>
                </a:solidFill>
              </a:rPr>
              <a:t>ÚŽEH</a:t>
            </a:r>
            <a:r>
              <a:rPr lang="cs-CZ" dirty="0" smtClean="0"/>
              <a:t>, ŠOK, </a:t>
            </a:r>
            <a:r>
              <a:rPr lang="cs-CZ" dirty="0" smtClean="0">
                <a:solidFill>
                  <a:srgbClr val="99FF99"/>
                </a:solidFill>
              </a:rPr>
              <a:t>KRVÁCENÍ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C0099"/>
                </a:solidFill>
              </a:rPr>
              <a:t>MAST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NOS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663300"/>
                </a:solidFill>
              </a:rPr>
              <a:t>OKO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TVÁŘ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0099"/>
                </a:solidFill>
              </a:rPr>
              <a:t>RET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FF00"/>
                </a:solidFill>
              </a:rPr>
              <a:t>KOŠ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66CCFF"/>
                </a:solidFill>
              </a:rPr>
              <a:t>NOHA</a:t>
            </a:r>
            <a:r>
              <a:rPr lang="cs-CZ" dirty="0" smtClean="0"/>
              <a:t>, RUCE, </a:t>
            </a:r>
            <a:r>
              <a:rPr lang="cs-CZ" dirty="0" smtClean="0">
                <a:solidFill>
                  <a:srgbClr val="92D050"/>
                </a:solidFill>
              </a:rPr>
              <a:t>TRUP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UCHO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620" y="1916830"/>
          <a:ext cx="6696750" cy="388843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</a:tblGrid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C00000"/>
                          </a:solidFill>
                        </a:rPr>
                        <a:t>L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u="sng" dirty="0"/>
                        <a:t>R</a:t>
                      </a:r>
                      <a:endParaRPr lang="cs-CZ" sz="2000" b="1" u="sng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B2B2B2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B2B2B2"/>
                          </a:solidFill>
                        </a:rPr>
                        <a:t>L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B2B2B2"/>
                          </a:solidFill>
                        </a:rPr>
                        <a:t>D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B2B2B2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B2B2B2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B2B2B2"/>
                          </a:solidFill>
                        </a:rPr>
                        <a:t>I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B2B2B2"/>
                          </a:solidFill>
                        </a:rPr>
                        <a:t>B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B2B2B2"/>
                          </a:solidFill>
                        </a:rPr>
                        <a:t>O</a:t>
                      </a:r>
                      <a:r>
                        <a:rPr lang="cs-CZ" sz="1100" b="1" dirty="0" smtClean="0">
                          <a:solidFill>
                            <a:srgbClr val="0070C0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B2B2B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C00000"/>
                          </a:solidFill>
                        </a:rPr>
                        <a:t>É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1100" b="1" dirty="0" smtClean="0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00B0F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r>
                        <a:rPr lang="cs-CZ" sz="1100" b="1" dirty="0" smtClean="0">
                          <a:solidFill>
                            <a:srgbClr val="FF0000"/>
                          </a:solidFill>
                        </a:rPr>
                        <a:t>Ř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2D050"/>
                          </a:solidFill>
                        </a:rPr>
                        <a:t>Š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70C0"/>
                          </a:solidFill>
                        </a:rPr>
                        <a:t>B</a:t>
                      </a:r>
                      <a:endParaRPr lang="cs-CZ" sz="1100" b="1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9FF99"/>
                          </a:solidFill>
                        </a:rPr>
                        <a:t>Í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C00000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B0F0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rgbClr val="00B0F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2D050"/>
                          </a:solidFill>
                        </a:rPr>
                        <a:t>P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2D050"/>
                          </a:solidFill>
                        </a:rPr>
                        <a:t>U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2D050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92D050"/>
                          </a:solidFill>
                        </a:rPr>
                        <a:t>T</a:t>
                      </a:r>
                      <a:r>
                        <a:rPr lang="cs-CZ" sz="1100" b="1" dirty="0" smtClean="0">
                          <a:solidFill>
                            <a:srgbClr val="CC0099"/>
                          </a:solidFill>
                        </a:rPr>
                        <a:t>T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2D050"/>
                          </a:solidFill>
                        </a:rPr>
                        <a:t>Á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70C0"/>
                          </a:solidFill>
                        </a:rPr>
                        <a:t>V</a:t>
                      </a:r>
                      <a:endParaRPr lang="cs-CZ" sz="1100" b="1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9FF99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C000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rgbClr val="FFC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C000"/>
                          </a:solidFill>
                        </a:rPr>
                        <a:t>Á</a:t>
                      </a:r>
                      <a:r>
                        <a:rPr lang="cs-CZ" sz="1100" b="1" dirty="0" smtClean="0">
                          <a:solidFill>
                            <a:srgbClr val="C00000"/>
                          </a:solidFill>
                        </a:rPr>
                        <a:t>Á</a:t>
                      </a:r>
                      <a:r>
                        <a:rPr lang="cs-CZ" sz="1100" b="1" dirty="0" smtClean="0">
                          <a:solidFill>
                            <a:srgbClr val="00B0F0"/>
                          </a:solidFill>
                        </a:rPr>
                        <a:t>Á</a:t>
                      </a:r>
                      <a:endParaRPr lang="cs-CZ" sz="1100" b="1" dirty="0">
                        <a:solidFill>
                          <a:srgbClr val="00B0F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C000"/>
                          </a:solidFill>
                        </a:rPr>
                        <a:t>P</a:t>
                      </a:r>
                      <a:r>
                        <a:rPr lang="cs-CZ" sz="1100" b="1" dirty="0" smtClean="0">
                          <a:solidFill>
                            <a:srgbClr val="66CCFF"/>
                          </a:solidFill>
                        </a:rPr>
                        <a:t>P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C000"/>
                          </a:solidFill>
                        </a:rPr>
                        <a:t>L</a:t>
                      </a:r>
                      <a:endParaRPr lang="cs-CZ" sz="1100" b="1" dirty="0">
                        <a:solidFill>
                          <a:srgbClr val="FFC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C000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FFC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C000"/>
                          </a:solidFill>
                        </a:rPr>
                        <a:t>S</a:t>
                      </a:r>
                      <a:r>
                        <a:rPr lang="cs-CZ" sz="1100" b="1" dirty="0" smtClean="0">
                          <a:solidFill>
                            <a:srgbClr val="0070C0"/>
                          </a:solidFill>
                        </a:rPr>
                        <a:t>S</a:t>
                      </a:r>
                      <a:r>
                        <a:rPr lang="cs-CZ" sz="1100" b="1" dirty="0" smtClean="0">
                          <a:solidFill>
                            <a:srgbClr val="CC0099"/>
                          </a:solidFill>
                        </a:rPr>
                        <a:t>S</a:t>
                      </a:r>
                      <a:endParaRPr lang="cs-CZ" sz="1100" b="1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C000"/>
                          </a:solidFill>
                        </a:rPr>
                        <a:t>T</a:t>
                      </a:r>
                      <a:r>
                        <a:rPr lang="cs-CZ" sz="1100" b="1" dirty="0" smtClean="0">
                          <a:solidFill>
                            <a:srgbClr val="92D050"/>
                          </a:solidFill>
                        </a:rPr>
                        <a:t>T</a:t>
                      </a:r>
                      <a:endParaRPr lang="cs-CZ" sz="1100" b="1" dirty="0">
                        <a:solidFill>
                          <a:srgbClr val="FFC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70C0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99FF99"/>
                          </a:solidFill>
                        </a:rPr>
                        <a:t>E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/>
                        <a:t>U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000099"/>
                          </a:solidFill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rgbClr val="00B0F0"/>
                          </a:solidFill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rgbClr val="00B050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C00000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70C0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CC0099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 dirty="0">
                        <a:solidFill>
                          <a:srgbClr val="CC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2D050"/>
                          </a:solidFill>
                        </a:rPr>
                        <a:t>E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70C0"/>
                          </a:solidFill>
                        </a:rPr>
                        <a:t>Z</a:t>
                      </a:r>
                      <a:endParaRPr lang="cs-CZ" sz="1100" b="1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9FF99"/>
                          </a:solidFill>
                        </a:rPr>
                        <a:t>C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11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u="sng" dirty="0"/>
                        <a:t>A</a:t>
                      </a:r>
                      <a:endParaRPr lang="cs-CZ" sz="2000" b="1" u="sng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E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B050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00B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C00000"/>
                          </a:solidFill>
                        </a:rPr>
                        <a:t>N</a:t>
                      </a:r>
                      <a:r>
                        <a:rPr lang="cs-CZ" sz="1100" b="1" dirty="0" smtClean="0">
                          <a:solidFill>
                            <a:srgbClr val="0070C0"/>
                          </a:solidFill>
                        </a:rPr>
                        <a:t>N</a:t>
                      </a:r>
                      <a:r>
                        <a:rPr lang="cs-CZ" sz="1100" b="1" dirty="0" smtClean="0">
                          <a:solidFill>
                            <a:srgbClr val="FF33CC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rgbClr val="0070C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M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CC0099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b="1" dirty="0">
                        <a:solidFill>
                          <a:srgbClr val="CC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92D050"/>
                          </a:solidFill>
                        </a:rPr>
                        <a:t>K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92D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Z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9FF99"/>
                          </a:solidFill>
                        </a:rPr>
                        <a:t>Á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L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Ú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T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33CC"/>
                          </a:solidFill>
                        </a:rPr>
                        <a:t>Ů</a:t>
                      </a:r>
                      <a:endParaRPr lang="cs-CZ" sz="1100" b="1" dirty="0">
                        <a:solidFill>
                          <a:srgbClr val="FF33CC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cs-CZ" sz="1100" b="1" dirty="0">
                        <a:solidFill>
                          <a:srgbClr val="00B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66CCFF"/>
                          </a:solidFill>
                        </a:rPr>
                        <a:t>O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u="sng" dirty="0"/>
                        <a:t>D</a:t>
                      </a:r>
                      <a:endParaRPr lang="cs-CZ" sz="2000" b="1" u="sng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9FF99"/>
                          </a:solidFill>
                        </a:rPr>
                        <a:t>V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É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3300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6633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33CC"/>
                          </a:solidFill>
                        </a:rPr>
                        <a:t>Ž</a:t>
                      </a:r>
                      <a:r>
                        <a:rPr lang="cs-CZ" sz="1100" b="1" dirty="0" smtClean="0">
                          <a:solidFill>
                            <a:srgbClr val="66CCFF"/>
                          </a:solidFill>
                        </a:rPr>
                        <a:t>Ž</a:t>
                      </a:r>
                      <a:endParaRPr lang="cs-CZ" sz="1100" b="1" dirty="0">
                        <a:solidFill>
                          <a:srgbClr val="FF33CC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FF00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FF00"/>
                          </a:solidFill>
                        </a:rPr>
                        <a:t>Š</a:t>
                      </a:r>
                      <a:r>
                        <a:rPr lang="cs-CZ" sz="1100" b="1" dirty="0" smtClean="0">
                          <a:solidFill>
                            <a:srgbClr val="00B050"/>
                          </a:solidFill>
                        </a:rPr>
                        <a:t>Š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1100" b="1" dirty="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C00000"/>
                          </a:solidFill>
                        </a:rPr>
                        <a:t>Č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C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9FF99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663300"/>
                          </a:solidFill>
                        </a:rPr>
                        <a:t>K</a:t>
                      </a:r>
                      <a:r>
                        <a:rPr lang="cs-CZ" sz="1100" b="1" dirty="0" smtClean="0">
                          <a:solidFill>
                            <a:srgbClr val="FF33CC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6633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33CC"/>
                          </a:solidFill>
                        </a:rPr>
                        <a:t>R</a:t>
                      </a:r>
                      <a:endParaRPr lang="cs-CZ" sz="1100" b="1" dirty="0">
                        <a:solidFill>
                          <a:srgbClr val="FF33CC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33CC"/>
                          </a:solidFill>
                        </a:rPr>
                        <a:t>E</a:t>
                      </a:r>
                      <a:r>
                        <a:rPr lang="cs-CZ" sz="1100" b="1" dirty="0" smtClean="0">
                          <a:solidFill>
                            <a:srgbClr val="66CCFF"/>
                          </a:solidFill>
                        </a:rPr>
                        <a:t>E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FF33CC"/>
                          </a:solidFill>
                        </a:rPr>
                        <a:t>V</a:t>
                      </a:r>
                      <a:endParaRPr lang="cs-CZ" sz="1100" b="1" dirty="0">
                        <a:solidFill>
                          <a:srgbClr val="FF33CC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u="sng" dirty="0"/>
                        <a:t>K</a:t>
                      </a:r>
                      <a:endParaRPr lang="cs-CZ" sz="2000" b="1" u="sng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B050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00B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C00000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0099"/>
                          </a:solidFill>
                        </a:rPr>
                        <a:t>Ú</a:t>
                      </a:r>
                      <a:endParaRPr lang="cs-CZ" sz="1100" b="1" dirty="0">
                        <a:solidFill>
                          <a:srgbClr val="0000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8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99FF99"/>
                          </a:solidFill>
                        </a:rPr>
                        <a:t>K</a:t>
                      </a:r>
                      <a:endParaRPr lang="cs-CZ" sz="1100" b="1" dirty="0">
                        <a:solidFill>
                          <a:srgbClr val="99FF99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rgbClr val="FF33CC"/>
                          </a:solidFill>
                        </a:rPr>
                        <a:t>Y</a:t>
                      </a:r>
                      <a:r>
                        <a:rPr lang="cs-CZ" sz="1100" b="1" dirty="0" smtClean="0">
                          <a:solidFill>
                            <a:srgbClr val="000099"/>
                          </a:solidFill>
                        </a:rPr>
                        <a:t>Y</a:t>
                      </a:r>
                      <a:endParaRPr lang="cs-CZ" sz="1100" b="1" dirty="0">
                        <a:solidFill>
                          <a:srgbClr val="FF33CC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3300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6633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u="sng" dirty="0"/>
                        <a:t>A</a:t>
                      </a:r>
                      <a:endParaRPr lang="cs-CZ" sz="2000" b="1" u="sng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H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O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66CCFF"/>
                          </a:solidFill>
                        </a:rPr>
                        <a:t>N</a:t>
                      </a:r>
                      <a:endParaRPr lang="cs-CZ" sz="1100" b="1" dirty="0">
                        <a:solidFill>
                          <a:srgbClr val="66CCFF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00B050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00B05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sz="11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R A D K 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995936" y="2132856"/>
            <a:ext cx="3456384" cy="3168352"/>
          </a:xfrm>
          <a:prstGeom prst="smileyFac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2">
      <a:dk1>
        <a:sysClr val="windowText" lastClr="000000"/>
      </a:dk1>
      <a:lt1>
        <a:sysClr val="window" lastClr="FFFFFF"/>
      </a:lt1>
      <a:dk2>
        <a:srgbClr val="4E5B6F"/>
      </a:dk2>
      <a:lt2>
        <a:srgbClr val="FFFF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611</TotalTime>
  <Words>329</Words>
  <Application>Microsoft Office PowerPoint</Application>
  <PresentationFormat>Předvádění na obrazovce (4:3)</PresentationFormat>
  <Paragraphs>263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 </vt:lpstr>
      <vt:lpstr>PRVNÍ POMOC</vt:lpstr>
      <vt:lpstr>OSMISMĚRKA:</vt:lpstr>
      <vt:lpstr>OSMISMĚRKA</vt:lpstr>
      <vt:lpstr>OSMISMĚRKA:</vt:lpstr>
      <vt:lpstr>OSMISMĚRKA:</vt:lpstr>
      <vt:lpstr>ŘEŠENÍ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52</cp:revision>
  <dcterms:created xsi:type="dcterms:W3CDTF">2012-02-28T20:32:24Z</dcterms:created>
  <dcterms:modified xsi:type="dcterms:W3CDTF">2013-10-11T05:53:48Z</dcterms:modified>
</cp:coreProperties>
</file>