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302" r:id="rId3"/>
    <p:sldId id="268" r:id="rId4"/>
    <p:sldId id="277" r:id="rId5"/>
    <p:sldId id="278" r:id="rId6"/>
    <p:sldId id="271" r:id="rId7"/>
    <p:sldId id="279" r:id="rId8"/>
    <p:sldId id="270" r:id="rId9"/>
    <p:sldId id="280" r:id="rId10"/>
    <p:sldId id="281" r:id="rId11"/>
    <p:sldId id="282" r:id="rId12"/>
    <p:sldId id="292" r:id="rId13"/>
    <p:sldId id="283" r:id="rId14"/>
    <p:sldId id="293" r:id="rId15"/>
    <p:sldId id="284" r:id="rId16"/>
    <p:sldId id="294" r:id="rId17"/>
    <p:sldId id="285" r:id="rId18"/>
    <p:sldId id="295" r:id="rId19"/>
    <p:sldId id="287" r:id="rId20"/>
    <p:sldId id="296" r:id="rId21"/>
    <p:sldId id="286" r:id="rId22"/>
    <p:sldId id="297" r:id="rId23"/>
    <p:sldId id="288" r:id="rId24"/>
    <p:sldId id="298" r:id="rId25"/>
    <p:sldId id="289" r:id="rId26"/>
    <p:sldId id="299" r:id="rId27"/>
    <p:sldId id="290" r:id="rId28"/>
    <p:sldId id="300" r:id="rId29"/>
    <p:sldId id="291" r:id="rId30"/>
    <p:sldId id="301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8.ročník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Countable</a:t>
            </a:r>
            <a:r>
              <a:rPr lang="cs-CZ" dirty="0" smtClean="0"/>
              <a:t> and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 (</a:t>
            </a:r>
            <a:r>
              <a:rPr lang="cs-CZ" dirty="0" err="1" smtClean="0"/>
              <a:t>containers</a:t>
            </a:r>
            <a:r>
              <a:rPr lang="cs-CZ" dirty="0" smtClean="0"/>
              <a:t>)</a:t>
            </a:r>
          </a:p>
          <a:p>
            <a:r>
              <a:rPr lang="cs-CZ" dirty="0" smtClean="0"/>
              <a:t>AUTOR: Jana Veselá, </a:t>
            </a:r>
            <a:r>
              <a:rPr lang="cs-CZ" dirty="0" err="1" smtClean="0"/>
              <a:t>DiS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 VYTVOŘENÍ: 10. 12. </a:t>
            </a:r>
            <a:r>
              <a:rPr lang="cs-CZ" smtClean="0"/>
              <a:t>2011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VY_32_INOVACE_10_JV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473794" y="2132857"/>
            <a:ext cx="6050533" cy="380180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Materiál je určen pro žáky  8. ročníku. Jedná se o výkladový materiál k tématu počitatelná a nepočitatelná podstatná jména. </a:t>
            </a:r>
          </a:p>
          <a:p>
            <a:endParaRPr lang="cs-CZ" dirty="0"/>
          </a:p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Pilotáž byla provedena v hodinách anglického jazyka pro 8. ročník. Žáci si rozšířili a procvičili slovní zásobu, která slouží k </a:t>
            </a:r>
            <a:r>
              <a:rPr lang="cs-CZ" smtClean="0"/>
              <a:t>popisu množství </a:t>
            </a:r>
            <a:r>
              <a:rPr lang="cs-CZ" dirty="0" smtClean="0"/>
              <a:t>u nepočitatelných podstatných jmen.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080119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058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48680"/>
            <a:ext cx="7118177" cy="1008112"/>
          </a:xfrm>
        </p:spPr>
        <p:txBody>
          <a:bodyPr/>
          <a:lstStyle/>
          <a:p>
            <a:pPr algn="l"/>
            <a:r>
              <a:rPr lang="cs-CZ" sz="2200" dirty="0" err="1" smtClean="0"/>
              <a:t>We</a:t>
            </a:r>
            <a:r>
              <a:rPr lang="cs-CZ" sz="2200" dirty="0" smtClean="0"/>
              <a:t> </a:t>
            </a:r>
            <a:r>
              <a:rPr lang="cs-CZ" sz="2200" dirty="0" err="1" smtClean="0"/>
              <a:t>can</a:t>
            </a:r>
            <a:r>
              <a:rPr lang="cs-CZ" sz="2200" dirty="0" smtClean="0"/>
              <a:t> use a </a:t>
            </a:r>
            <a:r>
              <a:rPr lang="cs-CZ" sz="2200" dirty="0" err="1" smtClean="0"/>
              <a:t>number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special</a:t>
            </a:r>
            <a:r>
              <a:rPr lang="cs-CZ" sz="2200" dirty="0" smtClean="0"/>
              <a:t> </a:t>
            </a:r>
            <a:r>
              <a:rPr lang="cs-CZ" sz="2200" dirty="0" err="1" smtClean="0"/>
              <a:t>words</a:t>
            </a:r>
            <a:r>
              <a:rPr lang="cs-CZ" sz="2200" dirty="0" smtClean="0"/>
              <a:t> </a:t>
            </a:r>
            <a:r>
              <a:rPr lang="cs-CZ" sz="2200" dirty="0" err="1" smtClean="0"/>
              <a:t>with</a:t>
            </a:r>
            <a:r>
              <a:rPr lang="cs-CZ" sz="2200" dirty="0" smtClean="0"/>
              <a:t> </a:t>
            </a:r>
            <a:r>
              <a:rPr lang="cs-CZ" sz="2200" dirty="0" err="1" smtClean="0"/>
              <a:t>uncountable</a:t>
            </a:r>
            <a:r>
              <a:rPr lang="cs-CZ" sz="2200" dirty="0" smtClean="0"/>
              <a:t> </a:t>
            </a:r>
            <a:r>
              <a:rPr lang="cs-CZ" sz="2200" dirty="0" err="1" smtClean="0"/>
              <a:t>nouns</a:t>
            </a:r>
            <a:r>
              <a:rPr lang="cs-CZ" sz="2200" dirty="0" smtClean="0"/>
              <a:t>: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1844824"/>
            <a:ext cx="7173416" cy="4032448"/>
          </a:xfrm>
        </p:spPr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glass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 a cup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mug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970" y="2553472"/>
            <a:ext cx="1371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570" y="134076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312" y="450912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837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48680"/>
            <a:ext cx="7118177" cy="1008112"/>
          </a:xfrm>
        </p:spPr>
        <p:txBody>
          <a:bodyPr/>
          <a:lstStyle/>
          <a:p>
            <a:pPr algn="l"/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1052736"/>
            <a:ext cx="7173416" cy="4824536"/>
          </a:xfrm>
        </p:spPr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bottle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a jug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lemonade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carton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776" y="2612949"/>
            <a:ext cx="1104084" cy="1104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96753"/>
            <a:ext cx="1086356" cy="1086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4149080"/>
            <a:ext cx="1315259" cy="1315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712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48680"/>
            <a:ext cx="7118177" cy="1008112"/>
          </a:xfrm>
        </p:spPr>
        <p:txBody>
          <a:bodyPr/>
          <a:lstStyle/>
          <a:p>
            <a:pPr algn="l"/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1844824"/>
            <a:ext cx="7173416" cy="4032448"/>
          </a:xfrm>
        </p:spPr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barrel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wine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Coke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tin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sardines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579" y="1412776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609" y="3068960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579" y="4581128"/>
            <a:ext cx="1246197" cy="1246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983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437112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33506" y="782058"/>
            <a:ext cx="6400800" cy="3474720"/>
          </a:xfrm>
        </p:spPr>
        <p:txBody>
          <a:bodyPr>
            <a:normAutofit/>
          </a:bodyPr>
          <a:lstStyle/>
          <a:p>
            <a:pPr marL="2404872" lvl="8" indent="0">
              <a:buNone/>
            </a:pPr>
            <a:endParaRPr lang="cs-CZ" dirty="0" smtClean="0"/>
          </a:p>
          <a:p>
            <a:pPr lvl="8"/>
            <a:r>
              <a:rPr lang="cs-CZ" sz="2200" dirty="0" smtClean="0"/>
              <a:t>a jar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marmelade</a:t>
            </a:r>
            <a:endParaRPr lang="cs-CZ" sz="2200" dirty="0" smtClean="0"/>
          </a:p>
          <a:p>
            <a:pPr lvl="8"/>
            <a:endParaRPr lang="cs-CZ" sz="2200" dirty="0" smtClean="0"/>
          </a:p>
          <a:p>
            <a:pPr lvl="8"/>
            <a:endParaRPr lang="cs-CZ" sz="2200" dirty="0" smtClean="0"/>
          </a:p>
          <a:p>
            <a:pPr lvl="8"/>
            <a:r>
              <a:rPr lang="cs-CZ" sz="2200" dirty="0"/>
              <a:t>a</a:t>
            </a:r>
            <a:r>
              <a:rPr lang="cs-CZ" sz="2200" dirty="0" smtClean="0"/>
              <a:t> bar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chocolate</a:t>
            </a:r>
            <a:endParaRPr lang="cs-CZ" sz="2200" dirty="0" smtClean="0"/>
          </a:p>
          <a:p>
            <a:pPr lvl="8"/>
            <a:endParaRPr lang="cs-CZ" sz="2200" dirty="0" smtClean="0"/>
          </a:p>
          <a:p>
            <a:pPr lvl="8"/>
            <a:endParaRPr lang="cs-CZ" sz="2200" dirty="0" smtClean="0"/>
          </a:p>
          <a:p>
            <a:pPr lvl="8"/>
            <a:r>
              <a:rPr lang="cs-CZ" sz="2200" dirty="0"/>
              <a:t>a</a:t>
            </a:r>
            <a:r>
              <a:rPr lang="cs-CZ" sz="2200" dirty="0" smtClean="0"/>
              <a:t> </a:t>
            </a:r>
            <a:r>
              <a:rPr lang="cs-CZ" sz="2200" dirty="0" err="1" smtClean="0"/>
              <a:t>piece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ham</a:t>
            </a:r>
            <a:endParaRPr lang="cs-CZ" sz="2200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479" y="2310857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80714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8386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437112"/>
            <a:ext cx="6512511" cy="1143000"/>
          </a:xfrm>
        </p:spPr>
        <p:txBody>
          <a:bodyPr/>
          <a:lstStyle/>
          <a:p>
            <a:pPr marL="0" lvl="0" indent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353664"/>
          </a:xfrm>
        </p:spPr>
        <p:txBody>
          <a:bodyPr>
            <a:normAutofit/>
          </a:bodyPr>
          <a:lstStyle/>
          <a:p>
            <a:pPr lvl="8"/>
            <a:endParaRPr lang="cs-CZ" sz="2200" dirty="0" smtClean="0"/>
          </a:p>
          <a:p>
            <a:pPr lvl="8"/>
            <a:endParaRPr lang="cs-CZ" sz="2200" dirty="0"/>
          </a:p>
          <a:p>
            <a:pPr lvl="8"/>
            <a:r>
              <a:rPr lang="cs-CZ" sz="2200" dirty="0" smtClean="0"/>
              <a:t>a plate </a:t>
            </a:r>
            <a:r>
              <a:rPr lang="cs-CZ" sz="2200" dirty="0" err="1" smtClean="0"/>
              <a:t>of</a:t>
            </a:r>
            <a:r>
              <a:rPr lang="cs-CZ" sz="2200" dirty="0" smtClean="0"/>
              <a:t> spaghetti</a:t>
            </a:r>
          </a:p>
          <a:p>
            <a:pPr lvl="8"/>
            <a:endParaRPr lang="cs-CZ" sz="2200" dirty="0" smtClean="0"/>
          </a:p>
          <a:p>
            <a:pPr lvl="8"/>
            <a:endParaRPr lang="cs-CZ" dirty="0" smtClean="0"/>
          </a:p>
          <a:p>
            <a:pPr lvl="8"/>
            <a:r>
              <a:rPr lang="cs-CZ" sz="2200" dirty="0"/>
              <a:t>a</a:t>
            </a:r>
            <a:r>
              <a:rPr lang="cs-CZ" sz="2200" dirty="0" smtClean="0"/>
              <a:t> </a:t>
            </a:r>
            <a:r>
              <a:rPr lang="cs-CZ" sz="2200" dirty="0" err="1" smtClean="0"/>
              <a:t>bowl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grapes</a:t>
            </a:r>
            <a:endParaRPr lang="cs-CZ" sz="2200" dirty="0" smtClean="0"/>
          </a:p>
          <a:p>
            <a:pPr lvl="8"/>
            <a:endParaRPr lang="cs-CZ" sz="2200" dirty="0" smtClean="0"/>
          </a:p>
          <a:p>
            <a:pPr lvl="8"/>
            <a:endParaRPr lang="cs-CZ" sz="2200" dirty="0" smtClean="0"/>
          </a:p>
          <a:p>
            <a:pPr lvl="8"/>
            <a:r>
              <a:rPr lang="cs-CZ" sz="2200" dirty="0"/>
              <a:t>a</a:t>
            </a:r>
            <a:r>
              <a:rPr lang="cs-CZ" sz="2200" dirty="0" smtClean="0"/>
              <a:t> basket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fruit</a:t>
            </a:r>
            <a:endParaRPr lang="cs-CZ" sz="2200" dirty="0" smtClean="0"/>
          </a:p>
          <a:p>
            <a:pPr marL="2404872" lvl="8" indent="0">
              <a:buNone/>
            </a:pPr>
            <a:endParaRPr lang="cs-CZ" sz="2200" dirty="0" smtClean="0"/>
          </a:p>
          <a:p>
            <a:pPr lvl="8"/>
            <a:endParaRPr lang="cs-CZ" sz="2200" dirty="0" smtClean="0"/>
          </a:p>
          <a:p>
            <a:pPr lvl="8"/>
            <a:endParaRPr lang="cs-CZ" sz="2200" dirty="0" smtClean="0"/>
          </a:p>
          <a:p>
            <a:pPr lvl="8"/>
            <a:endParaRPr lang="cs-CZ" sz="2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894" y="4077072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272" y="756090"/>
            <a:ext cx="1232750" cy="123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644" y="2492896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46645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293096"/>
            <a:ext cx="6512511" cy="1143000"/>
          </a:xfrm>
        </p:spPr>
        <p:txBody>
          <a:bodyPr/>
          <a:lstStyle/>
          <a:p>
            <a:pPr marL="0" lvl="0" indent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13764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packet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crisps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pack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cans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beer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sack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229" y="2132856"/>
            <a:ext cx="1377369" cy="1377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454" y="692696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914" y="3717032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262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293096"/>
            <a:ext cx="6512511" cy="1143000"/>
          </a:xfrm>
        </p:spPr>
        <p:txBody>
          <a:bodyPr/>
          <a:lstStyle/>
          <a:p>
            <a:pPr marL="0" lvl="0" indent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slice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ham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loaf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728" y="620688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728" y="2852936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93830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293096"/>
            <a:ext cx="6512511" cy="1143000"/>
          </a:xfrm>
        </p:spPr>
        <p:txBody>
          <a:bodyPr/>
          <a:lstStyle/>
          <a:p>
            <a:pPr marL="0" lvl="0" indent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tub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ice-cream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tube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toothpaste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249" y="1124744"/>
            <a:ext cx="1512168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849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615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293096"/>
            <a:ext cx="6512511" cy="1143000"/>
          </a:xfrm>
        </p:spPr>
        <p:txBody>
          <a:bodyPr/>
          <a:lstStyle/>
          <a:p>
            <a:pPr marL="0" lvl="0" indent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ffectLst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crate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1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bag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shopping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687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855" y="35730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8892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298693"/>
              </p:ext>
            </p:extLst>
          </p:nvPr>
        </p:nvGraphicFramePr>
        <p:xfrm>
          <a:off x="1524000" y="1397000"/>
          <a:ext cx="6096000" cy="11887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pPr algn="ctr"/>
                      <a:r>
                        <a:rPr lang="cs-CZ" sz="2400" dirty="0" err="1" smtClean="0"/>
                        <a:t>Let´s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practise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vocabulary</a:t>
                      </a:r>
                      <a:r>
                        <a:rPr lang="cs-CZ" sz="2400" baseline="0" dirty="0" smtClean="0"/>
                        <a:t>!</a:t>
                      </a:r>
                    </a:p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16878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982867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410" y="16288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410" y="287808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410" y="417423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89858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8631995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carton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milk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sack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sand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packet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biscuits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410" y="16288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410" y="287808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410" y="417423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6290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08116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593" y="1556792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396" y="2871166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449" y="422108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1532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5413057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bag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shopping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sack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coffee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carton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yoghurt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7593" y="1556792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396" y="2871166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449" y="422108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272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72996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626" y="1556792"/>
            <a:ext cx="979566" cy="979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24944"/>
            <a:ext cx="986408" cy="986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626" y="4293096"/>
            <a:ext cx="900716" cy="900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247583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1931578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carton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of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coffee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box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pizza / a </a:t>
                      </a:r>
                      <a:r>
                        <a:rPr lang="cs-CZ" dirty="0" err="1" smtClean="0"/>
                        <a:t>piece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pizza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carton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juice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626" y="1556792"/>
            <a:ext cx="979566" cy="979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24944"/>
            <a:ext cx="986408" cy="986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626" y="4293096"/>
            <a:ext cx="900716" cy="900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701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4696565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11132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24944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88" y="4293096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01766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8352400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cup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coffee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piece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cheese </a:t>
                      </a:r>
                      <a:r>
                        <a:rPr lang="cs-CZ" dirty="0" err="1" smtClean="0"/>
                        <a:t>cake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tube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cream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11132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24944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88" y="4293096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856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1846816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8088" y="1556792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25" y="2924944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25" y="4221088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83577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3664731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mug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tea</a:t>
                      </a:r>
                      <a:r>
                        <a:rPr lang="cs-CZ" dirty="0" smtClean="0"/>
                        <a:t>/a plate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cakes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jars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marmelade</a:t>
                      </a:r>
                      <a:r>
                        <a:rPr lang="cs-CZ" dirty="0" smtClean="0"/>
                        <a:t>/</a:t>
                      </a:r>
                      <a:r>
                        <a:rPr lang="cs-CZ" dirty="0" err="1" smtClean="0"/>
                        <a:t>tins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fish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juice</a:t>
                      </a:r>
                      <a:r>
                        <a:rPr lang="cs-CZ" dirty="0" smtClean="0"/>
                        <a:t>/a </a:t>
                      </a:r>
                      <a:r>
                        <a:rPr lang="cs-CZ" dirty="0" err="1" smtClean="0"/>
                        <a:t>bottle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Coke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8088" y="1556792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25" y="2924944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25" y="4221088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7892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408999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52936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494" y="4149080"/>
            <a:ext cx="1097698" cy="1097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317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5535258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glass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of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wine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loaf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meat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slices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salami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52936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494" y="4149080"/>
            <a:ext cx="1097698" cy="1097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840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6516727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214" y="2887413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924" y="4149080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597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5579430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glass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beer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piece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cheese / a </a:t>
                      </a:r>
                      <a:r>
                        <a:rPr lang="cs-CZ" dirty="0" err="1" smtClean="0"/>
                        <a:t>glass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wine</a:t>
                      </a:r>
                      <a:r>
                        <a:rPr lang="cs-CZ" dirty="0" smtClean="0"/>
                        <a:t> / a </a:t>
                      </a:r>
                      <a:r>
                        <a:rPr lang="cs-CZ" dirty="0" err="1" smtClean="0"/>
                        <a:t>bottle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piece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cake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2214" y="2887413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924" y="4149080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4241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335344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080" y="1484784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936" y="2852936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49080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5641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542117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jar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honey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pack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cards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tube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toothpaste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080" y="1484784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936" y="2852936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49080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487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6469480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56184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470" y="2852936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172" y="4149080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2896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2131015"/>
              </p:ext>
            </p:extLst>
          </p:nvPr>
        </p:nvGraphicFramePr>
        <p:xfrm>
          <a:off x="1524000" y="1397000"/>
          <a:ext cx="6096000" cy="38404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loaf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bread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two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slices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toast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bar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butter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56184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470" y="2852936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172" y="4149080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5452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684</TotalTime>
  <Words>372</Words>
  <Application>Microsoft Office PowerPoint</Application>
  <PresentationFormat>Předvádění na obrazovce (4:3)</PresentationFormat>
  <Paragraphs>135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Aerodynamika</vt:lpstr>
      <vt:lpstr>Prezentace aplikace PowerPoint</vt:lpstr>
      <vt:lpstr>Anotace:</vt:lpstr>
      <vt:lpstr>We can use a number of special words with uncountable nouns:</vt:lpstr>
      <vt:lpstr>Prezentace aplikace PowerPoint</vt:lpstr>
      <vt:lpstr>Prezentace aplikace PowerPoint</vt:lpstr>
      <vt:lpstr>Prezentace aplikace PowerPoint</vt:lpstr>
      <vt:lpstr> </vt:lpstr>
      <vt:lpstr> </vt:lpstr>
      <vt:lpstr> </vt:lpstr>
      <vt:lpstr> 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87</cp:revision>
  <dcterms:created xsi:type="dcterms:W3CDTF">2011-10-14T09:00:52Z</dcterms:created>
  <dcterms:modified xsi:type="dcterms:W3CDTF">2012-06-22T11:46:46Z</dcterms:modified>
</cp:coreProperties>
</file>