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0" r:id="rId3"/>
    <p:sldId id="258" r:id="rId4"/>
    <p:sldId id="257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6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Anglická konverzace</a:t>
            </a:r>
          </a:p>
          <a:p>
            <a:r>
              <a:rPr lang="cs-CZ" dirty="0" smtClean="0"/>
              <a:t>ROČNÍK: 9. ročník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Idioms</a:t>
            </a:r>
            <a:r>
              <a:rPr lang="cs-CZ" dirty="0" smtClean="0"/>
              <a:t> </a:t>
            </a:r>
            <a:r>
              <a:rPr lang="cs-CZ" dirty="0" err="1" smtClean="0"/>
              <a:t>describing</a:t>
            </a:r>
            <a:r>
              <a:rPr lang="cs-CZ" dirty="0" smtClean="0"/>
              <a:t> </a:t>
            </a:r>
            <a:r>
              <a:rPr lang="cs-CZ" dirty="0" err="1" smtClean="0"/>
              <a:t>feelings</a:t>
            </a:r>
            <a:r>
              <a:rPr lang="cs-CZ" dirty="0" smtClean="0"/>
              <a:t> and </a:t>
            </a:r>
            <a:r>
              <a:rPr lang="cs-CZ" dirty="0" err="1" smtClean="0"/>
              <a:t>mood</a:t>
            </a:r>
            <a:endParaRPr lang="cs-CZ" dirty="0" smtClean="0"/>
          </a:p>
          <a:p>
            <a:r>
              <a:rPr lang="cs-CZ" dirty="0" smtClean="0"/>
              <a:t>AUTOR: Jana Veselá, </a:t>
            </a:r>
            <a:r>
              <a:rPr lang="cs-CZ" dirty="0" err="1" smtClean="0"/>
              <a:t>DiS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 VYTVOŘENÍ: 12.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VY_32_INOVACE_20_JV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041826"/>
          </a:xfrm>
        </p:spPr>
        <p:txBody>
          <a:bodyPr>
            <a:normAutofit/>
          </a:bodyPr>
          <a:lstStyle/>
          <a:p>
            <a:r>
              <a:rPr lang="cs-CZ" sz="1800" u="sng" dirty="0" smtClean="0"/>
              <a:t>Anotace: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Výukovým materiálem je prezentace vytvořená pro potřeby rozšíření slovních obratů v oblasti pocity a nálady. Žákům je představeno 10 obratů, které jsou zároveň vysvětleny.  Na konci prezentace je test, který slouží </a:t>
            </a:r>
            <a:r>
              <a:rPr lang="cs-CZ" sz="1800" dirty="0"/>
              <a:t>k</a:t>
            </a:r>
            <a:r>
              <a:rPr lang="cs-CZ" sz="1800" dirty="0" smtClean="0"/>
              <a:t> upevnění čerstvě naučených frází. Po zhlédnutí prezentace žáci dále tvoří věty typu: </a:t>
            </a:r>
            <a:br>
              <a:rPr lang="cs-CZ" sz="1800" dirty="0" smtClean="0"/>
            </a:br>
            <a:r>
              <a:rPr lang="cs-CZ" sz="1800" dirty="0" err="1" smtClean="0"/>
              <a:t>When</a:t>
            </a:r>
            <a:r>
              <a:rPr lang="cs-CZ" sz="1800" dirty="0" smtClean="0"/>
              <a:t> I </a:t>
            </a:r>
            <a:r>
              <a:rPr lang="cs-CZ" sz="1800" dirty="0" err="1" smtClean="0"/>
              <a:t>am</a:t>
            </a:r>
            <a:r>
              <a:rPr lang="cs-CZ" sz="1800" dirty="0" smtClean="0"/>
              <a:t> </a:t>
            </a:r>
            <a:r>
              <a:rPr lang="cs-CZ" sz="1800" dirty="0" err="1" smtClean="0"/>
              <a:t>hungry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I </a:t>
            </a:r>
            <a:r>
              <a:rPr lang="cs-CZ" sz="1800" dirty="0" err="1" smtClean="0"/>
              <a:t>could</a:t>
            </a:r>
            <a:r>
              <a:rPr lang="cs-CZ" sz="1800" dirty="0" smtClean="0"/>
              <a:t> </a:t>
            </a:r>
            <a:r>
              <a:rPr lang="cs-CZ" sz="1800" dirty="0" err="1" smtClean="0"/>
              <a:t>eat</a:t>
            </a:r>
            <a:r>
              <a:rPr lang="cs-CZ" sz="1800" dirty="0" smtClean="0"/>
              <a:t> a </a:t>
            </a:r>
            <a:r>
              <a:rPr lang="cs-CZ" sz="1800" dirty="0" err="1" smtClean="0"/>
              <a:t>horse</a:t>
            </a:r>
            <a:r>
              <a:rPr lang="cs-CZ" sz="1800" dirty="0" smtClean="0"/>
              <a:t>, I </a:t>
            </a:r>
            <a:r>
              <a:rPr lang="cs-CZ" sz="1800" dirty="0" err="1" smtClean="0"/>
              <a:t>normally</a:t>
            </a:r>
            <a:r>
              <a:rPr lang="cs-CZ" sz="1800" dirty="0" smtClean="0"/>
              <a:t> </a:t>
            </a:r>
            <a:r>
              <a:rPr lang="cs-CZ" sz="1800" dirty="0" err="1" smtClean="0"/>
              <a:t>eat</a:t>
            </a:r>
            <a:r>
              <a:rPr lang="cs-CZ" sz="1800" dirty="0" smtClean="0"/>
              <a:t> </a:t>
            </a:r>
            <a:r>
              <a:rPr lang="cs-CZ" sz="1800" dirty="0" err="1" smtClean="0"/>
              <a:t>dumplings</a:t>
            </a:r>
            <a:r>
              <a:rPr lang="cs-CZ" sz="1800" dirty="0" smtClean="0"/>
              <a:t>, </a:t>
            </a:r>
            <a:r>
              <a:rPr lang="cs-CZ" sz="1800" dirty="0" err="1" smtClean="0"/>
              <a:t>beef</a:t>
            </a:r>
            <a:r>
              <a:rPr lang="cs-CZ" sz="1800" dirty="0" smtClean="0"/>
              <a:t> and </a:t>
            </a:r>
            <a:r>
              <a:rPr lang="cs-CZ" sz="1800" dirty="0" err="1" smtClean="0"/>
              <a:t>sirloin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>I </a:t>
            </a:r>
            <a:r>
              <a:rPr lang="cs-CZ" sz="1800" dirty="0" err="1" smtClean="0"/>
              <a:t>feel</a:t>
            </a:r>
            <a:r>
              <a:rPr lang="cs-CZ" sz="1800" dirty="0" smtClean="0"/>
              <a:t> as happy as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day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long </a:t>
            </a:r>
            <a:r>
              <a:rPr lang="cs-CZ" sz="1800" dirty="0" err="1" smtClean="0"/>
              <a:t>when</a:t>
            </a:r>
            <a:r>
              <a:rPr lang="cs-CZ" sz="1800" dirty="0" smtClean="0"/>
              <a:t> </a:t>
            </a:r>
            <a:r>
              <a:rPr lang="cs-CZ" sz="1800" dirty="0" err="1" smtClean="0"/>
              <a:t>it</a:t>
            </a:r>
            <a:r>
              <a:rPr lang="cs-CZ" sz="1800" dirty="0" smtClean="0"/>
              <a:t> si my </a:t>
            </a:r>
            <a:r>
              <a:rPr lang="cs-CZ" sz="1800" dirty="0" err="1" smtClean="0"/>
              <a:t>birthday</a:t>
            </a:r>
            <a:r>
              <a:rPr lang="cs-CZ" sz="1800" dirty="0" smtClean="0"/>
              <a:t> and I </a:t>
            </a:r>
            <a:r>
              <a:rPr lang="cs-CZ" sz="1800" dirty="0" err="1" smtClean="0"/>
              <a:t>know</a:t>
            </a:r>
            <a:r>
              <a:rPr lang="cs-CZ" sz="1800" dirty="0" smtClean="0"/>
              <a:t> </a:t>
            </a:r>
            <a:r>
              <a:rPr lang="cs-CZ" sz="1800" dirty="0" err="1" smtClean="0"/>
              <a:t>there</a:t>
            </a:r>
            <a:r>
              <a:rPr lang="cs-CZ" sz="1800" dirty="0" smtClean="0"/>
              <a:t> are 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presents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 smtClean="0"/>
              <a:t>me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>I </a:t>
            </a:r>
            <a:r>
              <a:rPr lang="cs-CZ" sz="1800" dirty="0" err="1" smtClean="0"/>
              <a:t>am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a </a:t>
            </a:r>
            <a:r>
              <a:rPr lang="cs-CZ" sz="1800" dirty="0" err="1" smtClean="0"/>
              <a:t>bear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a </a:t>
            </a:r>
            <a:r>
              <a:rPr lang="cs-CZ" sz="1800" dirty="0" err="1" smtClean="0"/>
              <a:t>sore</a:t>
            </a:r>
            <a:r>
              <a:rPr lang="cs-CZ" sz="1800" dirty="0" smtClean="0"/>
              <a:t> </a:t>
            </a:r>
            <a:r>
              <a:rPr lang="cs-CZ" sz="1800" dirty="0" err="1" smtClean="0"/>
              <a:t>head</a:t>
            </a:r>
            <a:r>
              <a:rPr lang="cs-CZ" sz="1800" dirty="0" smtClean="0"/>
              <a:t> </a:t>
            </a:r>
            <a:r>
              <a:rPr lang="cs-CZ" sz="1800" dirty="0" err="1" smtClean="0"/>
              <a:t>when</a:t>
            </a:r>
            <a:r>
              <a:rPr lang="cs-CZ" sz="1800" dirty="0" smtClean="0"/>
              <a:t> I </a:t>
            </a:r>
            <a:r>
              <a:rPr lang="cs-CZ" sz="1800" dirty="0" err="1" smtClean="0"/>
              <a:t>have</a:t>
            </a:r>
            <a:r>
              <a:rPr lang="cs-CZ" sz="1800" dirty="0" smtClean="0"/>
              <a:t> to </a:t>
            </a:r>
            <a:r>
              <a:rPr lang="cs-CZ" sz="1800" dirty="0" err="1" smtClean="0"/>
              <a:t>babysit</a:t>
            </a:r>
            <a:r>
              <a:rPr lang="cs-CZ" sz="1800" dirty="0" smtClean="0"/>
              <a:t> my </a:t>
            </a:r>
            <a:r>
              <a:rPr lang="cs-CZ" sz="1800" dirty="0" err="1" smtClean="0"/>
              <a:t>small</a:t>
            </a:r>
            <a:r>
              <a:rPr lang="cs-CZ" sz="1800" dirty="0" smtClean="0"/>
              <a:t> </a:t>
            </a:r>
            <a:r>
              <a:rPr lang="cs-CZ" sz="1800" dirty="0" err="1" smtClean="0"/>
              <a:t>sister</a:t>
            </a:r>
            <a:r>
              <a:rPr lang="cs-CZ" sz="1800" dirty="0"/>
              <a:t> </a:t>
            </a:r>
            <a:r>
              <a:rPr lang="cs-CZ" sz="1800" dirty="0" err="1" smtClean="0"/>
              <a:t>instead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going</a:t>
            </a:r>
            <a:r>
              <a:rPr lang="cs-CZ" sz="1800" dirty="0" smtClean="0"/>
              <a:t> </a:t>
            </a:r>
            <a:r>
              <a:rPr lang="cs-CZ" sz="1800" dirty="0" err="1" smtClean="0"/>
              <a:t>out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my </a:t>
            </a:r>
            <a:r>
              <a:rPr lang="cs-CZ" sz="1800" dirty="0" err="1" smtClean="0"/>
              <a:t>friends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u="sng" dirty="0" smtClean="0"/>
              <a:t>Ilustrace:</a:t>
            </a:r>
            <a:r>
              <a:rPr lang="cs-CZ" sz="1800" dirty="0" smtClean="0"/>
              <a:t>  </a:t>
            </a:r>
            <a:r>
              <a:rPr lang="cs-CZ" sz="1800" dirty="0" smtClean="0">
                <a:hlinkClick r:id="rId2"/>
              </a:rPr>
              <a:t>www.office.microsoft.com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u="sng" dirty="0" smtClean="0"/>
              <a:t>Pilotáž: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Výukový materiál byl použit v hodinách anglické konverzace ve třídách 9. ročníku. Žáci se naučili 10 frází, se kterými potom dále pracovali v hodině.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027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2004640"/>
          </a:xfrm>
        </p:spPr>
        <p:txBody>
          <a:bodyPr>
            <a:noAutofit/>
          </a:bodyPr>
          <a:lstStyle/>
          <a:p>
            <a:pPr algn="l"/>
            <a:r>
              <a:rPr lang="cs-CZ" sz="5400" dirty="0" err="1" smtClean="0">
                <a:solidFill>
                  <a:schemeClr val="accent1">
                    <a:lumMod val="75000"/>
                  </a:schemeClr>
                </a:solidFill>
              </a:rPr>
              <a:t>Idioms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accent1">
                    <a:lumMod val="75000"/>
                  </a:schemeClr>
                </a:solidFill>
              </a:rPr>
              <a:t>describing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accent1">
                    <a:lumMod val="75000"/>
                  </a:schemeClr>
                </a:solidFill>
              </a:rPr>
              <a:t>feelings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 and </a:t>
            </a:r>
            <a:r>
              <a:rPr lang="cs-CZ" sz="5400" dirty="0" err="1" smtClean="0">
                <a:solidFill>
                  <a:schemeClr val="accent1">
                    <a:lumMod val="75000"/>
                  </a:schemeClr>
                </a:solidFill>
              </a:rPr>
              <a:t>mood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3501008"/>
            <a:ext cx="8062912" cy="1512168"/>
          </a:xfrm>
        </p:spPr>
        <p:txBody>
          <a:bodyPr/>
          <a:lstStyle/>
          <a:p>
            <a:pPr algn="ctr"/>
            <a:r>
              <a:rPr lang="cs-CZ" dirty="0" err="1" smtClean="0"/>
              <a:t>Let´s</a:t>
            </a:r>
            <a:r>
              <a:rPr lang="cs-CZ" dirty="0" smtClean="0"/>
              <a:t> start </a:t>
            </a:r>
            <a:r>
              <a:rPr lang="cs-CZ" dirty="0" err="1" smtClean="0"/>
              <a:t>studying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95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1224136" cy="6400800"/>
          </a:xfrm>
        </p:spPr>
        <p:txBody>
          <a:bodyPr>
            <a:noAutofit/>
          </a:bodyPr>
          <a:lstStyle/>
          <a:p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seem</a:t>
            </a:r>
            <a:r>
              <a:rPr lang="cs-CZ" sz="4000" dirty="0" smtClean="0"/>
              <a:t> to </a:t>
            </a:r>
            <a:r>
              <a:rPr lang="cs-CZ" sz="4000" dirty="0" err="1" smtClean="0"/>
              <a:t>be</a:t>
            </a:r>
            <a:r>
              <a:rPr lang="cs-CZ" sz="4000" dirty="0" smtClean="0"/>
              <a:t> on </a:t>
            </a:r>
            <a:r>
              <a:rPr lang="cs-CZ" sz="4000" dirty="0" err="1" smtClean="0"/>
              <a:t>cloud</a:t>
            </a:r>
            <a:r>
              <a:rPr lang="cs-CZ" sz="4000" dirty="0" smtClean="0"/>
              <a:t> NINE.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19672" y="5301208"/>
            <a:ext cx="6856816" cy="1251992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You</a:t>
            </a:r>
            <a:r>
              <a:rPr lang="cs-CZ" sz="2400" dirty="0" smtClean="0"/>
              <a:t> use </a:t>
            </a:r>
            <a:r>
              <a:rPr lang="cs-CZ" sz="2400" dirty="0" err="1" smtClean="0"/>
              <a:t>this</a:t>
            </a:r>
            <a:r>
              <a:rPr lang="cs-CZ" sz="2400" dirty="0" smtClean="0"/>
              <a:t> idiom to </a:t>
            </a:r>
            <a:r>
              <a:rPr lang="cs-CZ" sz="2400" dirty="0" err="1" smtClean="0"/>
              <a:t>say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see</a:t>
            </a:r>
            <a:r>
              <a:rPr lang="cs-CZ" sz="2400" dirty="0" smtClean="0"/>
              <a:t> </a:t>
            </a:r>
            <a:r>
              <a:rPr lang="cs-CZ" sz="2400" dirty="0" err="1" smtClean="0"/>
              <a:t>somebody</a:t>
            </a:r>
            <a:r>
              <a:rPr lang="cs-CZ" sz="2400" dirty="0" smtClean="0"/>
              <a:t> very happy. </a:t>
            </a:r>
          </a:p>
          <a:p>
            <a:r>
              <a:rPr lang="cs-CZ" sz="2400" dirty="0" smtClean="0"/>
              <a:t>In Czech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: ´Jsi v sedmém nebi.´</a:t>
            </a:r>
            <a:endParaRPr lang="cs-CZ" sz="2400" dirty="0"/>
          </a:p>
        </p:txBody>
      </p:sp>
      <p:pic>
        <p:nvPicPr>
          <p:cNvPr id="1026" name="Picture 2" descr="Mraky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97" b="12597"/>
          <a:stretch>
            <a:fillRect/>
          </a:stretch>
        </p:blipFill>
        <p:spPr bwMode="auto">
          <a:xfrm>
            <a:off x="1619671" y="373966"/>
            <a:ext cx="6852053" cy="485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7200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1616240" cy="64008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He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feared</a:t>
            </a:r>
            <a:r>
              <a:rPr lang="cs-CZ" sz="4800" dirty="0" smtClean="0"/>
              <a:t> </a:t>
            </a:r>
            <a:r>
              <a:rPr lang="cs-CZ" sz="4800" dirty="0" err="1" smtClean="0"/>
              <a:t>stiff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051720" y="5013176"/>
            <a:ext cx="5688632" cy="1540024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means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he </a:t>
            </a:r>
            <a:r>
              <a:rPr lang="cs-CZ" sz="2400" dirty="0" err="1" smtClean="0"/>
              <a:t>is</a:t>
            </a:r>
            <a:r>
              <a:rPr lang="cs-CZ" sz="2400" dirty="0" smtClean="0"/>
              <a:t> very </a:t>
            </a:r>
            <a:r>
              <a:rPr lang="cs-CZ" sz="2400" dirty="0" err="1" smtClean="0"/>
              <a:t>scared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1" r="10711"/>
          <a:stretch>
            <a:fillRect/>
          </a:stretch>
        </p:blipFill>
        <p:spPr bwMode="auto">
          <a:xfrm>
            <a:off x="2123728" y="332656"/>
            <a:ext cx="5544616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7436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1472224" cy="64008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He </a:t>
            </a:r>
            <a:r>
              <a:rPr lang="cs-CZ" sz="4000" dirty="0" err="1" smtClean="0"/>
              <a:t>is</a:t>
            </a:r>
            <a:r>
              <a:rPr lang="cs-CZ" sz="4000" dirty="0" smtClean="0"/>
              <a:t> feeling </a:t>
            </a:r>
            <a:r>
              <a:rPr lang="cs-CZ" sz="4000" dirty="0" err="1" smtClean="0"/>
              <a:t>under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weather</a:t>
            </a:r>
            <a:r>
              <a:rPr lang="cs-CZ" sz="4000" dirty="0" smtClean="0"/>
              <a:t> </a:t>
            </a:r>
            <a:r>
              <a:rPr lang="cs-CZ" sz="4000" dirty="0" err="1" smtClean="0"/>
              <a:t>today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47664" y="373966"/>
            <a:ext cx="6480720" cy="5486400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91680" y="5445224"/>
            <a:ext cx="6784808" cy="1107976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use </a:t>
            </a:r>
            <a:r>
              <a:rPr lang="cs-CZ" sz="2800" dirty="0" err="1" smtClean="0"/>
              <a:t>this</a:t>
            </a:r>
            <a:r>
              <a:rPr lang="cs-CZ" sz="2800" dirty="0" smtClean="0"/>
              <a:t> idiom to </a:t>
            </a:r>
            <a:r>
              <a:rPr lang="cs-CZ" sz="2800" dirty="0" err="1" smtClean="0"/>
              <a:t>say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do not </a:t>
            </a:r>
            <a:r>
              <a:rPr lang="cs-CZ" sz="2800" dirty="0" err="1" smtClean="0"/>
              <a:t>feel</a:t>
            </a:r>
            <a:r>
              <a:rPr lang="cs-CZ" sz="2800" dirty="0" smtClean="0"/>
              <a:t> </a:t>
            </a:r>
            <a:r>
              <a:rPr lang="cs-CZ" sz="2800" dirty="0" err="1" smtClean="0"/>
              <a:t>quite</a:t>
            </a:r>
            <a:r>
              <a:rPr lang="cs-CZ" sz="2800" dirty="0" smtClean="0"/>
              <a:t> </a:t>
            </a:r>
            <a:r>
              <a:rPr lang="cs-CZ" sz="2800" dirty="0" err="1" smtClean="0"/>
              <a:t>good</a:t>
            </a:r>
            <a:r>
              <a:rPr lang="cs-CZ" sz="2800" dirty="0" smtClean="0"/>
              <a:t>. In Czech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: ´Cítím se pod psa.´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04664"/>
            <a:ext cx="612068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2606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1688248" cy="6400800"/>
          </a:xfrm>
        </p:spPr>
        <p:txBody>
          <a:bodyPr>
            <a:noAutofit/>
          </a:bodyPr>
          <a:lstStyle/>
          <a:p>
            <a:r>
              <a:rPr lang="cs-CZ" sz="3800" dirty="0" err="1" smtClean="0"/>
              <a:t>Today</a:t>
            </a:r>
            <a:r>
              <a:rPr lang="cs-CZ" sz="3800" dirty="0" smtClean="0"/>
              <a:t> </a:t>
            </a:r>
            <a:r>
              <a:rPr lang="cs-CZ" sz="3800" dirty="0" err="1" smtClean="0"/>
              <a:t>you</a:t>
            </a:r>
            <a:r>
              <a:rPr lang="cs-CZ" sz="3800" dirty="0" smtClean="0"/>
              <a:t> are as happy as </a:t>
            </a:r>
            <a:r>
              <a:rPr lang="cs-CZ" sz="3800" dirty="0" err="1" smtClean="0"/>
              <a:t>the</a:t>
            </a:r>
            <a:r>
              <a:rPr lang="cs-CZ" sz="3800" dirty="0" smtClean="0"/>
              <a:t> </a:t>
            </a:r>
            <a:r>
              <a:rPr lang="cs-CZ" sz="3800" dirty="0" err="1" smtClean="0"/>
              <a:t>day</a:t>
            </a:r>
            <a:r>
              <a:rPr lang="cs-CZ" sz="3800" dirty="0" smtClean="0"/>
              <a:t> </a:t>
            </a:r>
            <a:r>
              <a:rPr lang="cs-CZ" sz="3800" dirty="0" err="1" smtClean="0"/>
              <a:t>is</a:t>
            </a:r>
            <a:r>
              <a:rPr lang="cs-CZ" sz="3800" dirty="0" smtClean="0"/>
              <a:t> long.</a:t>
            </a:r>
            <a:endParaRPr lang="cs-CZ" sz="3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95736" y="5301208"/>
            <a:ext cx="6280752" cy="1251992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means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are very happy and </a:t>
            </a:r>
            <a:r>
              <a:rPr lang="cs-CZ" sz="2400" dirty="0" err="1" smtClean="0"/>
              <a:t>content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10" r="6010"/>
          <a:stretch>
            <a:fillRect/>
          </a:stretch>
        </p:blipFill>
        <p:spPr bwMode="auto">
          <a:xfrm>
            <a:off x="2195735" y="373966"/>
            <a:ext cx="5904657" cy="4783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ZS SLOVAN\Downloads\MB9004118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69368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228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1544232" cy="6400800"/>
          </a:xfrm>
        </p:spPr>
        <p:txBody>
          <a:bodyPr>
            <a:no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am</a:t>
            </a:r>
            <a:r>
              <a:rPr lang="cs-CZ" sz="4000" dirty="0" smtClean="0"/>
              <a:t> so </a:t>
            </a:r>
            <a:r>
              <a:rPr lang="cs-CZ" sz="4000" dirty="0" err="1" smtClean="0"/>
              <a:t>hungry</a:t>
            </a:r>
            <a:r>
              <a:rPr lang="cs-CZ" sz="4000" dirty="0" smtClean="0"/>
              <a:t>. </a:t>
            </a:r>
            <a:br>
              <a:rPr lang="cs-CZ" sz="4000" dirty="0" smtClean="0"/>
            </a:br>
            <a:r>
              <a:rPr lang="cs-CZ" sz="4000" dirty="0" smtClean="0"/>
              <a:t>I </a:t>
            </a:r>
            <a:r>
              <a:rPr lang="cs-CZ" sz="4000" dirty="0" err="1" smtClean="0"/>
              <a:t>could</a:t>
            </a:r>
            <a:r>
              <a:rPr lang="cs-CZ" sz="4000" dirty="0" smtClean="0"/>
              <a:t> </a:t>
            </a:r>
            <a:r>
              <a:rPr lang="cs-CZ" sz="4000" dirty="0" err="1" smtClean="0"/>
              <a:t>eat</a:t>
            </a:r>
            <a:r>
              <a:rPr lang="cs-CZ" sz="4000" dirty="0" smtClean="0"/>
              <a:t> a </a:t>
            </a:r>
            <a:r>
              <a:rPr lang="cs-CZ" sz="4000" dirty="0" err="1" smtClean="0"/>
              <a:t>horse</a:t>
            </a:r>
            <a:r>
              <a:rPr lang="cs-CZ" sz="4000" dirty="0"/>
              <a:t>!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131839" y="1012461"/>
            <a:ext cx="3168353" cy="4430324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987824" y="5589240"/>
            <a:ext cx="5488664" cy="96396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say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if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are very </a:t>
            </a:r>
            <a:r>
              <a:rPr lang="cs-CZ" sz="2400" dirty="0" err="1" smtClean="0"/>
              <a:t>hungry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012461"/>
            <a:ext cx="3168352" cy="4430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224" y="3356992"/>
            <a:ext cx="904875" cy="87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02817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1616240" cy="6400800"/>
          </a:xfrm>
        </p:spPr>
        <p:txBody>
          <a:bodyPr>
            <a:noAutofit/>
          </a:bodyPr>
          <a:lstStyle/>
          <a:p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have</a:t>
            </a:r>
            <a:r>
              <a:rPr lang="cs-CZ" sz="4000" dirty="0" smtClean="0"/>
              <a:t> a face as long as a </a:t>
            </a:r>
            <a:r>
              <a:rPr lang="cs-CZ" sz="4000" dirty="0" err="1" smtClean="0"/>
              <a:t>fiddle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411760" y="620688"/>
            <a:ext cx="4752528" cy="4824536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411760" y="5589240"/>
            <a:ext cx="6064728" cy="96396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means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are </a:t>
            </a:r>
            <a:r>
              <a:rPr lang="cs-CZ" sz="2400" dirty="0" err="1" smtClean="0"/>
              <a:t>depressed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sad.</a:t>
            </a:r>
            <a:endParaRPr lang="cs-CZ" sz="2400" dirty="0"/>
          </a:p>
        </p:txBody>
      </p:sp>
      <p:pic>
        <p:nvPicPr>
          <p:cNvPr id="2050" name="Picture 2" descr="C:\Users\ZS SLOVAN\Downloads\MB90023345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20688"/>
            <a:ext cx="4752528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45236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1472224" cy="64008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He </a:t>
            </a:r>
            <a:r>
              <a:rPr lang="cs-CZ" sz="4000" dirty="0" err="1" smtClean="0"/>
              <a:t>would</a:t>
            </a:r>
            <a:r>
              <a:rPr lang="cs-CZ" sz="4000" dirty="0" smtClean="0"/>
              <a:t> </a:t>
            </a:r>
            <a:r>
              <a:rPr lang="cs-CZ" sz="4000" dirty="0" err="1" smtClean="0"/>
              <a:t>jump</a:t>
            </a:r>
            <a:r>
              <a:rPr lang="cs-CZ" sz="4000" dirty="0" smtClean="0"/>
              <a:t> </a:t>
            </a:r>
            <a:r>
              <a:rPr lang="cs-CZ" sz="4000" dirty="0" err="1" smtClean="0"/>
              <a:t>out</a:t>
            </a:r>
            <a:r>
              <a:rPr lang="cs-CZ" sz="4000" dirty="0" smtClean="0"/>
              <a:t> </a:t>
            </a:r>
            <a:r>
              <a:rPr lang="cs-CZ" sz="4000" dirty="0" err="1" smtClean="0"/>
              <a:t>of</a:t>
            </a:r>
            <a:r>
              <a:rPr lang="cs-CZ" sz="4000" dirty="0" smtClean="0"/>
              <a:t> his skin.</a:t>
            </a:r>
            <a:endParaRPr lang="cs-CZ" sz="40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699792" y="1052736"/>
            <a:ext cx="4392488" cy="4104456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699792" y="5373216"/>
            <a:ext cx="5776696" cy="117998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very </a:t>
            </a:r>
            <a:r>
              <a:rPr lang="cs-CZ" sz="2400" dirty="0" err="1" smtClean="0"/>
              <a:t>scared</a:t>
            </a:r>
            <a:r>
              <a:rPr lang="cs-CZ" sz="2400" dirty="0" smtClean="0"/>
              <a:t> and </a:t>
            </a:r>
            <a:r>
              <a:rPr lang="cs-CZ" sz="2400" dirty="0" err="1" smtClean="0"/>
              <a:t>frightened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 descr="C:\Users\ZS SLOVAN\Downloads\MB9004310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052736"/>
            <a:ext cx="439248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6022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1472224" cy="6400800"/>
          </a:xfrm>
        </p:spPr>
        <p:txBody>
          <a:bodyPr>
            <a:noAutofit/>
          </a:bodyPr>
          <a:lstStyle/>
          <a:p>
            <a:r>
              <a:rPr lang="cs-CZ" sz="4000" dirty="0" err="1" smtClean="0"/>
              <a:t>She</a:t>
            </a:r>
            <a:r>
              <a:rPr lang="cs-CZ" sz="4000" dirty="0" smtClean="0"/>
              <a:t> </a:t>
            </a:r>
            <a:r>
              <a:rPr lang="cs-CZ" sz="4000" dirty="0" err="1" smtClean="0"/>
              <a:t>seems</a:t>
            </a:r>
            <a:r>
              <a:rPr lang="cs-CZ" sz="4000" dirty="0" smtClean="0"/>
              <a:t> to </a:t>
            </a:r>
            <a:r>
              <a:rPr lang="cs-CZ" sz="4000" dirty="0" err="1" smtClean="0"/>
              <a:t>keep</a:t>
            </a:r>
            <a:r>
              <a:rPr lang="cs-CZ" sz="4000" dirty="0" smtClean="0"/>
              <a:t> her </a:t>
            </a:r>
            <a:r>
              <a:rPr lang="cs-CZ" sz="4000" dirty="0" err="1" smtClean="0"/>
              <a:t>chin</a:t>
            </a:r>
            <a:r>
              <a:rPr lang="cs-CZ" sz="4000" dirty="0" smtClean="0"/>
              <a:t> up.</a:t>
            </a:r>
            <a:endParaRPr lang="cs-CZ" sz="40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483769" y="1340768"/>
            <a:ext cx="4872995" cy="3744415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483768" y="5301208"/>
            <a:ext cx="5992719" cy="1251992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means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happy </a:t>
            </a:r>
            <a:r>
              <a:rPr lang="cs-CZ" sz="2400" dirty="0" err="1" smtClean="0"/>
              <a:t>despite</a:t>
            </a:r>
            <a:r>
              <a:rPr lang="cs-CZ" sz="2400" dirty="0" smtClean="0"/>
              <a:t> </a:t>
            </a:r>
            <a:r>
              <a:rPr lang="cs-CZ" sz="2400" dirty="0" err="1" smtClean="0"/>
              <a:t>bad</a:t>
            </a:r>
            <a:r>
              <a:rPr lang="cs-CZ" sz="2400" dirty="0" smtClean="0"/>
              <a:t> </a:t>
            </a:r>
            <a:r>
              <a:rPr lang="cs-CZ" sz="2400" dirty="0" err="1" smtClean="0"/>
              <a:t>things</a:t>
            </a:r>
            <a:r>
              <a:rPr lang="cs-CZ" sz="2400" dirty="0" smtClean="0"/>
              <a:t>. In Czech: ´Drží se.´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9" y="1340768"/>
            <a:ext cx="4896544" cy="3744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8966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1872208" cy="6400800"/>
          </a:xfrm>
        </p:spPr>
        <p:txBody>
          <a:bodyPr>
            <a:noAutofit/>
          </a:bodyPr>
          <a:lstStyle/>
          <a:p>
            <a:r>
              <a:rPr lang="cs-CZ" sz="4000" dirty="0" smtClean="0"/>
              <a:t>He </a:t>
            </a:r>
            <a:r>
              <a:rPr lang="cs-CZ" sz="4000" dirty="0" err="1" smtClean="0"/>
              <a:t>was</a:t>
            </a:r>
            <a:r>
              <a:rPr lang="cs-CZ" sz="4000" dirty="0" smtClean="0"/>
              <a:t> </a:t>
            </a:r>
            <a:r>
              <a:rPr lang="cs-CZ" sz="4000" dirty="0" err="1" smtClean="0"/>
              <a:t>all</a:t>
            </a:r>
            <a:r>
              <a:rPr lang="cs-CZ" sz="4000" dirty="0" smtClean="0"/>
              <a:t> </a:t>
            </a:r>
            <a:r>
              <a:rPr lang="cs-CZ" sz="4000" dirty="0" err="1" smtClean="0"/>
              <a:t>shaking</a:t>
            </a:r>
            <a:r>
              <a:rPr lang="cs-CZ" sz="4000" dirty="0" smtClean="0"/>
              <a:t> in his </a:t>
            </a:r>
            <a:r>
              <a:rPr lang="cs-CZ" sz="4000" dirty="0" err="1" smtClean="0"/>
              <a:t>shoes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419872" y="1387835"/>
            <a:ext cx="3240360" cy="3364273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411760" y="5867400"/>
            <a:ext cx="6064728" cy="68580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means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trembling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fear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387836"/>
            <a:ext cx="3255520" cy="340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00444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1472224" cy="640080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Do not </a:t>
            </a:r>
            <a:r>
              <a:rPr lang="cs-CZ" sz="4400" dirty="0" err="1" smtClean="0"/>
              <a:t>be</a:t>
            </a:r>
            <a:r>
              <a:rPr lang="cs-CZ" sz="4400" dirty="0" smtClean="0"/>
              <a:t> </a:t>
            </a:r>
            <a:r>
              <a:rPr lang="cs-CZ" sz="4400" dirty="0" err="1" smtClean="0"/>
              <a:t>like</a:t>
            </a:r>
            <a:r>
              <a:rPr lang="cs-CZ" sz="4400" dirty="0" smtClean="0"/>
              <a:t> a </a:t>
            </a:r>
            <a:r>
              <a:rPr lang="cs-CZ" sz="4400" dirty="0" err="1" smtClean="0"/>
              <a:t>bear</a:t>
            </a:r>
            <a:r>
              <a:rPr lang="cs-CZ" sz="4400" dirty="0" smtClean="0"/>
              <a:t> </a:t>
            </a:r>
            <a:r>
              <a:rPr lang="cs-CZ" sz="4400" dirty="0" err="1" smtClean="0"/>
              <a:t>with</a:t>
            </a:r>
            <a:r>
              <a:rPr lang="cs-CZ" sz="4400" dirty="0" smtClean="0"/>
              <a:t> a </a:t>
            </a:r>
            <a:r>
              <a:rPr lang="cs-CZ" sz="4400" dirty="0" err="1" smtClean="0"/>
              <a:t>sore</a:t>
            </a:r>
            <a:r>
              <a:rPr lang="cs-CZ" sz="4400" dirty="0" smtClean="0"/>
              <a:t> </a:t>
            </a:r>
            <a:r>
              <a:rPr lang="cs-CZ" sz="4400" dirty="0" err="1" smtClean="0"/>
              <a:t>head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69915" y="1556792"/>
            <a:ext cx="4878349" cy="3312368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07704" y="5589240"/>
            <a:ext cx="6568784" cy="96396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If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are </a:t>
            </a:r>
            <a:r>
              <a:rPr lang="cs-CZ" sz="2400" dirty="0" err="1" smtClean="0"/>
              <a:t>irritable</a:t>
            </a:r>
            <a:r>
              <a:rPr lang="cs-CZ" sz="2400" dirty="0" smtClean="0"/>
              <a:t> </a:t>
            </a:r>
            <a:r>
              <a:rPr lang="cs-CZ" sz="2400" dirty="0" err="1" smtClean="0"/>
              <a:t>somebody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tell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phrase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917" y="1556792"/>
            <a:ext cx="5022364" cy="3408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09408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2077416"/>
          </a:xfrm>
        </p:spPr>
        <p:txBody>
          <a:bodyPr>
            <a:noAutofit/>
          </a:bodyPr>
          <a:lstStyle/>
          <a:p>
            <a:r>
              <a:rPr lang="cs-CZ" sz="6600" dirty="0" err="1" smtClean="0"/>
              <a:t>Let´s</a:t>
            </a:r>
            <a:r>
              <a:rPr lang="cs-CZ" sz="6600" dirty="0" smtClean="0"/>
              <a:t> </a:t>
            </a:r>
            <a:r>
              <a:rPr lang="cs-CZ" sz="6600" dirty="0" err="1" smtClean="0"/>
              <a:t>check</a:t>
            </a:r>
            <a:r>
              <a:rPr lang="cs-CZ" sz="6600" dirty="0" smtClean="0"/>
              <a:t> </a:t>
            </a:r>
            <a:r>
              <a:rPr lang="cs-CZ" sz="6600" dirty="0" err="1" smtClean="0"/>
              <a:t>your</a:t>
            </a:r>
            <a:r>
              <a:rPr lang="cs-CZ" sz="6600" dirty="0" smtClean="0"/>
              <a:t> </a:t>
            </a:r>
            <a:r>
              <a:rPr lang="cs-CZ" sz="6600" dirty="0" err="1" smtClean="0"/>
              <a:t>memory</a:t>
            </a:r>
            <a:r>
              <a:rPr lang="cs-CZ" sz="6600" dirty="0" smtClean="0"/>
              <a:t>!</a:t>
            </a:r>
            <a:endParaRPr lang="cs-CZ" sz="6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924944"/>
            <a:ext cx="7503368" cy="165618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correct</a:t>
            </a:r>
            <a:r>
              <a:rPr lang="cs-CZ" sz="4000" dirty="0" smtClean="0"/>
              <a:t> </a:t>
            </a:r>
            <a:r>
              <a:rPr lang="cs-CZ" sz="4000" dirty="0" err="1" smtClean="0"/>
              <a:t>option</a:t>
            </a:r>
            <a:r>
              <a:rPr lang="cs-CZ" sz="4000" dirty="0" smtClean="0"/>
              <a:t>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5539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776288"/>
            <a:ext cx="8964488" cy="1470025"/>
          </a:xfrm>
        </p:spPr>
        <p:txBody>
          <a:bodyPr/>
          <a:lstStyle/>
          <a:p>
            <a:pPr algn="l"/>
            <a:r>
              <a:rPr lang="cs-CZ" b="1" dirty="0" smtClean="0"/>
              <a:t>1.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seem</a:t>
            </a:r>
            <a:r>
              <a:rPr lang="cs-CZ" b="1" dirty="0" smtClean="0"/>
              <a:t> to </a:t>
            </a:r>
            <a:r>
              <a:rPr lang="cs-CZ" b="1" dirty="0" err="1" smtClean="0"/>
              <a:t>be</a:t>
            </a:r>
            <a:r>
              <a:rPr lang="cs-CZ" b="1" dirty="0" smtClean="0"/>
              <a:t> on </a:t>
            </a:r>
            <a:r>
              <a:rPr lang="cs-CZ" b="1" dirty="0" err="1" smtClean="0"/>
              <a:t>cloud</a:t>
            </a:r>
            <a:r>
              <a:rPr lang="cs-CZ" b="1" dirty="0" smtClean="0"/>
              <a:t>... .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852936"/>
            <a:ext cx="8062912" cy="2232248"/>
          </a:xfrm>
        </p:spPr>
        <p:txBody>
          <a:bodyPr>
            <a:noAutofit/>
          </a:bodyPr>
          <a:lstStyle/>
          <a:p>
            <a:pPr marL="514350" indent="-514350" algn="l">
              <a:buAutoNum type="alphaUcParenR"/>
            </a:pPr>
            <a:r>
              <a:rPr lang="cs-CZ" sz="4400" dirty="0" err="1"/>
              <a:t>f</a:t>
            </a:r>
            <a:r>
              <a:rPr lang="cs-CZ" sz="4400" dirty="0" err="1" smtClean="0"/>
              <a:t>ive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s</a:t>
            </a:r>
            <a:r>
              <a:rPr lang="cs-CZ" sz="4400" dirty="0" err="1" smtClean="0"/>
              <a:t>even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n</a:t>
            </a:r>
            <a:r>
              <a:rPr lang="cs-CZ" sz="4400" dirty="0" err="1" smtClean="0"/>
              <a:t>ine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 smtClean="0"/>
              <a:t>nineteen</a:t>
            </a: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277729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933400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C.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708920"/>
            <a:ext cx="6999312" cy="121061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to </a:t>
            </a:r>
            <a:r>
              <a:rPr lang="cs-CZ" sz="4400" dirty="0" err="1" smtClean="0"/>
              <a:t>be</a:t>
            </a:r>
            <a:r>
              <a:rPr lang="cs-CZ" sz="4400" dirty="0" smtClean="0"/>
              <a:t> on </a:t>
            </a:r>
            <a:r>
              <a:rPr lang="cs-CZ" sz="4400" dirty="0" err="1" smtClean="0"/>
              <a:t>cloud</a:t>
            </a:r>
            <a:r>
              <a:rPr lang="cs-CZ" sz="4400" dirty="0" smtClean="0"/>
              <a:t> </a:t>
            </a:r>
            <a:r>
              <a:rPr lang="cs-CZ" sz="4400" dirty="0" err="1" smtClean="0"/>
              <a:t>nine</a:t>
            </a:r>
            <a:endParaRPr lang="cs-CZ" sz="4400" dirty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77253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2. He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feared</a:t>
            </a:r>
            <a:r>
              <a:rPr lang="cs-CZ" b="1" dirty="0" smtClean="0"/>
              <a:t> ... 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708920"/>
            <a:ext cx="8062912" cy="2736304"/>
          </a:xfrm>
        </p:spPr>
        <p:txBody>
          <a:bodyPr>
            <a:noAutofit/>
          </a:bodyPr>
          <a:lstStyle/>
          <a:p>
            <a:pPr marL="514350" indent="-514350" algn="l">
              <a:buAutoNum type="alphaUcParenR"/>
            </a:pPr>
            <a:r>
              <a:rPr lang="cs-CZ" sz="4400" dirty="0" err="1"/>
              <a:t>s</a:t>
            </a:r>
            <a:r>
              <a:rPr lang="cs-CZ" sz="4400" dirty="0" err="1" smtClean="0"/>
              <a:t>tuff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s</a:t>
            </a:r>
            <a:r>
              <a:rPr lang="cs-CZ" sz="4400" dirty="0" err="1" smtClean="0"/>
              <a:t>taff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s</a:t>
            </a:r>
            <a:r>
              <a:rPr lang="cs-CZ" sz="4400" dirty="0" err="1" smtClean="0"/>
              <a:t>tieff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 smtClean="0"/>
              <a:t>stiff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0985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717376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D.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852936"/>
            <a:ext cx="5487144" cy="1296144"/>
          </a:xfrm>
        </p:spPr>
        <p:txBody>
          <a:bodyPr>
            <a:noAutofit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o </a:t>
            </a:r>
            <a:r>
              <a:rPr lang="cs-CZ" sz="4400" dirty="0" err="1" smtClean="0"/>
              <a:t>be</a:t>
            </a:r>
            <a:r>
              <a:rPr lang="cs-CZ" sz="4400" dirty="0" smtClean="0"/>
              <a:t> </a:t>
            </a:r>
            <a:r>
              <a:rPr lang="cs-CZ" sz="4400" dirty="0" err="1" smtClean="0"/>
              <a:t>feared</a:t>
            </a:r>
            <a:r>
              <a:rPr lang="cs-CZ" sz="4400" dirty="0" smtClean="0"/>
              <a:t> </a:t>
            </a:r>
            <a:r>
              <a:rPr lang="cs-CZ" sz="4400" dirty="0" err="1" smtClean="0"/>
              <a:t>stiff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6491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764704"/>
            <a:ext cx="8062912" cy="1470025"/>
          </a:xfrm>
        </p:spPr>
        <p:txBody>
          <a:bodyPr/>
          <a:lstStyle/>
          <a:p>
            <a:pPr algn="l"/>
            <a:r>
              <a:rPr lang="cs-CZ" b="1" dirty="0" smtClean="0"/>
              <a:t>3. He </a:t>
            </a:r>
            <a:r>
              <a:rPr lang="cs-CZ" b="1" dirty="0" err="1" smtClean="0"/>
              <a:t>is</a:t>
            </a:r>
            <a:r>
              <a:rPr lang="cs-CZ" b="1" dirty="0" smtClean="0"/>
              <a:t> feeling </a:t>
            </a:r>
            <a:r>
              <a:rPr lang="cs-CZ" b="1" dirty="0" err="1" smtClean="0"/>
              <a:t>under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….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780928"/>
            <a:ext cx="8062912" cy="2232248"/>
          </a:xfrm>
        </p:spPr>
        <p:txBody>
          <a:bodyPr>
            <a:noAutofit/>
          </a:bodyPr>
          <a:lstStyle/>
          <a:p>
            <a:pPr marL="514350" indent="-514350" algn="l">
              <a:buAutoNum type="alphaUcParenR"/>
            </a:pPr>
            <a:r>
              <a:rPr lang="cs-CZ" sz="4400" dirty="0"/>
              <a:t>d</a:t>
            </a:r>
            <a:r>
              <a:rPr lang="cs-CZ" sz="4400" dirty="0" smtClean="0"/>
              <a:t>og</a:t>
            </a:r>
          </a:p>
          <a:p>
            <a:pPr marL="514350" indent="-514350" algn="l">
              <a:buAutoNum type="alphaUcParenR"/>
            </a:pPr>
            <a:r>
              <a:rPr lang="cs-CZ" sz="4400" dirty="0" err="1"/>
              <a:t>w</a:t>
            </a:r>
            <a:r>
              <a:rPr lang="cs-CZ" sz="4400" dirty="0" err="1" smtClean="0"/>
              <a:t>eather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m</a:t>
            </a:r>
            <a:r>
              <a:rPr lang="cs-CZ" sz="4400" dirty="0" err="1" smtClean="0"/>
              <a:t>ood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 smtClean="0"/>
              <a:t>humour</a:t>
            </a: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688431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645368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B.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708920"/>
            <a:ext cx="8007424" cy="1440160"/>
          </a:xfrm>
        </p:spPr>
        <p:txBody>
          <a:bodyPr>
            <a:noAutofit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o </a:t>
            </a:r>
            <a:r>
              <a:rPr lang="cs-CZ" sz="4400" dirty="0" err="1" smtClean="0"/>
              <a:t>feel</a:t>
            </a:r>
            <a:r>
              <a:rPr lang="cs-CZ" sz="4400" dirty="0" smtClean="0"/>
              <a:t> </a:t>
            </a:r>
            <a:r>
              <a:rPr lang="cs-CZ" sz="4400" dirty="0" err="1" smtClean="0"/>
              <a:t>under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weather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8199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4. </a:t>
            </a:r>
            <a:r>
              <a:rPr lang="cs-CZ" b="1" dirty="0" err="1" smtClean="0"/>
              <a:t>Today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are as happy as </a:t>
            </a:r>
            <a:r>
              <a:rPr lang="cs-CZ" b="1" dirty="0" err="1" smtClean="0"/>
              <a:t>the</a:t>
            </a:r>
            <a:r>
              <a:rPr lang="cs-CZ" b="1" dirty="0" smtClean="0"/>
              <a:t> …. </a:t>
            </a:r>
            <a:r>
              <a:rPr lang="cs-CZ" b="1" dirty="0" err="1" smtClean="0"/>
              <a:t>is</a:t>
            </a:r>
            <a:r>
              <a:rPr lang="cs-CZ" b="1" dirty="0" smtClean="0"/>
              <a:t> long.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3068960"/>
            <a:ext cx="8062912" cy="2664296"/>
          </a:xfrm>
        </p:spPr>
        <p:txBody>
          <a:bodyPr>
            <a:normAutofit lnSpcReduction="10000"/>
          </a:bodyPr>
          <a:lstStyle/>
          <a:p>
            <a:pPr marL="514350" indent="-514350" algn="l">
              <a:buAutoNum type="alphaUcParenR"/>
            </a:pPr>
            <a:r>
              <a:rPr lang="cs-CZ" sz="4400" dirty="0" err="1"/>
              <a:t>d</a:t>
            </a:r>
            <a:r>
              <a:rPr lang="cs-CZ" sz="4400" dirty="0" err="1" smtClean="0"/>
              <a:t>ay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n</a:t>
            </a:r>
            <a:r>
              <a:rPr lang="cs-CZ" sz="4400" dirty="0" err="1" smtClean="0"/>
              <a:t>oon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/>
              <a:t>n</a:t>
            </a:r>
            <a:r>
              <a:rPr lang="cs-CZ" sz="4400" dirty="0" smtClean="0"/>
              <a:t>ight</a:t>
            </a:r>
          </a:p>
          <a:p>
            <a:pPr marL="514350" indent="-514350" algn="l">
              <a:buAutoNum type="alphaUcParenR"/>
            </a:pPr>
            <a:r>
              <a:rPr lang="cs-CZ" sz="4400" dirty="0" err="1"/>
              <a:t>h</a:t>
            </a:r>
            <a:r>
              <a:rPr lang="cs-CZ" sz="4400" dirty="0" err="1" smtClean="0"/>
              <a:t>oliday</a:t>
            </a:r>
            <a:endParaRPr lang="cs-CZ" sz="4400" dirty="0" smtClean="0"/>
          </a:p>
          <a:p>
            <a:pPr marL="514350" indent="-514350" algn="l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981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717376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A.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708920"/>
            <a:ext cx="7359352" cy="1656184"/>
          </a:xfrm>
        </p:spPr>
        <p:txBody>
          <a:bodyPr>
            <a:normAutofit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o </a:t>
            </a:r>
            <a:r>
              <a:rPr lang="cs-CZ" sz="4400" dirty="0" err="1" smtClean="0"/>
              <a:t>be</a:t>
            </a:r>
            <a:r>
              <a:rPr lang="cs-CZ" sz="4400" dirty="0" smtClean="0"/>
              <a:t> as happy </a:t>
            </a:r>
          </a:p>
          <a:p>
            <a:r>
              <a:rPr lang="cs-CZ" sz="4400" dirty="0" smtClean="0"/>
              <a:t>as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day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long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650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5. I </a:t>
            </a:r>
            <a:r>
              <a:rPr lang="cs-CZ" b="1" dirty="0" err="1" smtClean="0"/>
              <a:t>am</a:t>
            </a:r>
            <a:r>
              <a:rPr lang="cs-CZ" b="1" dirty="0" smtClean="0"/>
              <a:t> so </a:t>
            </a:r>
            <a:r>
              <a:rPr lang="cs-CZ" b="1" dirty="0" err="1" smtClean="0"/>
              <a:t>hungry</a:t>
            </a:r>
            <a:r>
              <a:rPr lang="cs-CZ" b="1" dirty="0" smtClean="0"/>
              <a:t>. I </a:t>
            </a:r>
            <a:r>
              <a:rPr lang="cs-CZ" b="1" dirty="0" err="1" smtClean="0"/>
              <a:t>could</a:t>
            </a:r>
            <a:r>
              <a:rPr lang="cs-CZ" b="1" dirty="0" smtClean="0"/>
              <a:t> </a:t>
            </a:r>
            <a:r>
              <a:rPr lang="cs-CZ" b="1" dirty="0" err="1" smtClean="0"/>
              <a:t>eat</a:t>
            </a:r>
            <a:r>
              <a:rPr lang="cs-CZ" b="1" dirty="0" smtClean="0"/>
              <a:t> a ……. 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780928"/>
            <a:ext cx="8062912" cy="2880320"/>
          </a:xfrm>
        </p:spPr>
        <p:txBody>
          <a:bodyPr>
            <a:normAutofit/>
          </a:bodyPr>
          <a:lstStyle/>
          <a:p>
            <a:pPr marL="514350" indent="-514350" algn="l">
              <a:buAutoNum type="alphaUcParenR"/>
            </a:pPr>
            <a:r>
              <a:rPr lang="cs-CZ" sz="4400" dirty="0" err="1"/>
              <a:t>c</a:t>
            </a:r>
            <a:r>
              <a:rPr lang="cs-CZ" sz="4400" dirty="0" err="1" smtClean="0"/>
              <a:t>ow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h</a:t>
            </a:r>
            <a:r>
              <a:rPr lang="cs-CZ" sz="4400" dirty="0" err="1" smtClean="0"/>
              <a:t>orse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b</a:t>
            </a:r>
            <a:r>
              <a:rPr lang="cs-CZ" sz="4400" dirty="0" err="1" smtClean="0"/>
              <a:t>ear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g</a:t>
            </a:r>
            <a:r>
              <a:rPr lang="cs-CZ" sz="4400" dirty="0" err="1" smtClean="0"/>
              <a:t>oat</a:t>
            </a:r>
            <a:endParaRPr lang="cs-CZ" sz="4400" dirty="0" smtClean="0"/>
          </a:p>
          <a:p>
            <a:pPr marL="514350" indent="-514350" algn="l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1210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717376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B.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996952"/>
            <a:ext cx="7863408" cy="1440160"/>
          </a:xfrm>
        </p:spPr>
        <p:txBody>
          <a:bodyPr>
            <a:normAutofit lnSpcReduction="10000"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o </a:t>
            </a:r>
            <a:r>
              <a:rPr lang="cs-CZ" sz="4400" dirty="0" err="1" smtClean="0"/>
              <a:t>be</a:t>
            </a:r>
            <a:r>
              <a:rPr lang="cs-CZ" sz="4400" dirty="0" smtClean="0"/>
              <a:t> so </a:t>
            </a:r>
            <a:r>
              <a:rPr lang="cs-CZ" sz="4400" dirty="0" err="1" smtClean="0"/>
              <a:t>hungry</a:t>
            </a:r>
            <a:r>
              <a:rPr lang="cs-CZ" sz="4400" dirty="0" smtClean="0"/>
              <a:t> to </a:t>
            </a:r>
            <a:r>
              <a:rPr lang="cs-CZ" sz="4400" dirty="0" err="1" smtClean="0"/>
              <a:t>eat</a:t>
            </a:r>
            <a:r>
              <a:rPr lang="cs-CZ" sz="4400" dirty="0" smtClean="0"/>
              <a:t> </a:t>
            </a:r>
          </a:p>
          <a:p>
            <a:r>
              <a:rPr lang="cs-CZ" sz="4400" dirty="0" smtClean="0"/>
              <a:t>a </a:t>
            </a:r>
            <a:r>
              <a:rPr lang="cs-CZ" sz="4400" dirty="0" err="1" smtClean="0"/>
              <a:t>horse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84450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6.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 a face as long as a…….. 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708920"/>
            <a:ext cx="8062912" cy="2448272"/>
          </a:xfrm>
        </p:spPr>
        <p:txBody>
          <a:bodyPr>
            <a:normAutofit fontScale="92500" lnSpcReduction="10000"/>
          </a:bodyPr>
          <a:lstStyle/>
          <a:p>
            <a:pPr marL="514350" indent="-514350" algn="l">
              <a:buAutoNum type="alphaUcParenR"/>
            </a:pPr>
            <a:r>
              <a:rPr lang="cs-CZ" sz="4400" dirty="0" err="1"/>
              <a:t>m</a:t>
            </a:r>
            <a:r>
              <a:rPr lang="cs-CZ" sz="4400" dirty="0" err="1" smtClean="0"/>
              <a:t>iddle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f</a:t>
            </a:r>
            <a:r>
              <a:rPr lang="cs-CZ" sz="4400" dirty="0" err="1" smtClean="0"/>
              <a:t>iddle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 smtClean="0"/>
              <a:t>violin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/>
              <a:t>p</a:t>
            </a:r>
            <a:r>
              <a:rPr lang="cs-CZ" sz="4400" dirty="0" smtClean="0"/>
              <a:t>iano</a:t>
            </a:r>
          </a:p>
          <a:p>
            <a:pPr marL="514350" indent="-514350" algn="l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2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861392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B.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780928"/>
            <a:ext cx="7647384" cy="1656184"/>
          </a:xfrm>
        </p:spPr>
        <p:txBody>
          <a:bodyPr>
            <a:normAutofit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o </a:t>
            </a:r>
            <a:r>
              <a:rPr lang="cs-CZ" sz="4400" dirty="0" err="1" smtClean="0"/>
              <a:t>have</a:t>
            </a:r>
            <a:r>
              <a:rPr lang="cs-CZ" sz="4400" dirty="0" smtClean="0"/>
              <a:t> a face as long as a </a:t>
            </a:r>
            <a:r>
              <a:rPr lang="cs-CZ" sz="4400" dirty="0" err="1" smtClean="0"/>
              <a:t>fiddle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77400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7. He </a:t>
            </a:r>
            <a:r>
              <a:rPr lang="cs-CZ" b="1" dirty="0" err="1" smtClean="0"/>
              <a:t>would</a:t>
            </a:r>
            <a:r>
              <a:rPr lang="cs-CZ" b="1" dirty="0" smtClean="0"/>
              <a:t> </a:t>
            </a:r>
            <a:r>
              <a:rPr lang="cs-CZ" b="1" dirty="0" err="1" smtClean="0"/>
              <a:t>jump</a:t>
            </a:r>
            <a:r>
              <a:rPr lang="cs-CZ" b="1" dirty="0" smtClean="0"/>
              <a:t> </a:t>
            </a:r>
            <a:r>
              <a:rPr lang="cs-CZ" b="1" dirty="0" err="1" smtClean="0"/>
              <a:t>out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his ….. 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852936"/>
            <a:ext cx="8062912" cy="2448272"/>
          </a:xfrm>
        </p:spPr>
        <p:txBody>
          <a:bodyPr>
            <a:normAutofit fontScale="92500" lnSpcReduction="10000"/>
          </a:bodyPr>
          <a:lstStyle/>
          <a:p>
            <a:pPr marL="514350" indent="-514350" algn="l">
              <a:buAutoNum type="alphaUcParenR"/>
            </a:pPr>
            <a:r>
              <a:rPr lang="cs-CZ" sz="4400" dirty="0"/>
              <a:t>b</a:t>
            </a:r>
            <a:r>
              <a:rPr lang="cs-CZ" sz="4400" dirty="0" smtClean="0"/>
              <a:t>ody</a:t>
            </a:r>
          </a:p>
          <a:p>
            <a:pPr marL="514350" indent="-514350" algn="l">
              <a:buAutoNum type="alphaUcParenR"/>
            </a:pPr>
            <a:r>
              <a:rPr lang="cs-CZ" sz="4400" dirty="0" err="1"/>
              <a:t>s</a:t>
            </a:r>
            <a:r>
              <a:rPr lang="cs-CZ" sz="4400" dirty="0" err="1" smtClean="0"/>
              <a:t>pirit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n</a:t>
            </a:r>
            <a:r>
              <a:rPr lang="cs-CZ" sz="4400" dirty="0" err="1" smtClean="0"/>
              <a:t>erves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smtClean="0"/>
              <a:t>skin</a:t>
            </a:r>
          </a:p>
          <a:p>
            <a:pPr marL="514350" indent="-514350" algn="l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43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789384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D.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780928"/>
            <a:ext cx="6711280" cy="2232248"/>
          </a:xfrm>
        </p:spPr>
        <p:txBody>
          <a:bodyPr>
            <a:normAutofit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o </a:t>
            </a:r>
            <a:r>
              <a:rPr lang="cs-CZ" sz="4400" dirty="0" err="1" smtClean="0"/>
              <a:t>jump</a:t>
            </a:r>
            <a:r>
              <a:rPr lang="cs-CZ" sz="4400" dirty="0" smtClean="0"/>
              <a:t> </a:t>
            </a:r>
            <a:r>
              <a:rPr lang="cs-CZ" sz="4400" dirty="0" err="1" smtClean="0"/>
              <a:t>out</a:t>
            </a:r>
            <a:r>
              <a:rPr lang="cs-CZ" sz="4400" dirty="0" smtClean="0"/>
              <a:t> </a:t>
            </a:r>
            <a:r>
              <a:rPr lang="cs-CZ" sz="4400" dirty="0" err="1" smtClean="0"/>
              <a:t>of</a:t>
            </a:r>
            <a:r>
              <a:rPr lang="cs-CZ" sz="4400" dirty="0" smtClean="0"/>
              <a:t> </a:t>
            </a:r>
            <a:r>
              <a:rPr lang="cs-CZ" sz="4400" dirty="0" err="1" smtClean="0"/>
              <a:t>sb.´s</a:t>
            </a:r>
            <a:r>
              <a:rPr lang="cs-CZ" sz="4400" dirty="0" smtClean="0"/>
              <a:t> skin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55496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8.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seems</a:t>
            </a:r>
            <a:r>
              <a:rPr lang="cs-CZ" b="1" dirty="0" smtClean="0"/>
              <a:t> to </a:t>
            </a:r>
            <a:r>
              <a:rPr lang="cs-CZ" b="1" dirty="0" err="1" smtClean="0"/>
              <a:t>keep</a:t>
            </a:r>
            <a:r>
              <a:rPr lang="cs-CZ" b="1" dirty="0" smtClean="0"/>
              <a:t> her……up.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852936"/>
            <a:ext cx="8062912" cy="2592288"/>
          </a:xfrm>
        </p:spPr>
        <p:txBody>
          <a:bodyPr>
            <a:normAutofit lnSpcReduction="10000"/>
          </a:bodyPr>
          <a:lstStyle/>
          <a:p>
            <a:pPr marL="514350" indent="-514350" algn="l">
              <a:buAutoNum type="alphaUcParenR"/>
            </a:pPr>
            <a:r>
              <a:rPr lang="cs-CZ" sz="4400" dirty="0" err="1"/>
              <a:t>c</a:t>
            </a:r>
            <a:r>
              <a:rPr lang="cs-CZ" sz="4400" dirty="0" err="1" smtClean="0"/>
              <a:t>heeks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c</a:t>
            </a:r>
            <a:r>
              <a:rPr lang="cs-CZ" sz="4400" dirty="0" err="1" smtClean="0"/>
              <a:t>hin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h</a:t>
            </a:r>
            <a:r>
              <a:rPr lang="cs-CZ" sz="4400" dirty="0" err="1" smtClean="0"/>
              <a:t>ead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/>
              <a:t>n</a:t>
            </a:r>
            <a:r>
              <a:rPr lang="cs-CZ" sz="4400" dirty="0" smtClean="0"/>
              <a:t>ose</a:t>
            </a:r>
          </a:p>
          <a:p>
            <a:pPr marL="514350" indent="-514350" algn="l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830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717376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B.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708920"/>
            <a:ext cx="6135216" cy="2592288"/>
          </a:xfrm>
        </p:spPr>
        <p:txBody>
          <a:bodyPr>
            <a:normAutofit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o </a:t>
            </a:r>
            <a:r>
              <a:rPr lang="cs-CZ" sz="4400" dirty="0" err="1" smtClean="0"/>
              <a:t>keep</a:t>
            </a:r>
            <a:r>
              <a:rPr lang="cs-CZ" sz="4400" dirty="0" smtClean="0"/>
              <a:t> </a:t>
            </a:r>
            <a:r>
              <a:rPr lang="cs-CZ" sz="4400" dirty="0" err="1" smtClean="0"/>
              <a:t>sb.´s</a:t>
            </a:r>
            <a:r>
              <a:rPr lang="cs-CZ" sz="4400" dirty="0" smtClean="0"/>
              <a:t> </a:t>
            </a:r>
            <a:r>
              <a:rPr lang="cs-CZ" sz="4400" dirty="0" err="1" smtClean="0"/>
              <a:t>chin</a:t>
            </a:r>
            <a:r>
              <a:rPr lang="cs-CZ" sz="4400" dirty="0" smtClean="0"/>
              <a:t> up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695132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9. He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all</a:t>
            </a:r>
            <a:r>
              <a:rPr lang="cs-CZ" b="1" dirty="0" smtClean="0"/>
              <a:t> </a:t>
            </a:r>
            <a:r>
              <a:rPr lang="cs-CZ" b="1" dirty="0" err="1" smtClean="0"/>
              <a:t>shaking</a:t>
            </a:r>
            <a:r>
              <a:rPr lang="cs-CZ" b="1" dirty="0" smtClean="0"/>
              <a:t> in his ….. 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852936"/>
            <a:ext cx="8062912" cy="2952328"/>
          </a:xfrm>
        </p:spPr>
        <p:txBody>
          <a:bodyPr>
            <a:normAutofit/>
          </a:bodyPr>
          <a:lstStyle/>
          <a:p>
            <a:pPr marL="514350" indent="-514350" algn="l">
              <a:buAutoNum type="alphaUcParenR"/>
            </a:pPr>
            <a:r>
              <a:rPr lang="cs-CZ" sz="4400" dirty="0" err="1"/>
              <a:t>s</a:t>
            </a:r>
            <a:r>
              <a:rPr lang="cs-CZ" sz="4400" dirty="0" err="1" smtClean="0"/>
              <a:t>hoes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f</a:t>
            </a:r>
            <a:r>
              <a:rPr lang="cs-CZ" sz="4400" dirty="0" err="1" smtClean="0"/>
              <a:t>eet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s</a:t>
            </a:r>
            <a:r>
              <a:rPr lang="cs-CZ" sz="4400" dirty="0" err="1" smtClean="0"/>
              <a:t>ocks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b</a:t>
            </a:r>
            <a:r>
              <a:rPr lang="cs-CZ" sz="4400" dirty="0" err="1" smtClean="0"/>
              <a:t>oots</a:t>
            </a:r>
            <a:endParaRPr lang="cs-CZ" sz="4400" dirty="0" smtClean="0"/>
          </a:p>
          <a:p>
            <a:pPr marL="514350" indent="-514350" algn="l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81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789384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A.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708920"/>
            <a:ext cx="6855296" cy="1800200"/>
          </a:xfrm>
        </p:spPr>
        <p:txBody>
          <a:bodyPr>
            <a:normAutofit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o </a:t>
            </a:r>
            <a:r>
              <a:rPr lang="cs-CZ" sz="4400" dirty="0" err="1" smtClean="0"/>
              <a:t>be</a:t>
            </a:r>
            <a:r>
              <a:rPr lang="cs-CZ" sz="4400" dirty="0" smtClean="0"/>
              <a:t> </a:t>
            </a:r>
            <a:r>
              <a:rPr lang="cs-CZ" sz="4400" dirty="0" err="1" smtClean="0"/>
              <a:t>all</a:t>
            </a:r>
            <a:r>
              <a:rPr lang="cs-CZ" sz="4400" dirty="0" smtClean="0"/>
              <a:t> </a:t>
            </a:r>
            <a:r>
              <a:rPr lang="cs-CZ" sz="4400" dirty="0" err="1" smtClean="0"/>
              <a:t>shaking</a:t>
            </a:r>
            <a:r>
              <a:rPr lang="cs-CZ" sz="4400" dirty="0" smtClean="0"/>
              <a:t> in </a:t>
            </a:r>
            <a:r>
              <a:rPr lang="cs-CZ" sz="4400" dirty="0" err="1" smtClean="0"/>
              <a:t>sb.´s</a:t>
            </a:r>
            <a:r>
              <a:rPr lang="cs-CZ" sz="4400" dirty="0" smtClean="0"/>
              <a:t> </a:t>
            </a:r>
            <a:r>
              <a:rPr lang="cs-CZ" sz="4400" dirty="0" err="1" smtClean="0"/>
              <a:t>shoes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4159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10. Do not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like</a:t>
            </a:r>
            <a:r>
              <a:rPr lang="cs-CZ" b="1" dirty="0" smtClean="0"/>
              <a:t> a </a:t>
            </a:r>
            <a:r>
              <a:rPr lang="cs-CZ" b="1" dirty="0" err="1" smtClean="0"/>
              <a:t>bear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a </a:t>
            </a:r>
            <a:r>
              <a:rPr lang="cs-CZ" b="1" dirty="0" err="1" smtClean="0"/>
              <a:t>sore</a:t>
            </a:r>
            <a:r>
              <a:rPr lang="cs-CZ" b="1" dirty="0" smtClean="0"/>
              <a:t>……. 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3068960"/>
            <a:ext cx="8062912" cy="2376264"/>
          </a:xfrm>
        </p:spPr>
        <p:txBody>
          <a:bodyPr>
            <a:normAutofit fontScale="92500" lnSpcReduction="10000"/>
          </a:bodyPr>
          <a:lstStyle/>
          <a:p>
            <a:pPr marL="514350" indent="-514350" algn="l">
              <a:buAutoNum type="alphaUcParenR"/>
            </a:pPr>
            <a:r>
              <a:rPr lang="cs-CZ" sz="4400" dirty="0" err="1"/>
              <a:t>t</a:t>
            </a:r>
            <a:r>
              <a:rPr lang="cs-CZ" sz="4400" dirty="0" err="1" smtClean="0"/>
              <a:t>hroat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 smtClean="0"/>
              <a:t>neck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 err="1"/>
              <a:t>h</a:t>
            </a:r>
            <a:r>
              <a:rPr lang="cs-CZ" sz="4400" dirty="0" err="1" smtClean="0"/>
              <a:t>ead</a:t>
            </a:r>
            <a:endParaRPr lang="cs-CZ" sz="4400" dirty="0" smtClean="0"/>
          </a:p>
          <a:p>
            <a:pPr marL="514350" indent="-514350" algn="l">
              <a:buAutoNum type="alphaUcParenR"/>
            </a:pPr>
            <a:r>
              <a:rPr lang="cs-CZ" sz="4400" dirty="0"/>
              <a:t>f</a:t>
            </a:r>
            <a:r>
              <a:rPr lang="cs-CZ" sz="4400" dirty="0" smtClean="0"/>
              <a:t>ace</a:t>
            </a:r>
          </a:p>
          <a:p>
            <a:pPr marL="514350" indent="-514350" algn="l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32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717376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correct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C.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3068960"/>
            <a:ext cx="7647384" cy="1584176"/>
          </a:xfrm>
        </p:spPr>
        <p:txBody>
          <a:bodyPr>
            <a:normAutofit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o </a:t>
            </a:r>
            <a:r>
              <a:rPr lang="cs-CZ" sz="4400" dirty="0" err="1" smtClean="0"/>
              <a:t>be</a:t>
            </a:r>
            <a:r>
              <a:rPr lang="cs-CZ" sz="4400" dirty="0" smtClean="0"/>
              <a:t> </a:t>
            </a:r>
            <a:r>
              <a:rPr lang="cs-CZ" sz="4400" dirty="0" err="1" smtClean="0"/>
              <a:t>like</a:t>
            </a:r>
            <a:r>
              <a:rPr lang="cs-CZ" sz="4400" dirty="0" smtClean="0"/>
              <a:t> a </a:t>
            </a:r>
            <a:r>
              <a:rPr lang="cs-CZ" sz="4400" dirty="0" err="1" smtClean="0"/>
              <a:t>bear</a:t>
            </a:r>
            <a:r>
              <a:rPr lang="cs-CZ" sz="4400" dirty="0" smtClean="0"/>
              <a:t> </a:t>
            </a:r>
            <a:r>
              <a:rPr lang="cs-CZ" sz="4400" dirty="0" err="1" smtClean="0"/>
              <a:t>with</a:t>
            </a:r>
            <a:r>
              <a:rPr lang="cs-CZ" sz="4400" dirty="0" smtClean="0"/>
              <a:t> </a:t>
            </a:r>
          </a:p>
          <a:p>
            <a:r>
              <a:rPr lang="cs-CZ" sz="4400" dirty="0" smtClean="0"/>
              <a:t>a </a:t>
            </a:r>
            <a:r>
              <a:rPr lang="cs-CZ" sz="4400" dirty="0" err="1" smtClean="0"/>
              <a:t>sore</a:t>
            </a:r>
            <a:r>
              <a:rPr lang="cs-CZ" sz="4400" dirty="0" smtClean="0"/>
              <a:t> </a:t>
            </a:r>
            <a:r>
              <a:rPr lang="cs-CZ" sz="4400" dirty="0" err="1" smtClean="0"/>
              <a:t>head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4004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293</TotalTime>
  <Words>580</Words>
  <Application>Microsoft Office PowerPoint</Application>
  <PresentationFormat>Předvádění na obrazovce (4:3)</PresentationFormat>
  <Paragraphs>117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Talent</vt:lpstr>
      <vt:lpstr>Prezentace aplikace PowerPoint</vt:lpstr>
      <vt:lpstr>Anotace: Výukovým materiálem je prezentace vytvořená pro potřeby rozšíření slovních obratů v oblasti pocity a nálady. Žákům je představeno 10 obratů, které jsou zároveň vysvětleny.  Na konci prezentace je test, který slouží k upevnění čerstvě naučených frází. Po zhlédnutí prezentace žáci dále tvoří věty typu:  When I am hungry that I could eat a horse, I normally eat dumplings, beef and sirloin. I feel as happy as the day is long when it si my birthday and I know there are some presents for me. I am like a bear with a sore head when I have to babysit my small sister instead of going out with my friends.   Ilustrace:  www.office.microsoft.com  Pilotáž: Výukový materiál byl použit v hodinách anglické konverzace ve třídách 9. ročníku. Žáci se naučili 10 frází, se kterými potom dále pracovali v hodině. </vt:lpstr>
      <vt:lpstr>Idioms describing feelings and mood.</vt:lpstr>
      <vt:lpstr>You seem to be on cloud NINE.</vt:lpstr>
      <vt:lpstr>He is feared stiff.</vt:lpstr>
      <vt:lpstr>He is feeling under the weather today.</vt:lpstr>
      <vt:lpstr>Today you are as happy as the day is long.</vt:lpstr>
      <vt:lpstr>I am so hungry.  I could eat a horse!</vt:lpstr>
      <vt:lpstr>You have a face as long as a fiddle.</vt:lpstr>
      <vt:lpstr>He would jump out of his skin.</vt:lpstr>
      <vt:lpstr>She seems to keep her chin up.</vt:lpstr>
      <vt:lpstr>He was all shaking in his shoes.</vt:lpstr>
      <vt:lpstr>Do not be like a bear with a sore head.</vt:lpstr>
      <vt:lpstr>Let´s check your memory!</vt:lpstr>
      <vt:lpstr>1. You seem to be on cloud... . </vt:lpstr>
      <vt:lpstr>The correct answer is C.</vt:lpstr>
      <vt:lpstr>2. He is feared ... .</vt:lpstr>
      <vt:lpstr>The correct answer is D.</vt:lpstr>
      <vt:lpstr>3. He is feeling under the….</vt:lpstr>
      <vt:lpstr>The correct answer is B.</vt:lpstr>
      <vt:lpstr>4. Today you are as happy as the …. is long.</vt:lpstr>
      <vt:lpstr>The correct answer is A.</vt:lpstr>
      <vt:lpstr>5. I am so hungry. I could eat a ……. .</vt:lpstr>
      <vt:lpstr>The correct answer is B.</vt:lpstr>
      <vt:lpstr>6. You have a face as long as a…….. .</vt:lpstr>
      <vt:lpstr>The correct answer is B.</vt:lpstr>
      <vt:lpstr>7. He would jump out of his ….. .</vt:lpstr>
      <vt:lpstr>The correct answer is D.</vt:lpstr>
      <vt:lpstr>8. She seems to keep her……up.</vt:lpstr>
      <vt:lpstr>The correct answer is B.</vt:lpstr>
      <vt:lpstr>9. He was all shaking in his ….. .</vt:lpstr>
      <vt:lpstr>The correct answer is A.</vt:lpstr>
      <vt:lpstr>10. Do not be like a bear with a sore……. .</vt:lpstr>
      <vt:lpstr>The correct answer is C.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28</cp:revision>
  <dcterms:created xsi:type="dcterms:W3CDTF">2011-10-14T09:00:52Z</dcterms:created>
  <dcterms:modified xsi:type="dcterms:W3CDTF">2012-06-22T11:53:19Z</dcterms:modified>
</cp:coreProperties>
</file>