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5" r:id="rId4"/>
    <p:sldId id="270" r:id="rId5"/>
    <p:sldId id="276" r:id="rId6"/>
    <p:sldId id="271" r:id="rId7"/>
    <p:sldId id="277" r:id="rId8"/>
    <p:sldId id="272" r:id="rId9"/>
    <p:sldId id="274" r:id="rId10"/>
    <p:sldId id="266" r:id="rId11"/>
    <p:sldId id="257" r:id="rId12"/>
    <p:sldId id="265" r:id="rId13"/>
    <p:sldId id="258" r:id="rId14"/>
    <p:sldId id="259" r:id="rId15"/>
    <p:sldId id="260" r:id="rId16"/>
    <p:sldId id="264" r:id="rId17"/>
    <p:sldId id="263" r:id="rId18"/>
    <p:sldId id="262" r:id="rId19"/>
    <p:sldId id="261" r:id="rId20"/>
    <p:sldId id="267" r:id="rId21"/>
    <p:sldId id="268" r:id="rId22"/>
    <p:sldId id="26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F94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4000">
              <a:srgbClr val="C6D4EE"/>
            </a:gs>
            <a:gs pos="1000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600" b="1" dirty="0">
                <a:solidFill>
                  <a:prstClr val="black"/>
                </a:solidFill>
                <a:latin typeface="Century Gothic"/>
              </a:rPr>
              <a:t>Škola: Základní škola a Mateřská škola Halže, příspěvková organizace</a:t>
            </a:r>
            <a:br>
              <a:rPr lang="cs-CZ" sz="1600" b="1" dirty="0">
                <a:solidFill>
                  <a:prstClr val="black"/>
                </a:solidFill>
                <a:latin typeface="Century Gothic"/>
              </a:rPr>
            </a:br>
            <a:r>
              <a:rPr lang="cs-CZ" sz="1600" b="1" dirty="0">
                <a:solidFill>
                  <a:prstClr val="black"/>
                </a:solidFill>
                <a:latin typeface="Century Gothic"/>
              </a:rPr>
              <a:t>Název: </a:t>
            </a:r>
            <a:r>
              <a:rPr lang="cs-CZ" sz="1600" b="1" dirty="0" smtClean="0">
                <a:solidFill>
                  <a:prstClr val="black"/>
                </a:solidFill>
                <a:latin typeface="Century Gothic"/>
              </a:rPr>
              <a:t>VY_32_INOVACE_14_HV_Hudební nástroje</a:t>
            </a:r>
            <a:r>
              <a:rPr lang="cs-CZ" sz="1600" b="1" dirty="0">
                <a:solidFill>
                  <a:prstClr val="black"/>
                </a:solidFill>
                <a:latin typeface="Century Gothic"/>
              </a:rPr>
              <a:t/>
            </a:r>
            <a:br>
              <a:rPr lang="cs-CZ" sz="1600" b="1" dirty="0">
                <a:solidFill>
                  <a:prstClr val="black"/>
                </a:solidFill>
                <a:latin typeface="Century Gothic"/>
              </a:rPr>
            </a:br>
            <a:r>
              <a:rPr lang="cs-CZ" sz="1600" b="1" dirty="0">
                <a:solidFill>
                  <a:prstClr val="black"/>
                </a:solidFill>
                <a:latin typeface="Century Gothic"/>
              </a:rPr>
              <a:t>Číslo projektu: CZ.1.07/1.4.00/21.3551</a:t>
            </a:r>
            <a:br>
              <a:rPr lang="cs-CZ" sz="1600" b="1" dirty="0">
                <a:solidFill>
                  <a:prstClr val="black"/>
                </a:solidFill>
                <a:latin typeface="Century Gothic"/>
              </a:rPr>
            </a:br>
            <a:r>
              <a:rPr lang="cs-CZ" sz="1600" b="1" dirty="0">
                <a:solidFill>
                  <a:prstClr val="black"/>
                </a:solidFill>
                <a:latin typeface="Century Gothic"/>
              </a:rPr>
              <a:t>Autor: Mgr. Jarmila Kočandrlová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Určeno žákům 1. stupně ZŠ</a:t>
            </a:r>
          </a:p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Třídění hudebních nástrojů na smyčcové, bicí, dechové.</a:t>
            </a:r>
            <a:endParaRPr lang="cs-CZ" sz="1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7610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ZOPAKUJ SI</a:t>
            </a:r>
            <a:endParaRPr lang="cs-CZ" sz="96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jkocandrlova\AppData\Local\Microsoft\Windows\Temporary Internet Files\Content.IE5\BK9YGKAI\MC9002875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56792"/>
            <a:ext cx="3816424" cy="516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572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kocandrlova\AppData\Local\Microsoft\Windows\Temporary Internet Files\Content.IE5\SC2PNQJX\MP9004276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0"/>
            <a:ext cx="452735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642280">
            <a:off x="3091547" y="2178290"/>
            <a:ext cx="6186740" cy="1143000"/>
          </a:xfrm>
          <a:solidFill>
            <a:srgbClr val="FF000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DECHOVÉ</a:t>
            </a:r>
            <a:endParaRPr lang="cs-CZ" sz="9600" dirty="0"/>
          </a:p>
        </p:txBody>
      </p:sp>
      <p:sp>
        <p:nvSpPr>
          <p:cNvPr id="3" name="Obdélník 2"/>
          <p:cNvSpPr/>
          <p:nvPr/>
        </p:nvSpPr>
        <p:spPr>
          <a:xfrm>
            <a:off x="4994896" y="5445224"/>
            <a:ext cx="417514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Vzduch  je rozechvíván </a:t>
            </a:r>
            <a:r>
              <a:rPr lang="cs-CZ" dirty="0"/>
              <a:t>hráčovým dechem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Podle materiálu se dělí na </a:t>
            </a:r>
          </a:p>
          <a:p>
            <a:pPr algn="ctr"/>
            <a:r>
              <a:rPr lang="cs-CZ" dirty="0" smtClean="0"/>
              <a:t>DŘEVĚNÉ A ŽESŤOVÉ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1930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jkocandrlova\AppData\Local\Microsoft\Windows\Temporary Internet Files\Content.IE5\5SK9KL02\MP9001750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425051">
            <a:off x="5128869" y="2555849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58" y="37155"/>
            <a:ext cx="2962672" cy="778098"/>
          </a:xfrm>
        </p:spPr>
        <p:txBody>
          <a:bodyPr/>
          <a:lstStyle/>
          <a:p>
            <a:r>
              <a:rPr lang="cs-CZ" dirty="0" smtClean="0"/>
              <a:t>FAGOT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5SK9KL02\MC900390666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37407">
            <a:off x="-701735" y="792305"/>
            <a:ext cx="2686306" cy="4735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145857" y="0"/>
            <a:ext cx="2962672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KLARINET</a:t>
            </a:r>
            <a:endParaRPr lang="cs-CZ" dirty="0"/>
          </a:p>
        </p:txBody>
      </p:sp>
      <p:pic>
        <p:nvPicPr>
          <p:cNvPr id="1028" name="Picture 4" descr="C:\Users\jkocandrlova\AppData\Local\Microsoft\Windows\Temporary Internet Files\Content.IE5\5E9D3HSI\MC9003906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9040" y="15848"/>
            <a:ext cx="4835074" cy="159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kocandrlova\AppData\Local\Microsoft\Windows\Temporary Internet Files\Content.IE5\5SK9KL02\MP9004313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9279" y="4166114"/>
            <a:ext cx="3622793" cy="2649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181328" y="4187637"/>
            <a:ext cx="2962672" cy="778098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POZOUN</a:t>
            </a:r>
            <a:endParaRPr lang="cs-CZ" dirty="0"/>
          </a:p>
        </p:txBody>
      </p:sp>
      <p:pic>
        <p:nvPicPr>
          <p:cNvPr id="1031" name="Picture 7" descr="C:\Users\jkocandrlova\AppData\Local\Microsoft\Windows\Temporary Internet Files\Content.IE5\HEA9Y1ZH\MP90038277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85994"/>
            <a:ext cx="1970240" cy="2758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2338977" y="6079902"/>
            <a:ext cx="2962672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TRUBKA</a:t>
            </a:r>
            <a:endParaRPr lang="cs-CZ" dirty="0"/>
          </a:p>
        </p:txBody>
      </p:sp>
      <p:pic>
        <p:nvPicPr>
          <p:cNvPr id="1032" name="Picture 8" descr="C:\Users\jkocandrlova\AppData\Local\Microsoft\Windows\Temporary Internet Files\Content.IE5\HEA9Y1ZH\MP9002277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9742" y="98072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1579742" y="3307896"/>
            <a:ext cx="2962672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FLÉTNA</a:t>
            </a:r>
            <a:endParaRPr lang="cs-CZ" dirty="0"/>
          </a:p>
        </p:txBody>
      </p:sp>
      <p:pic>
        <p:nvPicPr>
          <p:cNvPr id="1033" name="Picture 9" descr="C:\Users\jkocandrlova\AppData\Local\Microsoft\Windows\Temporary Internet Files\Content.IE5\5E9D3HSI\MC9001509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6769" y="2732341"/>
            <a:ext cx="1631290" cy="184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1091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 animBg="1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Autofit/>
          </a:bodyPr>
          <a:lstStyle/>
          <a:p>
            <a:r>
              <a:rPr lang="cs-CZ" sz="8000" dirty="0" smtClean="0"/>
              <a:t>SMYČCOVÉ</a:t>
            </a:r>
            <a:endParaRPr lang="cs-CZ" sz="8000" dirty="0"/>
          </a:p>
        </p:txBody>
      </p:sp>
      <p:pic>
        <p:nvPicPr>
          <p:cNvPr id="3074" name="Picture 2" descr="C:\Users\jkocandrlova\AppData\Local\Microsoft\Windows\Temporary Internet Files\Content.IE5\HXBJWIU2\MC9002961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6910721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483768" y="1628800"/>
            <a:ext cx="3770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Struny </a:t>
            </a:r>
            <a:r>
              <a:rPr lang="cs-CZ" dirty="0"/>
              <a:t>se rozechvívají pomocí smyčce.</a:t>
            </a:r>
          </a:p>
        </p:txBody>
      </p:sp>
    </p:spTree>
    <p:extLst>
      <p:ext uri="{BB962C8B-B14F-4D97-AF65-F5344CB8AC3E}">
        <p14:creationId xmlns:p14="http://schemas.microsoft.com/office/powerpoint/2010/main" xmlns="" val="1471407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kocandrlova\AppData\Local\Microsoft\Windows\Temporary Internet Files\Content.IE5\HEA9Y1ZH\MP9004054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82445">
            <a:off x="-252404" y="1018523"/>
            <a:ext cx="32004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2632" cy="1143000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HOUSLE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450342" y="26610"/>
            <a:ext cx="3106688" cy="1143000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KONTRABAS</a:t>
            </a:r>
            <a:endParaRPr lang="cs-CZ" dirty="0"/>
          </a:p>
        </p:txBody>
      </p:sp>
      <p:pic>
        <p:nvPicPr>
          <p:cNvPr id="2051" name="Picture 3" descr="C:\Users\jkocandrlova\AppData\Local\Microsoft\Windows\Temporary Internet Files\Content.IE5\5E9D3HSI\MC9003053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26018"/>
            <a:ext cx="2375820" cy="599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kocandrlova\AppData\Local\Microsoft\Windows\Temporary Internet Files\Content.IE5\HEA9Y1ZH\MP9004228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6462" y="4354575"/>
            <a:ext cx="3713076" cy="250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jkocandrlova\AppData\Local\Microsoft\Windows\Temporary Internet Files\Content.IE5\WO3ZRIA3\MC9003565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3634" y="116089"/>
            <a:ext cx="1825142" cy="175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4293"/>
          <a:stretch/>
        </p:blipFill>
        <p:spPr bwMode="auto">
          <a:xfrm>
            <a:off x="4886850" y="1948315"/>
            <a:ext cx="1795264" cy="4885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261279" y="2161523"/>
            <a:ext cx="3189063" cy="1143000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VIOLONCELLO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247579" y="3532464"/>
            <a:ext cx="2602632" cy="1143000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VIOLA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3989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10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BICÍ</a:t>
            </a:r>
            <a:endParaRPr lang="cs-CZ" sz="9600" dirty="0"/>
          </a:p>
        </p:txBody>
      </p:sp>
      <p:pic>
        <p:nvPicPr>
          <p:cNvPr id="5122" name="Picture 2" descr="C:\Users\jkocandrlova\AppData\Local\Microsoft\Windows\Temporary Internet Files\Content.IE5\SC2PNQJX\MP90044229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33510"/>
            <a:ext cx="3528392" cy="5292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292080" y="2060848"/>
            <a:ext cx="363589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Bicí nástroje (zvané též perkuse) </a:t>
            </a:r>
            <a:endParaRPr lang="cs-CZ" dirty="0" smtClean="0"/>
          </a:p>
          <a:p>
            <a:r>
              <a:rPr lang="cs-CZ" dirty="0" smtClean="0"/>
              <a:t>jsou nejstarší </a:t>
            </a:r>
            <a:r>
              <a:rPr lang="cs-CZ" dirty="0"/>
              <a:t>a také nejobsáhlejší skupinou hudebních nástrojů.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 </a:t>
            </a:r>
            <a:r>
              <a:rPr lang="cs-CZ" dirty="0"/>
              <a:t>vytváření zvuku dochází pomocí úderů do nástroje, třesením </a:t>
            </a:r>
            <a:r>
              <a:rPr lang="cs-CZ" dirty="0" smtClean="0"/>
              <a:t>nástrojem </a:t>
            </a:r>
            <a:r>
              <a:rPr lang="cs-CZ" dirty="0"/>
              <a:t>či škrábáním na nástroj. </a:t>
            </a:r>
          </a:p>
        </p:txBody>
      </p:sp>
    </p:spTree>
    <p:extLst>
      <p:ext uri="{BB962C8B-B14F-4D97-AF65-F5344CB8AC3E}">
        <p14:creationId xmlns:p14="http://schemas.microsoft.com/office/powerpoint/2010/main" xmlns="" val="611067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2632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INELY</a:t>
            </a:r>
            <a:endParaRPr lang="cs-CZ" dirty="0"/>
          </a:p>
        </p:txBody>
      </p:sp>
      <p:pic>
        <p:nvPicPr>
          <p:cNvPr id="3074" name="Picture 2" descr="C:\Users\jkocandrlova\AppData\Local\Microsoft\Windows\Temporary Internet Files\Content.IE5\BK9YGKAI\MC9002251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285395">
            <a:off x="380078" y="1003162"/>
            <a:ext cx="2304256" cy="274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kocandrlova\AppData\Local\Microsoft\Windows\Temporary Internet Files\Content.IE5\5SK9KL02\MP9004387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41984"/>
            <a:ext cx="4979178" cy="370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kocandrlova\AppData\Local\Microsoft\Windows\Temporary Internet Files\Content.IE5\HEA9Y1ZH\MC9003571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96957" y="2564904"/>
            <a:ext cx="2264286" cy="233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044904" y="5681286"/>
            <a:ext cx="2602632" cy="1143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BUBEN</a:t>
            </a:r>
            <a:endParaRPr lang="cs-CZ" dirty="0"/>
          </a:p>
        </p:txBody>
      </p:sp>
      <p:pic>
        <p:nvPicPr>
          <p:cNvPr id="2050" name="Picture 2" descr="C:\Users\jkocandrlova\AppData\Local\Microsoft\Windows\Temporary Internet Files\Content.IE5\WO3ZRIA3\MP9003853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2101"/>
            <a:ext cx="2797156" cy="19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372200" y="332656"/>
            <a:ext cx="2602632" cy="1143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TRIANGL</a:t>
            </a:r>
            <a:endParaRPr lang="cs-CZ" dirty="0"/>
          </a:p>
        </p:txBody>
      </p:sp>
      <p:pic>
        <p:nvPicPr>
          <p:cNvPr id="2051" name="Picture 3" descr="C:\Users\jkocandrlova\AppData\Local\Microsoft\Windows\Temporary Internet Files\Content.IE5\WO3ZRIA3\MC9001951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030524"/>
            <a:ext cx="2714600" cy="208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015460" y="5642167"/>
            <a:ext cx="2602632" cy="1143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XYLOFON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2102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ROZTŘIĎ HUDEBNÍ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568952" cy="182880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Klikni na název, ke kterému řadíme daný hudební nástroj. Když to bude správně, postoupíš k dalšímu nástroji.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WO3ZRIA3\MC900088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329" y="4038100"/>
            <a:ext cx="3697350" cy="283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kocandrlova\AppData\Local\Microsoft\Windows\Temporary Internet Files\Content.IE5\D2BR7S7V\MC9000889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068960"/>
            <a:ext cx="3509875" cy="3670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18940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-171400"/>
            <a:ext cx="9144000" cy="7029400"/>
          </a:xfrm>
          <a:prstGeom prst="actionButtonBlank">
            <a:avLst/>
          </a:prstGeom>
          <a:solidFill>
            <a:srgbClr val="EDF9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FLÉTNA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Vývojový diagram: magnetický disk 3">
            <a:hlinkClick r:id="rId2" action="ppaction://hlinksldjump"/>
          </p:cNvPr>
          <p:cNvSpPr/>
          <p:nvPr/>
        </p:nvSpPr>
        <p:spPr>
          <a:xfrm>
            <a:off x="374723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smyčcové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Vývojový diagram: magnetický disk 4">
            <a:hlinkClick r:id="rId2" action="ppaction://hlinksldjump"/>
          </p:cNvPr>
          <p:cNvSpPr/>
          <p:nvPr/>
        </p:nvSpPr>
        <p:spPr>
          <a:xfrm>
            <a:off x="3184612" y="436584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bicí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Vývojový diagram: magnetický disk 5">
            <a:hlinkClick r:id="rId3" action="ppaction://hlinksldjump"/>
          </p:cNvPr>
          <p:cNvSpPr/>
          <p:nvPr/>
        </p:nvSpPr>
        <p:spPr>
          <a:xfrm>
            <a:off x="6084168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dechové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230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-171400"/>
            <a:ext cx="9144000" cy="7029400"/>
          </a:xfrm>
          <a:prstGeom prst="actionButtonBlank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HOUSLE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Vývojový diagram: magnetický disk 3">
            <a:hlinkClick r:id="rId2" action="ppaction://hlinksldjump"/>
          </p:cNvPr>
          <p:cNvSpPr/>
          <p:nvPr/>
        </p:nvSpPr>
        <p:spPr>
          <a:xfrm>
            <a:off x="374723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smyčcové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Vývojový diagram: magnetický disk 4">
            <a:hlinkClick r:id="rId3" action="ppaction://hlinksldjump"/>
          </p:cNvPr>
          <p:cNvSpPr/>
          <p:nvPr/>
        </p:nvSpPr>
        <p:spPr>
          <a:xfrm>
            <a:off x="3184612" y="436584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bicí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Vývojový diagram: magnetický disk 5">
            <a:hlinkClick r:id="rId3" action="ppaction://hlinksldjump"/>
          </p:cNvPr>
          <p:cNvSpPr/>
          <p:nvPr/>
        </p:nvSpPr>
        <p:spPr>
          <a:xfrm>
            <a:off x="6084168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dechové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8911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-171400"/>
            <a:ext cx="9144000" cy="7029400"/>
          </a:xfrm>
          <a:prstGeom prst="actionButtonBlank">
            <a:avLst/>
          </a:prstGeom>
          <a:solidFill>
            <a:srgbClr val="EDF9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FAGOT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Vývojový diagram: magnetický disk 3">
            <a:hlinkClick r:id="rId2" action="ppaction://hlinksldjump"/>
          </p:cNvPr>
          <p:cNvSpPr/>
          <p:nvPr/>
        </p:nvSpPr>
        <p:spPr>
          <a:xfrm>
            <a:off x="374723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smyčcové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Vývojový diagram: magnetický disk 4">
            <a:hlinkClick r:id="rId2" action="ppaction://hlinksldjump"/>
          </p:cNvPr>
          <p:cNvSpPr/>
          <p:nvPr/>
        </p:nvSpPr>
        <p:spPr>
          <a:xfrm>
            <a:off x="3184612" y="436584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bicí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Vývojový diagram: magnetický disk 5">
            <a:hlinkClick r:id="rId3" action="ppaction://hlinksldjump"/>
          </p:cNvPr>
          <p:cNvSpPr/>
          <p:nvPr/>
        </p:nvSpPr>
        <p:spPr>
          <a:xfrm>
            <a:off x="6084168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dechové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230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-171400"/>
            <a:ext cx="9144000" cy="7029400"/>
          </a:xfrm>
          <a:prstGeom prst="actionButtonBlank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VIOLA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Vývojový diagram: magnetický disk 3">
            <a:hlinkClick r:id="rId2" action="ppaction://hlinksldjump"/>
          </p:cNvPr>
          <p:cNvSpPr/>
          <p:nvPr/>
        </p:nvSpPr>
        <p:spPr>
          <a:xfrm>
            <a:off x="374723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smyčcové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Vývojový diagram: magnetický disk 4">
            <a:hlinkClick r:id="rId3" action="ppaction://hlinksldjump"/>
          </p:cNvPr>
          <p:cNvSpPr/>
          <p:nvPr/>
        </p:nvSpPr>
        <p:spPr>
          <a:xfrm>
            <a:off x="3184612" y="436584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bicí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Vývojový diagram: magnetický disk 5">
            <a:hlinkClick r:id="rId3" action="ppaction://hlinksldjump"/>
          </p:cNvPr>
          <p:cNvSpPr/>
          <p:nvPr/>
        </p:nvSpPr>
        <p:spPr>
          <a:xfrm>
            <a:off x="6084168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dechové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230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-171400"/>
            <a:ext cx="9144000" cy="7029400"/>
          </a:xfrm>
          <a:prstGeom prst="actionButtonBlank">
            <a:avLst/>
          </a:prstGeom>
          <a:solidFill>
            <a:srgbClr val="EDF9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BUBEN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Vývojový diagram: magnetický disk 3">
            <a:hlinkClick r:id="rId2" action="ppaction://hlinksldjump"/>
          </p:cNvPr>
          <p:cNvSpPr/>
          <p:nvPr/>
        </p:nvSpPr>
        <p:spPr>
          <a:xfrm>
            <a:off x="374723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smyčcové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Vývojový diagram: magnetický disk 4">
            <a:hlinkClick r:id="rId3" action="ppaction://hlinksldjump"/>
          </p:cNvPr>
          <p:cNvSpPr/>
          <p:nvPr/>
        </p:nvSpPr>
        <p:spPr>
          <a:xfrm>
            <a:off x="3184612" y="436584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bicí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Vývojový diagram: magnetický disk 5">
            <a:hlinkClick r:id="rId2" action="ppaction://hlinksldjump"/>
          </p:cNvPr>
          <p:cNvSpPr/>
          <p:nvPr/>
        </p:nvSpPr>
        <p:spPr>
          <a:xfrm>
            <a:off x="6084168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dechové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230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-171400"/>
            <a:ext cx="9144000" cy="7029400"/>
          </a:xfrm>
          <a:prstGeom prst="actionButtonBlank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TRUBKA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Vývojový diagram: magnetický disk 3">
            <a:hlinkClick r:id="rId2" action="ppaction://hlinksldjump"/>
          </p:cNvPr>
          <p:cNvSpPr/>
          <p:nvPr/>
        </p:nvSpPr>
        <p:spPr>
          <a:xfrm>
            <a:off x="374723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smyčcové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Vývojový diagram: magnetický disk 4">
            <a:hlinkClick r:id="rId2" action="ppaction://hlinksldjump"/>
          </p:cNvPr>
          <p:cNvSpPr/>
          <p:nvPr/>
        </p:nvSpPr>
        <p:spPr>
          <a:xfrm>
            <a:off x="3184612" y="436584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bicí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Vývojový diagram: magnetický disk 5">
            <a:hlinkClick r:id="rId3" action="ppaction://hlinksldjump"/>
          </p:cNvPr>
          <p:cNvSpPr/>
          <p:nvPr/>
        </p:nvSpPr>
        <p:spPr>
          <a:xfrm>
            <a:off x="6084168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dechové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230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-171400"/>
            <a:ext cx="9144000" cy="7029400"/>
          </a:xfrm>
          <a:prstGeom prst="actionButtonBlank">
            <a:avLst/>
          </a:prstGeom>
          <a:solidFill>
            <a:srgbClr val="EDF9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KONTRABAS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Vývojový diagram: magnetický disk 3">
            <a:hlinkClick r:id="rId2" action="ppaction://hlinksldjump"/>
          </p:cNvPr>
          <p:cNvSpPr/>
          <p:nvPr/>
        </p:nvSpPr>
        <p:spPr>
          <a:xfrm>
            <a:off x="374723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smyčcové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Vývojový diagram: magnetický disk 4">
            <a:hlinkClick r:id="rId3" action="ppaction://hlinksldjump"/>
          </p:cNvPr>
          <p:cNvSpPr/>
          <p:nvPr/>
        </p:nvSpPr>
        <p:spPr>
          <a:xfrm>
            <a:off x="3184612" y="436584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bicí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Vývojový diagram: magnetický disk 5">
            <a:hlinkClick r:id="rId3" action="ppaction://hlinksldjump"/>
          </p:cNvPr>
          <p:cNvSpPr/>
          <p:nvPr/>
        </p:nvSpPr>
        <p:spPr>
          <a:xfrm>
            <a:off x="6084168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dechové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230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-171400"/>
            <a:ext cx="9144000" cy="7029400"/>
          </a:xfrm>
          <a:prstGeom prst="actionButtonBlank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POZOUN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Vývojový diagram: magnetický disk 3">
            <a:hlinkClick r:id="rId2" action="ppaction://hlinksldjump"/>
          </p:cNvPr>
          <p:cNvSpPr/>
          <p:nvPr/>
        </p:nvSpPr>
        <p:spPr>
          <a:xfrm>
            <a:off x="374723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smyčcové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Vývojový diagram: magnetický disk 4">
            <a:hlinkClick r:id="rId2" action="ppaction://hlinksldjump"/>
          </p:cNvPr>
          <p:cNvSpPr/>
          <p:nvPr/>
        </p:nvSpPr>
        <p:spPr>
          <a:xfrm>
            <a:off x="3184612" y="436584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bicí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Vývojový diagram: magnetický disk 5">
            <a:hlinkClick r:id="rId3" action="ppaction://hlinksldjump"/>
          </p:cNvPr>
          <p:cNvSpPr/>
          <p:nvPr/>
        </p:nvSpPr>
        <p:spPr>
          <a:xfrm>
            <a:off x="6084168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dechové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230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-171400"/>
            <a:ext cx="9144000" cy="7029400"/>
          </a:xfrm>
          <a:prstGeom prst="actionButtonBlank">
            <a:avLst/>
          </a:prstGeom>
          <a:solidFill>
            <a:srgbClr val="EDF9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KLARINET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Vývojový diagram: magnetický disk 3">
            <a:hlinkClick r:id="rId2" action="ppaction://hlinksldjump"/>
          </p:cNvPr>
          <p:cNvSpPr/>
          <p:nvPr/>
        </p:nvSpPr>
        <p:spPr>
          <a:xfrm>
            <a:off x="374723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smyčcové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Vývojový diagram: magnetický disk 4">
            <a:hlinkClick r:id="rId2" action="ppaction://hlinksldjump"/>
          </p:cNvPr>
          <p:cNvSpPr/>
          <p:nvPr/>
        </p:nvSpPr>
        <p:spPr>
          <a:xfrm>
            <a:off x="3184612" y="436584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bicí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Vývojový diagram: magnetický disk 5">
            <a:hlinkClick r:id="rId3" action="ppaction://hlinksldjump"/>
          </p:cNvPr>
          <p:cNvSpPr/>
          <p:nvPr/>
        </p:nvSpPr>
        <p:spPr>
          <a:xfrm>
            <a:off x="6084168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dechové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230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-171400"/>
            <a:ext cx="9144000" cy="7029400"/>
          </a:xfrm>
          <a:prstGeom prst="actionButtonBlank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ČINELY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Vývojový diagram: magnetický disk 3">
            <a:hlinkClick r:id="rId2" action="ppaction://hlinksldjump"/>
          </p:cNvPr>
          <p:cNvSpPr/>
          <p:nvPr/>
        </p:nvSpPr>
        <p:spPr>
          <a:xfrm>
            <a:off x="374723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smyčcové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5" name="Vývojový diagram: magnetický disk 4">
            <a:hlinkClick r:id="rId3" action="ppaction://hlinksldjump"/>
          </p:cNvPr>
          <p:cNvSpPr/>
          <p:nvPr/>
        </p:nvSpPr>
        <p:spPr>
          <a:xfrm>
            <a:off x="3184612" y="436584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bicí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6" name="Vývojový diagram: magnetický disk 5">
            <a:hlinkClick r:id="rId2" action="ppaction://hlinksldjump"/>
          </p:cNvPr>
          <p:cNvSpPr/>
          <p:nvPr/>
        </p:nvSpPr>
        <p:spPr>
          <a:xfrm>
            <a:off x="6084168" y="4373488"/>
            <a:ext cx="2376264" cy="176477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dechové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230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kocandrlova\AppData\Local\Microsoft\Windows\Temporary Internet Files\Content.IE5\5E9D3HSI\MP90020169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04" y="20624"/>
            <a:ext cx="9497306" cy="687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1422764"/>
            <a:ext cx="9468544" cy="54006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Kdepak, samá voda, zkus to znovu!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6300192" y="5517232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4032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jkocandrlova\AppData\Local\Microsoft\Windows\Temporary Internet Files\Content.IE5\5E9D3HSI\MP9004226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40568" y="0"/>
            <a:ext cx="997829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229200"/>
            <a:ext cx="8229600" cy="1143000"/>
          </a:xfrm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Báječné, 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můžeš si hledat místo v orchestru !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9947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>
            <a:normAutofit/>
          </a:bodyPr>
          <a:lstStyle/>
          <a:p>
            <a:r>
              <a:rPr lang="cs-CZ" dirty="0" smtClean="0"/>
              <a:t>Kliparty z webu </a:t>
            </a:r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http://upload.wikimedia.org/wikipedia/commons/5/5f/Cello_front_side.png</a:t>
            </a:r>
          </a:p>
        </p:txBody>
      </p:sp>
    </p:spTree>
    <p:extLst>
      <p:ext uri="{BB962C8B-B14F-4D97-AF65-F5344CB8AC3E}">
        <p14:creationId xmlns:p14="http://schemas.microsoft.com/office/powerpoint/2010/main" xmlns="" val="3962123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185</Words>
  <Application>Microsoft Office PowerPoint</Application>
  <PresentationFormat>Předvádění na obrazovce (4:3)</PresentationFormat>
  <Paragraphs>77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Škola: Základní škola a Mateřská škola Halže, příspěvková organizace Název: VY_32_INOVACE_14_HV_Hudební nástroje Číslo projektu: CZ.1.07/1.4.00/21.3551 Autor: Mgr. Jarmila Kočandrlová</vt:lpstr>
      <vt:lpstr>ZOPAKUJ SI</vt:lpstr>
      <vt:lpstr>DECHOVÉ</vt:lpstr>
      <vt:lpstr>FAGOT</vt:lpstr>
      <vt:lpstr>SMYČCOVÉ</vt:lpstr>
      <vt:lpstr>HOUSLE</vt:lpstr>
      <vt:lpstr>BICÍ</vt:lpstr>
      <vt:lpstr>ČINELY</vt:lpstr>
      <vt:lpstr>ROZTŘIĎ HUDEBNÍ NÁSTROJE</vt:lpstr>
      <vt:lpstr>FLÉTNA</vt:lpstr>
      <vt:lpstr>HOUSLE</vt:lpstr>
      <vt:lpstr>FAGOT</vt:lpstr>
      <vt:lpstr>VIOLA</vt:lpstr>
      <vt:lpstr>BUBEN</vt:lpstr>
      <vt:lpstr>TRUBKA</vt:lpstr>
      <vt:lpstr>KONTRABAS</vt:lpstr>
      <vt:lpstr>POZOUN</vt:lpstr>
      <vt:lpstr>KLARINET</vt:lpstr>
      <vt:lpstr>ČINELY</vt:lpstr>
      <vt:lpstr>Kdepak, samá voda, zkus to znovu!</vt:lpstr>
      <vt:lpstr>Báječné,  můžeš si hledat místo v orchestru !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Dum</cp:lastModifiedBy>
  <cp:revision>16</cp:revision>
  <dcterms:created xsi:type="dcterms:W3CDTF">2013-03-27T20:17:04Z</dcterms:created>
  <dcterms:modified xsi:type="dcterms:W3CDTF">2013-10-12T15:29:59Z</dcterms:modified>
</cp:coreProperties>
</file>