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67" r:id="rId4"/>
    <p:sldId id="257" r:id="rId5"/>
    <p:sldId id="258" r:id="rId6"/>
    <p:sldId id="259" r:id="rId7"/>
    <p:sldId id="260" r:id="rId8"/>
    <p:sldId id="261" r:id="rId9"/>
    <p:sldId id="262" r:id="rId10"/>
    <p:sldId id="265" r:id="rId11"/>
    <p:sldId id="266" r:id="rId12"/>
    <p:sldId id="264" r:id="rId13"/>
    <p:sldId id="263" r:id="rId14"/>
    <p:sldId id="270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2" autoAdjust="0"/>
    <p:restoredTop sz="94660"/>
  </p:normalViewPr>
  <p:slideViewPr>
    <p:cSldViewPr>
      <p:cViewPr varScale="1">
        <p:scale>
          <a:sx n="87" d="100"/>
          <a:sy n="87" d="100"/>
        </p:scale>
        <p:origin x="-1542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6" name="Group 40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9482539"/>
              </p:ext>
            </p:extLst>
          </p:nvPr>
        </p:nvGraphicFramePr>
        <p:xfrm>
          <a:off x="539552" y="2636912"/>
          <a:ext cx="8229600" cy="3876675"/>
        </p:xfrm>
        <a:graphic>
          <a:graphicData uri="http://schemas.openxmlformats.org/drawingml/2006/table">
            <a:tbl>
              <a:tblPr/>
              <a:tblGrid>
                <a:gridCol w="1511300"/>
                <a:gridCol w="6718300"/>
              </a:tblGrid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</a:rPr>
                        <a:t>ZŠ. J. E. P</a:t>
                      </a: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urkyně a Základní umělecká škola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</a:rPr>
                        <a:t>Mgr. Venuše Plášilová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VY_32_INOVACE_37_NJ_MEINZIMMER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MEIN ZIMMER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CZ.1.07/1.04.00/21.2803</a:t>
                      </a:r>
                      <a:endParaRPr kumimoji="0" lang="cs-CZ" alt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pic>
        <p:nvPicPr>
          <p:cNvPr id="14363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188913"/>
            <a:ext cx="8137525" cy="1990725"/>
          </a:xfrm>
          <a:solidFill>
            <a:srgbClr val="FFFFFF"/>
          </a:solidFill>
        </p:spPr>
      </p:pic>
      <p:pic>
        <p:nvPicPr>
          <p:cNvPr id="14364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404813"/>
            <a:ext cx="8137525" cy="1990725"/>
          </a:xfr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72301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dotGrid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/>
          <a:lstStyle/>
          <a:p>
            <a:r>
              <a:rPr lang="cs-CZ" dirty="0" smtClean="0"/>
              <a:t>ANOTACE a METODIKA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Tento výukový materiál je určen pro 8. či 9. ročníky k rozšiřování slovní zásoby na téma vybavení pokoje. </a:t>
            </a:r>
            <a:r>
              <a:rPr lang="cs-CZ" dirty="0" smtClean="0"/>
              <a:t>Lze jej použít také v konverzačních hodinách. Slovní </a:t>
            </a:r>
            <a:r>
              <a:rPr lang="cs-CZ" dirty="0" smtClean="0"/>
              <a:t>zásoba je zde spojena s gramatikou – slovíčka jsou dána přímo do vět.</a:t>
            </a:r>
          </a:p>
          <a:p>
            <a:endParaRPr lang="cs-CZ" dirty="0"/>
          </a:p>
          <a:p>
            <a:r>
              <a:rPr lang="cs-CZ" dirty="0" smtClean="0"/>
              <a:t>Učitel pouští jednotlivé strany prezentace, žáci čtou věty, zapamatovávají si větné konstrukce, které mohou obměňovat, a slovíčka.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83973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rgbClr val="7030A0"/>
            </a:gs>
            <a:gs pos="100000">
              <a:srgbClr val="FEEB57"/>
            </a:gs>
            <a:gs pos="10000">
              <a:schemeClr val="accent5">
                <a:lumMod val="60000"/>
                <a:lumOff val="40000"/>
              </a:schemeClr>
            </a:gs>
            <a:gs pos="76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ea typeface="+mn-ea"/>
                <a:cs typeface="Aharoni" panose="02010803020104030203" pitchFamily="2" charset="-79"/>
              </a:rPr>
              <a:t>Mein </a:t>
            </a: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ea typeface="+mn-ea"/>
                <a:cs typeface="Aharoni" panose="02010803020104030203" pitchFamily="2" charset="-79"/>
              </a:rPr>
              <a:t>Zimmer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ea typeface="+mn-ea"/>
                <a:cs typeface="Aharoni" panose="02010803020104030203" pitchFamily="2" charset="-79"/>
              </a:rPr>
              <a:t> </a:t>
            </a: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ea typeface="+mn-ea"/>
                <a:cs typeface="Aharoni" panose="02010803020104030203" pitchFamily="2" charset="-79"/>
              </a:rPr>
              <a:t>ist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ea typeface="+mn-ea"/>
                <a:cs typeface="Aharoni" panose="02010803020104030203" pitchFamily="2" charset="-79"/>
              </a:rPr>
              <a:t> …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83768" y="1484784"/>
            <a:ext cx="4968552" cy="5069160"/>
          </a:xfrm>
        </p:spPr>
        <p:txBody>
          <a:bodyPr>
            <a:noAutofit/>
          </a:bodyPr>
          <a:lstStyle/>
          <a:p>
            <a:r>
              <a:rPr lang="cs-CZ" sz="4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chön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dirty="0"/>
              <a:t>(hezký)</a:t>
            </a:r>
          </a:p>
          <a:p>
            <a:r>
              <a:rPr lang="cs-CZ" sz="4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lein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dirty="0"/>
              <a:t>(malý)</a:t>
            </a:r>
          </a:p>
          <a:p>
            <a:r>
              <a:rPr lang="cs-CZ" sz="4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roß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dirty="0"/>
              <a:t>(velký)</a:t>
            </a:r>
          </a:p>
          <a:p>
            <a:r>
              <a:rPr lang="cs-CZ" sz="4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odern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dirty="0"/>
              <a:t>(moderní)</a:t>
            </a:r>
          </a:p>
          <a:p>
            <a:r>
              <a:rPr lang="cs-CZ" sz="4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ell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dirty="0"/>
              <a:t>(světlý)</a:t>
            </a:r>
          </a:p>
          <a:p>
            <a:r>
              <a:rPr lang="cs-CZ" sz="4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unkel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dirty="0" smtClean="0"/>
              <a:t>(tmavý)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8446603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75000"/>
              </a:schemeClr>
            </a:gs>
            <a:gs pos="100000">
              <a:srgbClr val="FEEB57"/>
            </a:gs>
            <a:gs pos="28000">
              <a:schemeClr val="accent5">
                <a:lumMod val="60000"/>
                <a:lumOff val="40000"/>
              </a:schemeClr>
            </a:gs>
            <a:gs pos="72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Ich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schlafe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…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Doppelstockbett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Petr\AppData\Local\Microsoft\Windows\Temporary Internet Files\Content.IE5\JPRHQ07R\MC900090001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71600" y="2520982"/>
            <a:ext cx="3125371" cy="3198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Bett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 descr="C:\Users\Petr\AppData\Local\Microsoft\Windows\Temporary Internet Files\Content.IE5\JPRHQ07R\MC9003523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708921"/>
            <a:ext cx="3699324" cy="3010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07016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75000"/>
              </a:schemeClr>
            </a:gs>
            <a:gs pos="56000">
              <a:srgbClr val="FEEB57"/>
            </a:gs>
            <a:gs pos="28000">
              <a:schemeClr val="accent5">
                <a:lumMod val="60000"/>
                <a:lumOff val="40000"/>
              </a:schemeClr>
            </a:gs>
            <a:gs pos="93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Ich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habe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…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cs-CZ" sz="32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inen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Computer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716016" y="1556792"/>
            <a:ext cx="4042792" cy="1296143"/>
          </a:xfrm>
        </p:spPr>
        <p:txBody>
          <a:bodyPr>
            <a:normAutofit fontScale="85000" lnSpcReduction="20000"/>
          </a:bodyPr>
          <a:lstStyle/>
          <a:p>
            <a:pPr algn="ctr"/>
            <a:r>
              <a:rPr lang="cs-CZ" sz="3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einen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Arbeitstisch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mit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einem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Stuhl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und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einer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Lampe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1" name="Picture 3" descr="C:\Users\Petr\AppData\Local\Microsoft\Windows\Temporary Internet Files\Content.IE5\Z0FFAAFF\MC900379917[1].wmf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212976"/>
            <a:ext cx="3457385" cy="2247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etr\AppData\Local\Microsoft\Windows\Temporary Internet Files\Content.IE5\Z0FFAAFF\MC9002976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708920"/>
            <a:ext cx="3344362" cy="302433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7480537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6000">
              <a:srgbClr val="FEEB57"/>
            </a:gs>
            <a:gs pos="28000">
              <a:srgbClr val="FFFF00"/>
            </a:gs>
            <a:gs pos="93000">
              <a:schemeClr val="accent1">
                <a:tint val="23500"/>
                <a:satMod val="160000"/>
              </a:schemeClr>
            </a:gs>
            <a:gs pos="76000">
              <a:schemeClr val="accent6">
                <a:lumMod val="40000"/>
                <a:lumOff val="6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Meine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Bücher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habe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ich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…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einem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Bücherschrank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Bücherregal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Users\Petr\AppData\Local\Microsoft\Windows\Temporary Internet Files\Content.IE5\ZHM7MBDB\MC9001923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276872"/>
            <a:ext cx="2795558" cy="3861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etr\AppData\Local\Microsoft\Windows\Temporary Internet Files\Content.IE5\IWFMY0T6\MC9003981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513684"/>
            <a:ext cx="2619510" cy="3436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89628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6000">
              <a:srgbClr val="FEEB57"/>
            </a:gs>
            <a:gs pos="28000">
              <a:srgbClr val="FFFF00"/>
            </a:gs>
            <a:gs pos="93000">
              <a:schemeClr val="accent1">
                <a:tint val="23500"/>
                <a:satMod val="160000"/>
              </a:schemeClr>
            </a:gs>
            <a:gs pos="76000">
              <a:schemeClr val="accent6">
                <a:lumMod val="40000"/>
                <a:lumOff val="60000"/>
              </a:schemeClr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spcBef>
                <a:spcPct val="20000"/>
              </a:spcBef>
            </a:pPr>
            <a:r>
              <a:rPr lang="cs-CZ" sz="40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ea typeface="+mn-ea"/>
                <a:cs typeface="Aharoni" panose="02010803020104030203" pitchFamily="2" charset="-79"/>
              </a:rPr>
              <a:t>An</a:t>
            </a:r>
            <a:r>
              <a:rPr lang="cs-CZ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ea typeface="+mn-ea"/>
                <a:cs typeface="Aharoni" panose="02010803020104030203" pitchFamily="2" charset="-79"/>
              </a:rPr>
              <a:t> der Wand </a:t>
            </a:r>
            <a:r>
              <a:rPr lang="cs-CZ" sz="40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ea typeface="+mn-ea"/>
                <a:cs typeface="Aharoni" panose="02010803020104030203" pitchFamily="2" charset="-79"/>
              </a:rPr>
              <a:t>habe</a:t>
            </a:r>
            <a:r>
              <a:rPr lang="cs-CZ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ea typeface="+mn-ea"/>
                <a:cs typeface="Aharoni" panose="02010803020104030203" pitchFamily="2" charset="-79"/>
              </a:rPr>
              <a:t>  </a:t>
            </a:r>
            <a:r>
              <a:rPr lang="cs-CZ" sz="40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ea typeface="+mn-ea"/>
                <a:cs typeface="Aharoni" panose="02010803020104030203" pitchFamily="2" charset="-79"/>
              </a:rPr>
              <a:t>ich</a:t>
            </a:r>
            <a:r>
              <a:rPr lang="cs-CZ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ea typeface="+mn-ea"/>
                <a:cs typeface="Aharoni" panose="02010803020104030203" pitchFamily="2" charset="-79"/>
              </a:rPr>
              <a:t> …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000" b="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ein</a:t>
            </a:r>
            <a:r>
              <a:rPr lang="cs-CZ" sz="4000" b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sz="4000" b="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Bild</a:t>
            </a:r>
            <a:endParaRPr lang="cs-CZ" sz="4000" b="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000" b="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e</a:t>
            </a:r>
            <a:r>
              <a:rPr lang="cs-CZ" sz="4000" b="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in</a:t>
            </a:r>
            <a:r>
              <a:rPr lang="cs-CZ" sz="4000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Poster</a:t>
            </a:r>
            <a:endParaRPr lang="cs-CZ" sz="4000" b="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  <p:pic>
        <p:nvPicPr>
          <p:cNvPr id="4098" name="Picture 2" descr="C:\Users\Petr\AppData\Local\Microsoft\Windows\Temporary Internet Files\Content.IE5\Z0FFAAFF\MC90029027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197212"/>
            <a:ext cx="3960440" cy="3517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Petr\AppData\Local\Microsoft\Windows\Temporary Internet Files\Content.IE5\JPRHQ07R\MC90044501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348880"/>
            <a:ext cx="2785634" cy="3607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83780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6000">
              <a:srgbClr val="FEEB57"/>
            </a:gs>
            <a:gs pos="28000">
              <a:srgbClr val="FFFF00"/>
            </a:gs>
            <a:gs pos="93000">
              <a:schemeClr val="accent1">
                <a:tint val="23500"/>
                <a:satMod val="160000"/>
              </a:schemeClr>
            </a:gs>
            <a:gs pos="76000">
              <a:schemeClr val="accent6">
                <a:lumMod val="40000"/>
                <a:lumOff val="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Ich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habe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auch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…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BLANCA" panose="02000000000000000000" pitchFamily="2" charset="0"/>
              </a:rPr>
              <a:t>e</a:t>
            </a:r>
            <a:r>
              <a:rPr lang="cs-CZ" sz="4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BLANCA" panose="02000000000000000000" pitchFamily="2" charset="0"/>
              </a:rPr>
              <a:t>inen</a:t>
            </a:r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BLANCA" panose="02000000000000000000" pitchFamily="2" charset="0"/>
              </a:rPr>
              <a:t> </a:t>
            </a:r>
            <a:r>
              <a:rPr lang="cs-CZ" sz="4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BLANCA" panose="02000000000000000000" pitchFamily="2" charset="0"/>
              </a:rPr>
              <a:t>Spielgel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 BLANCA" panose="02000000000000000000" pitchFamily="2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427984" y="1535113"/>
            <a:ext cx="4608511" cy="639762"/>
          </a:xfrm>
        </p:spPr>
        <p:txBody>
          <a:bodyPr>
            <a:noAutofit/>
          </a:bodyPr>
          <a:lstStyle/>
          <a:p>
            <a:r>
              <a:rPr lang="cs-CZ" sz="40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BLANCA" panose="02000000000000000000" pitchFamily="2" charset="0"/>
              </a:rPr>
              <a:t>einen</a:t>
            </a:r>
            <a:r>
              <a:rPr lang="cs-CZ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BLANCA" panose="02000000000000000000" pitchFamily="2" charset="0"/>
              </a:rPr>
              <a:t> </a:t>
            </a:r>
            <a:r>
              <a:rPr lang="cs-CZ" sz="40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BLANCA" panose="02000000000000000000" pitchFamily="2" charset="0"/>
              </a:rPr>
              <a:t>Kleiderständer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 BLANCA" panose="02000000000000000000" pitchFamily="2" charset="0"/>
            </a:endParaRPr>
          </a:p>
        </p:txBody>
      </p:sp>
      <p:pic>
        <p:nvPicPr>
          <p:cNvPr id="5123" name="Picture 3" descr="C:\Users\Petr\AppData\Local\Microsoft\Windows\Temporary Internet Files\Content.IE5\Z0FFAAFF\MC9001958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338545"/>
            <a:ext cx="1944216" cy="3605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Petr\AppData\Local\Microsoft\Windows\Temporary Internet Files\Content.IE5\ZHM7MBDB\MC900411444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152126"/>
            <a:ext cx="3456384" cy="3978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22101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6000">
              <a:srgbClr val="FEEB57"/>
            </a:gs>
            <a:gs pos="28000">
              <a:srgbClr val="FFFF00"/>
            </a:gs>
            <a:gs pos="93000">
              <a:schemeClr val="accent1">
                <a:tint val="23500"/>
                <a:satMod val="160000"/>
              </a:schemeClr>
            </a:gs>
            <a:gs pos="76000">
              <a:schemeClr val="accent6">
                <a:lumMod val="40000"/>
                <a:lumOff val="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Auf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dem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Boden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liegt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…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0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cs-CZ" sz="4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</a:t>
            </a:r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Teppich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ln w="28575" cmpd="sng">
            <a:solidFill>
              <a:schemeClr val="accent1"/>
            </a:solidFill>
          </a:ln>
          <a:effectLst>
            <a:reflection blurRad="6350" stA="50000" endA="300" endPos="0" dir="5400000" sy="-100000" algn="bl" rotWithShape="0"/>
          </a:effectLst>
          <a:scene3d>
            <a:camera prst="orthographicFront"/>
            <a:lightRig rig="threePt" dir="t"/>
          </a:scene3d>
          <a:sp3d>
            <a:bevelT/>
          </a:sp3d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Ich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habe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ein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Linoleum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0" indent="0" algn="ctr">
              <a:buNone/>
            </a:pPr>
            <a:endParaRPr lang="cs-CZ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meinem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Zimmer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sind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Parketten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 descr="C:\Users\Petr\AppData\Local\Microsoft\Windows\Temporary Internet Files\Content.IE5\JPRHQ07R\MC9002871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780928"/>
            <a:ext cx="3543906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35209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rgbClr val="7030A0"/>
            </a:gs>
            <a:gs pos="53000">
              <a:schemeClr val="accent5">
                <a:lumMod val="60000"/>
                <a:lumOff val="40000"/>
              </a:schemeClr>
            </a:gs>
            <a:gs pos="81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Haustiere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Ich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habe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…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196752"/>
            <a:ext cx="4040188" cy="855786"/>
          </a:xfrm>
        </p:spPr>
        <p:txBody>
          <a:bodyPr>
            <a:normAutofit fontScale="92500"/>
          </a:bodyPr>
          <a:lstStyle/>
          <a:p>
            <a:pPr algn="ctr"/>
            <a:r>
              <a:rPr lang="cs-CZ" sz="2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ein</a:t>
            </a: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Aquarium</a:t>
            </a: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mit</a:t>
            </a: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Fisch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(e)n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556792"/>
            <a:ext cx="4247455" cy="906115"/>
          </a:xfrm>
        </p:spPr>
        <p:txBody>
          <a:bodyPr>
            <a:noAutofit/>
          </a:bodyPr>
          <a:lstStyle/>
          <a:p>
            <a:pPr algn="ctr"/>
            <a:r>
              <a:rPr lang="cs-CZ" sz="2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einen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Käfig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mit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dem </a:t>
            </a:r>
            <a:r>
              <a:rPr lang="cs-CZ" sz="2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Kanarienvogel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18" name="Picture 2" descr="C:\Users\Petr\AppData\Local\Microsoft\Windows\Temporary Internet Files\Content.IE5\Z0FFAAFF\MC9003381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852936"/>
            <a:ext cx="3593717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Petr\AppData\Local\Microsoft\Windows\Temporary Internet Files\Content.IE5\JPRHQ07R\MC900434593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637647"/>
            <a:ext cx="2116075" cy="3238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91882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rgbClr val="00B0F0"/>
            </a:gs>
            <a:gs pos="53000">
              <a:schemeClr val="accent5">
                <a:lumMod val="60000"/>
                <a:lumOff val="40000"/>
              </a:schemeClr>
            </a:gs>
            <a:gs pos="81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Ich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habe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…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0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cs-CZ" sz="4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inen</a:t>
            </a:r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Hund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0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eine</a:t>
            </a:r>
            <a:r>
              <a:rPr lang="cs-CZ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Katze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42" name="Picture 2" descr="C:\Users\Petr\AppData\Local\Microsoft\Windows\Temporary Internet Files\Content.IE5\ZHM7MBDB\MP90044480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340022"/>
            <a:ext cx="2736304" cy="358990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Petr\AppData\Local\Microsoft\Windows\Temporary Internet Files\Content.IE5\IWFMY0T6\MP900444868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29" t="18444" r="10223" b="786"/>
          <a:stretch/>
        </p:blipFill>
        <p:spPr bwMode="auto">
          <a:xfrm>
            <a:off x="5148064" y="2347595"/>
            <a:ext cx="2775859" cy="361155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79065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rgbClr val="92D050"/>
            </a:gs>
            <a:gs pos="53000">
              <a:schemeClr val="accent5">
                <a:lumMod val="60000"/>
                <a:lumOff val="40000"/>
              </a:schemeClr>
            </a:gs>
            <a:gs pos="81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meinem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Zimmer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sind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…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algn="ctr"/>
            <a:r>
              <a:rPr lang="cs-CZ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Rosen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Kakteen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8194" name="Picture 2" descr="C:\Users\Petr\AppData\Local\Microsoft\Windows\Temporary Internet Files\Content.IE5\IWFMY0T6\MC9003348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492896"/>
            <a:ext cx="2016224" cy="3096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Petr\AppData\Local\Microsoft\Windows\Temporary Internet Files\Content.IE5\Z0FFAAFF\MC9003353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492896"/>
            <a:ext cx="2592288" cy="3653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97491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rgbClr val="92D050"/>
            </a:gs>
            <a:gs pos="53000">
              <a:schemeClr val="accent5">
                <a:lumMod val="60000"/>
                <a:lumOff val="40000"/>
              </a:schemeClr>
            </a:gs>
            <a:gs pos="81000">
              <a:srgbClr val="00B050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Ich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habe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…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BERKLEY" panose="02000000000000000000" pitchFamily="2" charset="0"/>
              </a:rPr>
              <a:t>g</a:t>
            </a:r>
            <a:r>
              <a:rPr lang="cs-CZ" sz="4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BERKLEY" panose="02000000000000000000" pitchFamily="2" charset="0"/>
              </a:rPr>
              <a:t>rüne</a:t>
            </a:r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BERKLEY" panose="02000000000000000000" pitchFamily="2" charset="0"/>
              </a:rPr>
              <a:t> </a:t>
            </a:r>
            <a:r>
              <a:rPr lang="cs-CZ" sz="4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BERKLEY" panose="02000000000000000000" pitchFamily="2" charset="0"/>
              </a:rPr>
              <a:t>Pflanzen</a:t>
            </a:r>
            <a:endParaRPr lang="cs-CZ" sz="4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 BERKLEY" panose="02000000000000000000" pitchFamily="2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16016" y="1412776"/>
            <a:ext cx="4104456" cy="1008112"/>
          </a:xfrm>
        </p:spPr>
        <p:txBody>
          <a:bodyPr>
            <a:normAutofit/>
          </a:bodyPr>
          <a:lstStyle/>
          <a:p>
            <a:pPr algn="ctr"/>
            <a:r>
              <a:rPr lang="cs-CZ" sz="60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BERKLEY" panose="02000000000000000000" pitchFamily="2" charset="0"/>
              </a:rPr>
              <a:t>Blumen</a:t>
            </a:r>
            <a:endParaRPr lang="cs-CZ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 BERKLEY" panose="02000000000000000000" pitchFamily="2" charset="0"/>
            </a:endParaRPr>
          </a:p>
        </p:txBody>
      </p:sp>
      <p:pic>
        <p:nvPicPr>
          <p:cNvPr id="7172" name="Picture 4" descr="C:\Users\Petr\AppData\Local\Microsoft\Windows\Temporary Internet Files\Content.IE5\IWFMY0T6\MC900361872[1].wmf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708920"/>
            <a:ext cx="2232248" cy="3582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Petr\AppData\Local\Microsoft\Windows\Temporary Internet Files\Content.IE5\ZHM7MBDB\MC9003568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276872"/>
            <a:ext cx="1800200" cy="4105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71280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Zdroje obrázků</a:t>
            </a:r>
          </a:p>
        </p:txBody>
      </p:sp>
      <p:sp>
        <p:nvSpPr>
          <p:cNvPr id="27651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altLang="cs-CZ" dirty="0" smtClean="0">
                <a:latin typeface="Arial" charset="0"/>
              </a:rPr>
              <a:t>ilustrace aplikace Microsoft PowerPoint (vč. obrázků z webu Office.com)</a:t>
            </a:r>
          </a:p>
        </p:txBody>
      </p:sp>
    </p:spTree>
    <p:extLst>
      <p:ext uri="{BB962C8B-B14F-4D97-AF65-F5344CB8AC3E}">
        <p14:creationId xmlns:p14="http://schemas.microsoft.com/office/powerpoint/2010/main" val="26990443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76250"/>
            <a:ext cx="7918450" cy="1955800"/>
          </a:xfrm>
        </p:spPr>
        <p:txBody>
          <a:bodyPr/>
          <a:lstStyle/>
          <a:p>
            <a:r>
              <a:rPr lang="cs-CZ" altLang="cs-CZ" b="1">
                <a:effectLst>
                  <a:outerShdw blurRad="38100" dist="38100" dir="2700000" algn="tl">
                    <a:srgbClr val="FFFFFF"/>
                  </a:outerShdw>
                </a:effectLst>
              </a:rPr>
              <a:t>Shrnutí práce s materiálem,</a:t>
            </a:r>
            <a:br>
              <a:rPr lang="cs-CZ" altLang="cs-CZ" b="1"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r>
              <a:rPr lang="cs-CZ" altLang="cs-CZ" b="1">
                <a:effectLst>
                  <a:outerShdw blurRad="38100" dist="38100" dir="2700000" algn="tl">
                    <a:srgbClr val="FFFFFF"/>
                  </a:outerShdw>
                </a:effectLst>
              </a:rPr>
              <a:t>užití v hodině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2781300"/>
            <a:ext cx="7631113" cy="3314700"/>
          </a:xfrm>
        </p:spPr>
        <p:txBody>
          <a:bodyPr>
            <a:normAutofit lnSpcReduction="10000"/>
          </a:bodyPr>
          <a:lstStyle/>
          <a:p>
            <a:r>
              <a:rPr lang="cs-CZ" altLang="cs-CZ" sz="3600" dirty="0"/>
              <a:t>Žákům se s učebním materiálem </a:t>
            </a:r>
            <a:r>
              <a:rPr lang="cs-CZ" altLang="cs-CZ" sz="3600" dirty="0" smtClean="0"/>
              <a:t>pracovalo dobře, pracovali se zaujetím - novou </a:t>
            </a:r>
            <a:r>
              <a:rPr lang="cs-CZ" altLang="cs-CZ" sz="3600" dirty="0"/>
              <a:t>slovní </a:t>
            </a:r>
            <a:r>
              <a:rPr lang="cs-CZ" altLang="cs-CZ" sz="3600" dirty="0" smtClean="0"/>
              <a:t>zásobu </a:t>
            </a:r>
            <a:r>
              <a:rPr lang="cs-CZ" altLang="cs-CZ" sz="3600" dirty="0"/>
              <a:t>se naučili </a:t>
            </a:r>
            <a:r>
              <a:rPr lang="cs-CZ" altLang="cs-CZ" sz="3600" dirty="0" smtClean="0"/>
              <a:t>rychleji díky obrázkům. Jen se při použití v hodině musí počítat s časovou náročností. </a:t>
            </a:r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295655627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279</Words>
  <Application>Microsoft Office PowerPoint</Application>
  <PresentationFormat>Předvádění na obrazovce (4:3)</PresentationFormat>
  <Paragraphs>64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Prezentace aplikace PowerPoint</vt:lpstr>
      <vt:lpstr>ANOTACE a METODIKA</vt:lpstr>
      <vt:lpstr>Mein Zimmer ist …</vt:lpstr>
      <vt:lpstr>Ich schlafe im …</vt:lpstr>
      <vt:lpstr>Ich habe …</vt:lpstr>
      <vt:lpstr>Meine Bücher habe ich …</vt:lpstr>
      <vt:lpstr>An der Wand habe  ich …</vt:lpstr>
      <vt:lpstr>Ich habe auch …</vt:lpstr>
      <vt:lpstr>Auf dem Boden liegt …</vt:lpstr>
      <vt:lpstr>Haustiere – Ich habe …</vt:lpstr>
      <vt:lpstr>Ich habe …</vt:lpstr>
      <vt:lpstr>In meinem Zimmer sind …</vt:lpstr>
      <vt:lpstr>Ich habe …</vt:lpstr>
      <vt:lpstr>Zdroje obrázků</vt:lpstr>
      <vt:lpstr>Shrnutí práce s materiálem, užití v hodině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</dc:creator>
  <cp:lastModifiedBy>Petr Plášil</cp:lastModifiedBy>
  <cp:revision>9</cp:revision>
  <dcterms:created xsi:type="dcterms:W3CDTF">2013-09-14T06:46:19Z</dcterms:created>
  <dcterms:modified xsi:type="dcterms:W3CDTF">2013-10-12T15:32:41Z</dcterms:modified>
</cp:coreProperties>
</file>