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sldIdLst>
    <p:sldId id="265" r:id="rId2"/>
    <p:sldId id="270" r:id="rId3"/>
    <p:sldId id="256" r:id="rId4"/>
    <p:sldId id="257" r:id="rId5"/>
    <p:sldId id="269" r:id="rId6"/>
    <p:sldId id="258" r:id="rId7"/>
    <p:sldId id="268" r:id="rId8"/>
    <p:sldId id="259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FC24"/>
    <a:srgbClr val="D0EBB3"/>
    <a:srgbClr val="D174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600" dirty="0" smtClean="0"/>
            <a:t>ZÁKLADNÍ ŠKOLA KOLÍN V., MNICHOVICKÁ 62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600" dirty="0" smtClean="0"/>
            <a:t>MGR. IVANA BANASINSKÁ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600" dirty="0" smtClean="0"/>
            <a:t>PODSTATNÁ JMÉNA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1600" baseline="0" smtClean="0"/>
            <a:t>VY_32_INOVACE_17_ČJ2</a:t>
          </a:r>
          <a:endParaRPr lang="cs-CZ" sz="16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6D8695-DE8D-4E78-B5FB-6BD8D6FB6C3A}" type="presOf" srcId="{B651F6E3-6281-48DB-9319-2AEAFDAE7572}" destId="{619D679B-A015-4ECF-8348-D1034C574F40}" srcOrd="0" destOrd="0" presId="urn:microsoft.com/office/officeart/2005/8/layout/target3"/>
    <dgm:cxn modelId="{22CCF7AB-BB5D-4B30-95DC-959811F5DAC3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31293D0-E24C-4B02-808A-1DB19C93703F}" type="presOf" srcId="{D8197B8C-B260-4A16-BDF4-0947B075E274}" destId="{5A5FFA88-C948-4069-8E93-59FA12366E83}" srcOrd="1" destOrd="0" presId="urn:microsoft.com/office/officeart/2005/8/layout/target3"/>
    <dgm:cxn modelId="{C7ED6D96-87A5-400D-9424-961377B2A88E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BA2D06-1882-4068-A5E3-B4557F8C1782}" type="presOf" srcId="{D1D4F407-5343-4D3F-B5B9-D407B03CAEB4}" destId="{D005CE8C-CC26-4C3E-AC11-E15060ECD759}" srcOrd="0" destOrd="0" presId="urn:microsoft.com/office/officeart/2005/8/layout/target3"/>
    <dgm:cxn modelId="{6C4E1B1D-9CB3-44A0-87E1-2FFCE304714D}" type="presOf" srcId="{D1B46980-6531-4606-95E6-44980827E919}" destId="{6140AFEC-043D-4C43-A2F9-D0F5331DF3A3}" srcOrd="0" destOrd="0" presId="urn:microsoft.com/office/officeart/2005/8/layout/target3"/>
    <dgm:cxn modelId="{44AD5153-8186-454B-9180-B69A8E267E43}" type="presOf" srcId="{D1D4F407-5343-4D3F-B5B9-D407B03CAEB4}" destId="{AED2198E-93D5-4001-81B4-73124B309672}" srcOrd="1" destOrd="0" presId="urn:microsoft.com/office/officeart/2005/8/layout/target3"/>
    <dgm:cxn modelId="{905327C2-C28D-4D17-AA68-84B6B144DB30}" type="presOf" srcId="{B651F6E3-6281-48DB-9319-2AEAFDAE7572}" destId="{6BB5E863-4638-4E1D-BFDE-399D028AC4ED}" srcOrd="1" destOrd="0" presId="urn:microsoft.com/office/officeart/2005/8/layout/target3"/>
    <dgm:cxn modelId="{EB73FA13-2180-4952-82E8-BB87419B0A4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A381F17-D4CC-4743-A51F-07D8C8045C4D}" type="presParOf" srcId="{333A1088-737F-45CB-B68E-254E46348037}" destId="{F5ABB229-8D3B-4694-996A-96F23CF14429}" srcOrd="0" destOrd="0" presId="urn:microsoft.com/office/officeart/2005/8/layout/target3"/>
    <dgm:cxn modelId="{B0EF02BF-F8FA-4ECA-ADF9-48A0705EEB14}" type="presParOf" srcId="{333A1088-737F-45CB-B68E-254E46348037}" destId="{F41139FD-01EE-4571-8B17-4FB00FC51163}" srcOrd="1" destOrd="0" presId="urn:microsoft.com/office/officeart/2005/8/layout/target3"/>
    <dgm:cxn modelId="{E8B4A700-2AEB-4FC3-B6E1-A91CE629DEC7}" type="presParOf" srcId="{333A1088-737F-45CB-B68E-254E46348037}" destId="{D005CE8C-CC26-4C3E-AC11-E15060ECD759}" srcOrd="2" destOrd="0" presId="urn:microsoft.com/office/officeart/2005/8/layout/target3"/>
    <dgm:cxn modelId="{F814C57F-E654-4C89-BE6A-0CB2EC948BFC}" type="presParOf" srcId="{333A1088-737F-45CB-B68E-254E46348037}" destId="{2C702D82-9B77-49B7-9568-BB8EB47C3372}" srcOrd="3" destOrd="0" presId="urn:microsoft.com/office/officeart/2005/8/layout/target3"/>
    <dgm:cxn modelId="{63FBDB63-C42D-4C37-80EA-7E45AE56C605}" type="presParOf" srcId="{333A1088-737F-45CB-B68E-254E46348037}" destId="{A52A0455-90FF-4808-ABD0-F02540D31D5A}" srcOrd="4" destOrd="0" presId="urn:microsoft.com/office/officeart/2005/8/layout/target3"/>
    <dgm:cxn modelId="{012A687A-4578-40DF-81D7-826DC0E4FA1E}" type="presParOf" srcId="{333A1088-737F-45CB-B68E-254E46348037}" destId="{6140AFEC-043D-4C43-A2F9-D0F5331DF3A3}" srcOrd="5" destOrd="0" presId="urn:microsoft.com/office/officeart/2005/8/layout/target3"/>
    <dgm:cxn modelId="{FC28BDB9-2009-4726-9728-9B7B2BC20B33}" type="presParOf" srcId="{333A1088-737F-45CB-B68E-254E46348037}" destId="{9358AC05-5D7D-4327-9F80-1AD486AEA664}" srcOrd="6" destOrd="0" presId="urn:microsoft.com/office/officeart/2005/8/layout/target3"/>
    <dgm:cxn modelId="{90CB6A07-30AA-4B20-8626-0BFDD397FFB3}" type="presParOf" srcId="{333A1088-737F-45CB-B68E-254E46348037}" destId="{313FC574-E1CD-4FB4-B054-0B805CE0447D}" srcOrd="7" destOrd="0" presId="urn:microsoft.com/office/officeart/2005/8/layout/target3"/>
    <dgm:cxn modelId="{E0E2B89C-1C76-431C-AFC9-61EF92DCFAF5}" type="presParOf" srcId="{333A1088-737F-45CB-B68E-254E46348037}" destId="{619D679B-A015-4ECF-8348-D1034C574F40}" srcOrd="8" destOrd="0" presId="urn:microsoft.com/office/officeart/2005/8/layout/target3"/>
    <dgm:cxn modelId="{D04F1340-8428-4577-86ED-9621DFF85B16}" type="presParOf" srcId="{333A1088-737F-45CB-B68E-254E46348037}" destId="{322283A8-4A27-4CDA-BAE3-F381106A9174}" srcOrd="9" destOrd="0" presId="urn:microsoft.com/office/officeart/2005/8/layout/target3"/>
    <dgm:cxn modelId="{C535E5F3-3508-4249-8269-98C130E9294D}" type="presParOf" srcId="{333A1088-737F-45CB-B68E-254E46348037}" destId="{FFC9F71D-1B4F-4AD9-A4A6-86ADEFC8AF5C}" srcOrd="10" destOrd="0" presId="urn:microsoft.com/office/officeart/2005/8/layout/target3"/>
    <dgm:cxn modelId="{F7F1EF21-3304-4E98-B387-4335BB0048AA}" type="presParOf" srcId="{333A1088-737F-45CB-B68E-254E46348037}" destId="{25B08C86-7E15-44DC-BE7F-FFB55DD49D12}" srcOrd="11" destOrd="0" presId="urn:microsoft.com/office/officeart/2005/8/layout/target3"/>
    <dgm:cxn modelId="{77D79A3F-D9BB-4D66-9998-970F7820D2E9}" type="presParOf" srcId="{333A1088-737F-45CB-B68E-254E46348037}" destId="{AED2198E-93D5-4001-81B4-73124B309672}" srcOrd="12" destOrd="0" presId="urn:microsoft.com/office/officeart/2005/8/layout/target3"/>
    <dgm:cxn modelId="{29835D8B-779B-4165-B721-3AA65D9EA9E4}" type="presParOf" srcId="{333A1088-737F-45CB-B68E-254E46348037}" destId="{2BE915AB-18AA-4053-B92C-3BFC9ED204BB}" srcOrd="13" destOrd="0" presId="urn:microsoft.com/office/officeart/2005/8/layout/target3"/>
    <dgm:cxn modelId="{07F2EB3C-667E-4082-84E7-425B75488A33}" type="presParOf" srcId="{333A1088-737F-45CB-B68E-254E46348037}" destId="{6BB5E863-4638-4E1D-BFDE-399D028AC4ED}" srcOrd="14" destOrd="0" presId="urn:microsoft.com/office/officeart/2005/8/layout/target3"/>
    <dgm:cxn modelId="{A242D11C-7962-4E53-9263-ACFC33A78E24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600" kern="1200" dirty="0" smtClean="0"/>
            <a:t>ZÁKLADNÍ ŠKOLA KOLÍN V., MNICHOVICKÁ 62</a:t>
          </a:r>
          <a:endParaRPr lang="cs-CZ" sz="16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600" kern="1200" dirty="0" smtClean="0"/>
            <a:t>MGR. IVANA BANASINSKÁ</a:t>
          </a:r>
          <a:endParaRPr lang="cs-CZ" sz="16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1600" kern="1200" baseline="0" smtClean="0"/>
            <a:t>VY_32_INOVACE_17_ČJ2</a:t>
          </a:r>
          <a:endParaRPr lang="cs-CZ" sz="16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600" kern="1200" dirty="0" smtClean="0"/>
            <a:t>PODSTATNÁ JMÉNA</a:t>
          </a:r>
          <a:endParaRPr lang="cs-CZ" sz="16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328194A-6209-4BEF-B08A-4166CC5B6B8F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0DB4ACC-B299-4CFC-9167-B41769934FB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6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52983279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0556875" y="3292443"/>
            <a:ext cx="2286000" cy="67633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1100" dirty="0">
                <a:ea typeface="Calibri"/>
                <a:cs typeface="Times New Roman"/>
              </a:rPr>
              <a:t> 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27584" y="602128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6362700" algn="l"/>
              </a:tabLst>
            </a:pPr>
            <a:r>
              <a:rPr lang="cs-CZ" dirty="0" smtClean="0">
                <a:solidFill>
                  <a:schemeClr val="bg1"/>
                </a:solidFill>
              </a:rPr>
              <a:t>22. 2. 2012	2. třída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09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1340768"/>
            <a:ext cx="31165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</a:rPr>
              <a:t>ANOTACE</a:t>
            </a:r>
            <a:endParaRPr lang="cs-CZ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63688" y="2956207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6908" indent="-342900">
              <a:buFont typeface="Wingdings" pitchFamily="2" charset="2"/>
              <a:buChar char="§"/>
            </a:pPr>
            <a:r>
              <a:rPr lang="cs-CZ" dirty="0"/>
              <a:t>Materiál určen pro žáky 2. ročníku </a:t>
            </a:r>
            <a:r>
              <a:rPr lang="cs-CZ" dirty="0" smtClean="0"/>
              <a:t>ZŠ.</a:t>
            </a:r>
            <a:endParaRPr lang="cs-CZ" dirty="0"/>
          </a:p>
          <a:p>
            <a:pPr marL="406908" indent="-342900">
              <a:buFont typeface="Wingdings" pitchFamily="2" charset="2"/>
              <a:buChar char="§"/>
            </a:pPr>
            <a:r>
              <a:rPr lang="cs-CZ" dirty="0"/>
              <a:t>Vhodný pro použití na interaktivní </a:t>
            </a:r>
            <a:r>
              <a:rPr lang="cs-CZ" dirty="0" smtClean="0"/>
              <a:t>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046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Podstatná jména -</a:t>
            </a:r>
            <a:br>
              <a:rPr lang="cs-CZ" u="sng" dirty="0" smtClean="0">
                <a:solidFill>
                  <a:srgbClr val="0070C0"/>
                </a:solidFill>
              </a:rPr>
            </a:br>
            <a:r>
              <a:rPr lang="cs-CZ" u="sng" dirty="0" smtClean="0">
                <a:solidFill>
                  <a:srgbClr val="0070C0"/>
                </a:solidFill>
              </a:rPr>
              <a:t>úvod</a:t>
            </a:r>
            <a:endParaRPr lang="cs-CZ" u="sng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Přehled pro 2.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077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Jsou to názvy </a:t>
            </a: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</a:t>
            </a:r>
            <a:r>
              <a:rPr lang="cs-CZ" sz="36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zvířat a </a:t>
            </a:r>
            <a:r>
              <a:rPr lang="cs-CZ" sz="3600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věcí</a:t>
            </a:r>
            <a:r>
              <a:rPr lang="cs-CZ" sz="3600" u="sng" dirty="0" smtClean="0">
                <a:solidFill>
                  <a:srgbClr val="92D050"/>
                </a:solidFill>
              </a:rPr>
              <a:t>.</a:t>
            </a:r>
          </a:p>
          <a:p>
            <a:endParaRPr lang="cs-CZ" sz="3600" dirty="0" smtClean="0"/>
          </a:p>
          <a:p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Ukazujeme si na ně slovy</a:t>
            </a:r>
            <a: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  <a:t> :</a:t>
            </a:r>
          </a:p>
          <a:p>
            <a:pPr algn="ctr"/>
            <a:r>
              <a:rPr lang="cs-CZ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ten, ta, to – ti, ty, ta</a:t>
            </a:r>
          </a:p>
          <a:p>
            <a:pPr algn="ctr"/>
            <a:endParaRPr lang="cs-CZ" sz="2800" dirty="0" smtClean="0"/>
          </a:p>
          <a:p>
            <a:r>
              <a:rPr lang="cs-CZ" sz="2800" u="sng" dirty="0" smtClean="0">
                <a:solidFill>
                  <a:srgbClr val="0070C0"/>
                </a:solidFill>
              </a:rPr>
              <a:t>Příklad</a:t>
            </a:r>
            <a:r>
              <a:rPr lang="cs-CZ" sz="2800" dirty="0" smtClean="0">
                <a:solidFill>
                  <a:srgbClr val="0070C0"/>
                </a:solidFill>
              </a:rPr>
              <a:t>:</a:t>
            </a:r>
            <a:r>
              <a:rPr lang="cs-CZ" sz="2800" dirty="0" smtClean="0">
                <a:solidFill>
                  <a:srgbClr val="FFC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učitel, dívka</a:t>
            </a:r>
            <a:r>
              <a:rPr lang="cs-CZ" sz="2800" dirty="0" smtClean="0">
                <a:solidFill>
                  <a:srgbClr val="FFC000"/>
                </a:solidFill>
              </a:rPr>
              <a:t>, pes, kůň, </a:t>
            </a:r>
            <a:r>
              <a:rPr lang="cs-CZ" sz="2800" dirty="0" smtClean="0">
                <a:solidFill>
                  <a:srgbClr val="92D050"/>
                </a:solidFill>
              </a:rPr>
              <a:t>židle, tabule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70C0"/>
                </a:solidFill>
              </a:rPr>
              <a:t>1. Podstatná jména</a:t>
            </a:r>
            <a:endParaRPr lang="cs-CZ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43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vana\AppData\Local\Microsoft\Windows\Temporary Internet Files\Content.IE5\R71PPC1G\MC900238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107" y="1014388"/>
            <a:ext cx="1702812" cy="12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na\AppData\Local\Microsoft\Windows\Temporary Internet Files\Content.IE5\R71PPC1G\MC9004381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2214563"/>
            <a:ext cx="148272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vana\AppData\Local\Microsoft\Windows\Temporary Internet Files\Content.IE5\SFFYN23B\MC9003520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616" y="3043249"/>
            <a:ext cx="1715632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Ivana\AppData\Local\Microsoft\Windows\Temporary Internet Files\Content.IE5\J6QUO56Y\MC900436378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2871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Ivana\AppData\Local\Microsoft\Windows\Temporary Internet Files\Content.IE5\M8OLQXLL\MC9003523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569" y="4941168"/>
            <a:ext cx="1314261" cy="178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Ivana\AppData\Local\Microsoft\Windows\Temporary Internet Files\Content.IE5\A2K4AVO7\MC9002873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41168"/>
            <a:ext cx="1987236" cy="17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Ivana\AppData\Local\Microsoft\Windows\Temporary Internet Files\Content.IE5\SFFYN23B\MC9004406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009" y="1821532"/>
            <a:ext cx="1768475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Ivana\AppData\Local\Microsoft\Windows\Temporary Internet Files\Content.IE5\TCOXF90T\MC90029225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97152"/>
            <a:ext cx="1779422" cy="173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Ivana\AppData\Local\Microsoft\Windows\Temporary Internet Files\Content.IE5\OEFU3FCC\MC900110755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08915"/>
            <a:ext cx="1565453" cy="147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738" y="272644"/>
            <a:ext cx="904446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Pojmenujte obrázky a zakroužkujte osoby červeně,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zvířata modře </a:t>
            </a:r>
            <a:r>
              <a:rPr lang="cs-CZ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věci zeleně</a:t>
            </a:r>
            <a:endParaRPr lang="cs-CZ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164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1" y="456927"/>
            <a:ext cx="8136904" cy="6155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/>
              <a:t>Roztřiďte následující slova do třech sloupců a zapište:</a:t>
            </a:r>
          </a:p>
          <a:p>
            <a:pPr algn="ctr"/>
            <a:r>
              <a:rPr lang="cs-CZ" sz="1400" dirty="0" smtClean="0"/>
              <a:t>(nejprve si můžete kartičky se slovy vybarvit dle zadání níže)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355150"/>
            <a:ext cx="1656183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softEdge rad="127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osob</a:t>
            </a:r>
            <a:endParaRPr lang="cs-CZ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1880" y="1352432"/>
            <a:ext cx="1802404" cy="369332"/>
          </a:xfrm>
          <a:prstGeom prst="rect">
            <a:avLst/>
          </a:prstGeom>
          <a:solidFill>
            <a:srgbClr val="D0EBB3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zvířat</a:t>
            </a:r>
            <a:endParaRPr lang="cs-CZ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11590" y="1349714"/>
            <a:ext cx="1483052" cy="3720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u="sng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Názvy věcí</a:t>
            </a:r>
            <a:endParaRPr lang="cs-CZ" u="sng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349103" y="2492896"/>
            <a:ext cx="93647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zedník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92280" y="4759836"/>
            <a:ext cx="72167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koza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5856" y="4653136"/>
            <a:ext cx="77296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škola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80013" y="3717032"/>
            <a:ext cx="61427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táta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2492896"/>
            <a:ext cx="115929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kamarád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4365104"/>
            <a:ext cx="114326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velbloud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48825" y="2677562"/>
            <a:ext cx="59824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stůl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5733256"/>
            <a:ext cx="100540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kalhoty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27784" y="5661248"/>
            <a:ext cx="10406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děvčata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80312" y="3501008"/>
            <a:ext cx="57740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kos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27784" y="3685674"/>
            <a:ext cx="101341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hrníček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99592" y="3356992"/>
            <a:ext cx="95731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kocour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294284" y="2132856"/>
            <a:ext cx="65434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sníh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846431" y="4614138"/>
            <a:ext cx="81464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koflík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381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547664" y="4374"/>
            <a:ext cx="6120680" cy="155241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/>
              <a:t>1</a:t>
            </a:r>
            <a:endParaRPr lang="cs-CZ" sz="6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657346"/>
              </p:ext>
            </p:extLst>
          </p:nvPr>
        </p:nvGraphicFramePr>
        <p:xfrm>
          <a:off x="1475658" y="1556792"/>
          <a:ext cx="6152544" cy="4500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0"/>
                <a:gridCol w="1368152"/>
                <a:gridCol w="1368152"/>
                <a:gridCol w="1328010"/>
              </a:tblGrid>
              <a:tr h="1152128"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sz="2400" u="sng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PODSTATNÁ</a:t>
                      </a:r>
                    </a:p>
                    <a:p>
                      <a:pPr algn="ctr"/>
                      <a:r>
                        <a:rPr lang="cs-CZ" sz="2400" u="sng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JMÉNA</a:t>
                      </a:r>
                      <a:endParaRPr lang="cs-CZ" sz="2400" u="sng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TEN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TO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NÁZVY OSOB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chlapec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dívka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dítě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 </a:t>
                      </a:r>
                      <a:r>
                        <a:rPr lang="cs-CZ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NÁZVY ZVÍŘAT</a:t>
                      </a:r>
                      <a:endParaRPr lang="cs-CZ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rPr>
                        <a:t>pes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rPr>
                        <a:t>kočka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4">
                              <a:lumMod val="60000"/>
                              <a:lumOff val="40000"/>
                            </a:schemeClr>
                          </a:solidFill>
                        </a:rPr>
                        <a:t>tele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16124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>
                          <a:solidFill>
                            <a:srgbClr val="00B050"/>
                          </a:solidFill>
                        </a:rPr>
                        <a:t>NÁZVY VĚCÍ</a:t>
                      </a:r>
                      <a:endParaRPr lang="cs-CZ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92D050"/>
                          </a:solidFill>
                        </a:rPr>
                        <a:t>stůl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92D050"/>
                          </a:solidFill>
                        </a:rPr>
                        <a:t>židle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92D050"/>
                          </a:solidFill>
                        </a:rPr>
                        <a:t>počítadlo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11560" y="780583"/>
            <a:ext cx="771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otec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2432" y="5301208"/>
            <a:ext cx="795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učitel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2978" y="2269054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 smtClean="0">
                <a:solidFill>
                  <a:prstClr val="black"/>
                </a:solidFill>
              </a:rPr>
              <a:t>matka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2978" y="4725144"/>
            <a:ext cx="1000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lékařka</a:t>
            </a:r>
          </a:p>
        </p:txBody>
      </p:sp>
      <p:sp>
        <p:nvSpPr>
          <p:cNvPr id="8" name="Obdélník 7"/>
          <p:cNvSpPr/>
          <p:nvPr/>
        </p:nvSpPr>
        <p:spPr>
          <a:xfrm>
            <a:off x="1661540" y="445105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batole</a:t>
            </a:r>
          </a:p>
        </p:txBody>
      </p:sp>
      <p:sp>
        <p:nvSpPr>
          <p:cNvPr id="9" name="Obdélník 8"/>
          <p:cNvSpPr/>
          <p:nvPr/>
        </p:nvSpPr>
        <p:spPr>
          <a:xfrm>
            <a:off x="224274" y="3573016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děvče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04046" y="1520280"/>
            <a:ext cx="577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kos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8088977" y="464622"/>
            <a:ext cx="814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motýl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581806" y="6265308"/>
            <a:ext cx="798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vrána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8088977" y="1187460"/>
            <a:ext cx="7200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žába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7956376" y="6026696"/>
            <a:ext cx="6848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kuře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8121037" y="2697640"/>
            <a:ext cx="782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slůně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7948662" y="5313382"/>
            <a:ext cx="7665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papír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72978" y="2926678"/>
            <a:ext cx="1019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obchod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8006425" y="3757682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tužka 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069747" y="4704020"/>
            <a:ext cx="873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mýdlo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6611953" y="412839"/>
            <a:ext cx="1000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divadlo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8051622" y="1889612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dirty="0">
                <a:solidFill>
                  <a:prstClr val="black"/>
                </a:solidFill>
              </a:rPr>
              <a:t>tabule</a:t>
            </a:r>
          </a:p>
        </p:txBody>
      </p:sp>
    </p:spTree>
    <p:extLst>
      <p:ext uri="{BB962C8B-B14F-4D97-AF65-F5344CB8AC3E}">
        <p14:creationId xmlns:p14="http://schemas.microsoft.com/office/powerpoint/2010/main" val="257097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640959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dirty="0" smtClean="0">
                <a:solidFill>
                  <a:schemeClr val="bg2">
                    <a:lumMod val="50000"/>
                  </a:schemeClr>
                </a:solidFill>
              </a:rPr>
              <a:t>Přiřaď k nedokončeným větám správný obrázek, doplň chybějící písmena a věty přepiš. </a:t>
            </a:r>
            <a:endParaRPr lang="cs-CZ" sz="2000" b="1" u="sng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429584"/>
            <a:ext cx="3070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 kolej-ch </a:t>
            </a:r>
            <a:r>
              <a:rPr lang="cs-CZ" sz="2400" dirty="0" err="1" smtClean="0"/>
              <a:t>jezd</a:t>
            </a:r>
            <a:r>
              <a:rPr lang="cs-CZ" sz="2400" dirty="0" smtClean="0"/>
              <a:t>- </a:t>
            </a:r>
            <a:endParaRPr lang="cs-CZ" sz="2400" dirty="0"/>
          </a:p>
        </p:txBody>
      </p:sp>
      <p:pic>
        <p:nvPicPr>
          <p:cNvPr id="1027" name="Picture 3" descr="C:\Users\Ivana\AppData\Local\Microsoft\Windows\Temporary Internet Files\Content.IE5\6SBPB233\MC900287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851" y="3581840"/>
            <a:ext cx="1786361" cy="985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ana\AppData\Local\Microsoft\Windows\Temporary Internet Files\Content.IE5\JM38AJSC\MC9002324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91249"/>
            <a:ext cx="1569442" cy="121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2064427"/>
            <a:ext cx="294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</a:t>
            </a:r>
            <a:r>
              <a:rPr lang="cs-CZ" sz="2400" dirty="0" err="1" smtClean="0"/>
              <a:t>jablon</a:t>
            </a:r>
            <a:r>
              <a:rPr lang="cs-CZ" sz="2400" dirty="0" smtClean="0"/>
              <a:t>- zraj-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2709846"/>
            <a:ext cx="2944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 r-</a:t>
            </a:r>
            <a:r>
              <a:rPr lang="cs-CZ" sz="2400" dirty="0" err="1" smtClean="0"/>
              <a:t>bn</a:t>
            </a:r>
            <a:r>
              <a:rPr lang="cs-CZ" sz="2400" dirty="0" smtClean="0"/>
              <a:t>-</a:t>
            </a:r>
            <a:r>
              <a:rPr lang="cs-CZ" sz="2400" dirty="0" err="1" smtClean="0"/>
              <a:t>ka</a:t>
            </a:r>
            <a:r>
              <a:rPr lang="cs-CZ" sz="2400" dirty="0" smtClean="0"/>
              <a:t> kuňká </a:t>
            </a:r>
            <a:endParaRPr lang="cs-CZ" sz="2400" dirty="0"/>
          </a:p>
        </p:txBody>
      </p:sp>
      <p:pic>
        <p:nvPicPr>
          <p:cNvPr id="1032" name="Picture 8" descr="C:\Users\Ivana\AppData\Local\Microsoft\Windows\Temporary Internet Files\Content.IE5\6SBPB233\MC9003561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246" y="5373216"/>
            <a:ext cx="1571977" cy="956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83568" y="3299768"/>
            <a:ext cx="3070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obloze svít-</a:t>
            </a:r>
            <a:endParaRPr lang="cs-CZ" sz="2400" dirty="0"/>
          </a:p>
        </p:txBody>
      </p:sp>
      <p:pic>
        <p:nvPicPr>
          <p:cNvPr id="1033" name="Picture 9" descr="C:\Users\Ivana\AppData\Local\Microsoft\Windows\Temporary Internet Files\Content.IE5\A2K4AVO7\MC9004124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135" y="5013176"/>
            <a:ext cx="1761747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83568" y="3918247"/>
            <a:ext cx="3518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 soused- </a:t>
            </a:r>
            <a:r>
              <a:rPr lang="cs-CZ" sz="2400" dirty="0" err="1" smtClean="0"/>
              <a:t>maj</a:t>
            </a:r>
            <a:r>
              <a:rPr lang="cs-CZ" sz="2400" dirty="0" smtClean="0"/>
              <a:t>- malé</a:t>
            </a:r>
            <a:endParaRPr lang="cs-CZ" sz="2400" dirty="0"/>
          </a:p>
        </p:txBody>
      </p:sp>
      <p:pic>
        <p:nvPicPr>
          <p:cNvPr id="1034" name="Picture 10" descr="C:\Users\Ivana\AppData\Local\Microsoft\Windows\Temporary Internet Files\Content.IE5\JM38AJSC\MC9004381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561" y="1424772"/>
            <a:ext cx="1008539" cy="127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717333" y="4513528"/>
            <a:ext cx="3036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Nemocné d-t- </a:t>
            </a:r>
            <a:r>
              <a:rPr lang="cs-CZ" sz="2400" dirty="0" err="1" smtClean="0"/>
              <a:t>léč</a:t>
            </a:r>
            <a:r>
              <a:rPr lang="cs-CZ" sz="2400" dirty="0" smtClean="0"/>
              <a:t>-</a:t>
            </a:r>
            <a:endParaRPr lang="cs-CZ" sz="2400" dirty="0"/>
          </a:p>
        </p:txBody>
      </p:sp>
      <p:pic>
        <p:nvPicPr>
          <p:cNvPr id="1035" name="Picture 11" descr="C:\Users\Ivana\AppData\Local\Microsoft\Windows\Temporary Internet Files\Content.IE5\A2K4AVO7\MC9003474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521" y="3152999"/>
            <a:ext cx="1220614" cy="153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514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1719362"/>
              </p:ext>
            </p:extLst>
          </p:nvPr>
        </p:nvGraphicFramePr>
        <p:xfrm>
          <a:off x="251520" y="1844824"/>
          <a:ext cx="8640960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6934"/>
                <a:gridCol w="2721865"/>
                <a:gridCol w="2797472"/>
                <a:gridCol w="2354689"/>
              </a:tblGrid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Názvy  osob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Názvy  zvířat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Názvy  věcí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maminka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morče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marmeláda</a:t>
                      </a:r>
                      <a:endParaRPr lang="cs-CZ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rgbClr val="0070C0"/>
                </a:solidFill>
              </a:rPr>
              <a:t>Do tabulky doplňuj podstatná jména, která začínají uvedenými písmeny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56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  <a:p>
            <a:pPr>
              <a:buFont typeface="Wingdings" pitchFamily="2" charset="2"/>
              <a:buChar char="v"/>
            </a:pPr>
            <a:r>
              <a:rPr lang="cs-CZ" sz="2000" u="sng" dirty="0">
                <a:solidFill>
                  <a:srgbClr val="FF0000"/>
                </a:solidFill>
              </a:rPr>
              <a:t>d</a:t>
            </a:r>
            <a:r>
              <a:rPr lang="cs-CZ" sz="2000" u="sng" dirty="0" smtClean="0">
                <a:solidFill>
                  <a:srgbClr val="FF0000"/>
                </a:solidFill>
              </a:rPr>
              <a:t>ěti</a:t>
            </a:r>
            <a:r>
              <a:rPr lang="cs-CZ" sz="2000" dirty="0" smtClean="0"/>
              <a:t>, běhá, </a:t>
            </a:r>
            <a:r>
              <a:rPr lang="cs-CZ" sz="2000" u="sng" dirty="0" smtClean="0">
                <a:solidFill>
                  <a:srgbClr val="FFC000"/>
                </a:solidFill>
              </a:rPr>
              <a:t>kůň</a:t>
            </a:r>
            <a:r>
              <a:rPr lang="cs-CZ" sz="2000" dirty="0" smtClean="0"/>
              <a:t>, </a:t>
            </a:r>
            <a:r>
              <a:rPr lang="cs-CZ" sz="2000" u="sng" dirty="0" smtClean="0">
                <a:solidFill>
                  <a:srgbClr val="00B050"/>
                </a:solidFill>
              </a:rPr>
              <a:t>loďka</a:t>
            </a:r>
            <a:r>
              <a:rPr lang="cs-CZ" sz="2000" dirty="0" smtClean="0"/>
              <a:t>, krásný, </a:t>
            </a:r>
            <a:r>
              <a:rPr lang="cs-CZ" sz="2000" u="sng" dirty="0" smtClean="0">
                <a:solidFill>
                  <a:srgbClr val="00B050"/>
                </a:solidFill>
              </a:rPr>
              <a:t>růže</a:t>
            </a:r>
            <a:r>
              <a:rPr lang="cs-CZ" sz="2000" dirty="0" smtClean="0"/>
              <a:t>, </a:t>
            </a:r>
            <a:r>
              <a:rPr lang="cs-CZ" sz="2000" u="sng" dirty="0" smtClean="0">
                <a:solidFill>
                  <a:srgbClr val="FF0000"/>
                </a:solidFill>
              </a:rPr>
              <a:t>pán, opravář</a:t>
            </a:r>
            <a:r>
              <a:rPr lang="cs-CZ" sz="2000" dirty="0" smtClean="0"/>
              <a:t>, </a:t>
            </a:r>
            <a:r>
              <a:rPr lang="cs-CZ" sz="2000" u="sng" dirty="0" smtClean="0">
                <a:solidFill>
                  <a:srgbClr val="FFC000"/>
                </a:solidFill>
              </a:rPr>
              <a:t>kůzle </a:t>
            </a:r>
          </a:p>
          <a:p>
            <a:pPr>
              <a:buFont typeface="Wingdings" pitchFamily="2" charset="2"/>
              <a:buChar char="v"/>
            </a:pPr>
            <a:endParaRPr lang="cs-CZ" sz="2000" u="sng" dirty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Věnec, pod, miminko, modrý, rybník, narodit, fialka</a:t>
            </a:r>
          </a:p>
          <a:p>
            <a:pPr>
              <a:buFont typeface="Wingdings" pitchFamily="2" charset="2"/>
              <a:buChar char="v"/>
            </a:pPr>
            <a:endParaRPr lang="cs-CZ" sz="2000" dirty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Učitel, kočka, bum, čte, Labe, volá, kamna, mravenec</a:t>
            </a:r>
          </a:p>
          <a:p>
            <a:pPr>
              <a:buFont typeface="Wingdings" pitchFamily="2" charset="2"/>
              <a:buChar char="v"/>
            </a:pPr>
            <a:endParaRPr lang="cs-CZ" sz="2000" dirty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Pomalu, dům, dáma, učit, lékař, komár, věnec, osm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  <a:solidFill>
            <a:schemeClr val="accent4">
              <a:lumMod val="20000"/>
              <a:lumOff val="8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cs-CZ" sz="2400" u="sng" dirty="0" smtClean="0">
                <a:solidFill>
                  <a:srgbClr val="0070C0"/>
                </a:solidFill>
              </a:rPr>
              <a:t>Označ v řadě pouze podstatná jména. Ostatní slova škrtni.</a:t>
            </a:r>
            <a:br>
              <a:rPr lang="cs-CZ" sz="2400" u="sng" dirty="0" smtClean="0">
                <a:solidFill>
                  <a:srgbClr val="0070C0"/>
                </a:solidFill>
              </a:rPr>
            </a:br>
            <a:r>
              <a:rPr lang="cs-CZ" sz="2400" u="sng" dirty="0" smtClean="0">
                <a:solidFill>
                  <a:srgbClr val="0070C0"/>
                </a:solidFill>
              </a:rPr>
              <a:t/>
            </a:r>
            <a:br>
              <a:rPr lang="cs-CZ" sz="2400" u="sng" dirty="0" smtClean="0">
                <a:solidFill>
                  <a:srgbClr val="0070C0"/>
                </a:solidFill>
              </a:rPr>
            </a:br>
            <a:r>
              <a:rPr lang="cs-CZ" sz="2000" i="1" u="sng" dirty="0" smtClean="0">
                <a:solidFill>
                  <a:srgbClr val="0070C0"/>
                </a:solidFill>
              </a:rPr>
              <a:t>Zbylá slova vyznač barevně: </a:t>
            </a:r>
            <a:r>
              <a:rPr lang="cs-CZ" sz="2000" i="1" u="sng" dirty="0" smtClean="0">
                <a:solidFill>
                  <a:srgbClr val="FF0000"/>
                </a:solidFill>
              </a:rPr>
              <a:t>názvy osob červeně, </a:t>
            </a:r>
            <a:r>
              <a:rPr lang="cs-CZ" sz="2000" i="1" u="sng" dirty="0" smtClean="0">
                <a:solidFill>
                  <a:srgbClr val="FFC000"/>
                </a:solidFill>
              </a:rPr>
              <a:t>zvířat žlutě </a:t>
            </a:r>
            <a:r>
              <a:rPr lang="cs-CZ" sz="2000" i="1" u="sng" dirty="0" smtClean="0">
                <a:solidFill>
                  <a:srgbClr val="00B050"/>
                </a:solidFill>
              </a:rPr>
              <a:t>a věcí zeleně</a:t>
            </a:r>
            <a:endParaRPr lang="cs-CZ" sz="2000" i="1" u="sng" dirty="0">
              <a:solidFill>
                <a:srgbClr val="00B05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1619672" y="2564904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51920" y="2564904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Ivana\AppData\Local\Microsoft\Windows\Temporary Internet Files\Content.IE5\JM38AJSC\MC9002511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26815"/>
            <a:ext cx="1359921" cy="145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56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204864"/>
            <a:ext cx="6084887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771800" y="3540423"/>
            <a:ext cx="3451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v"/>
            </a:pPr>
            <a:r>
              <a:rPr lang="cs-CZ" dirty="0">
                <a:solidFill>
                  <a:prstClr val="black"/>
                </a:solidFill>
                <a:latin typeface="Century Schoolbook"/>
                <a:hlinkClick r:id="rId3"/>
              </a:rPr>
              <a:t> www.office.microsoft.com</a:t>
            </a:r>
            <a:endParaRPr lang="cs-CZ" dirty="0">
              <a:solidFill>
                <a:prstClr val="black"/>
              </a:solidFill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426310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306</TotalTime>
  <Words>319</Words>
  <Application>Microsoft Office PowerPoint</Application>
  <PresentationFormat>Předvádění na obrazovce (4:3)</PresentationFormat>
  <Paragraphs>113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Prezentace aplikace PowerPoint</vt:lpstr>
      <vt:lpstr>Prezentace aplikace PowerPoint</vt:lpstr>
      <vt:lpstr>Podstatná jména - úvod</vt:lpstr>
      <vt:lpstr>1. Podstatná jména</vt:lpstr>
      <vt:lpstr>Prezentace aplikace PowerPoint</vt:lpstr>
      <vt:lpstr>Prezentace aplikace PowerPoint</vt:lpstr>
      <vt:lpstr>Prezentace aplikace PowerPoint</vt:lpstr>
      <vt:lpstr>Prezentace aplikace PowerPoint</vt:lpstr>
      <vt:lpstr>Do tabulky doplňuj podstatná jména, která začínají uvedenými písmeny</vt:lpstr>
      <vt:lpstr>Označ v řadě pouze podstatná jména. Ostatní slova škrtni.  Zbylá slova vyznač barevně: názvy osob červeně, zvířat žlutě a věcí zeleně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Ivana</dc:creator>
  <cp:lastModifiedBy>Učitel</cp:lastModifiedBy>
  <cp:revision>40</cp:revision>
  <dcterms:created xsi:type="dcterms:W3CDTF">2012-01-17T13:56:17Z</dcterms:created>
  <dcterms:modified xsi:type="dcterms:W3CDTF">2012-03-17T11:13:17Z</dcterms:modified>
</cp:coreProperties>
</file>