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60" r:id="rId2"/>
    <p:sldId id="256" r:id="rId3"/>
    <p:sldId id="265" r:id="rId4"/>
    <p:sldId id="258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74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ndara" pitchFamily="34" charset="0"/>
            </a:rPr>
            <a:t>NÁZEV:</a:t>
          </a:r>
          <a:r>
            <a:rPr lang="cs-CZ" sz="2000" baseline="0" dirty="0" smtClean="0">
              <a:latin typeface="Candara" pitchFamily="34" charset="0"/>
            </a:rPr>
            <a:t> VY_32_INOVACE_16_</a:t>
          </a:r>
          <a:r>
            <a:rPr lang="cs-CZ" sz="2000" baseline="0" dirty="0" smtClean="0"/>
            <a:t>ČJ2</a:t>
          </a:r>
          <a:endParaRPr lang="cs-CZ" sz="2000" dirty="0">
            <a:latin typeface="Candara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ndara" pitchFamily="34" charset="0"/>
            </a:rPr>
            <a:t>NÁZEV ŠKOLY: ZÁKLADNÍ ŠKOLA KOLÍN V., MNICHOVICKÁ 62</a:t>
          </a:r>
          <a:endParaRPr lang="cs-CZ" sz="2000" dirty="0">
            <a:latin typeface="Candara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ndara" pitchFamily="34" charset="0"/>
            </a:rPr>
            <a:t>AUTOR: IVANA BANASINSKÁ</a:t>
          </a:r>
          <a:endParaRPr lang="cs-CZ" sz="2000" dirty="0">
            <a:latin typeface="Candara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ndara" pitchFamily="34" charset="0"/>
            </a:rPr>
            <a:t>TEMA: SLOVNÍ DRUHY</a:t>
          </a:r>
          <a:endParaRPr lang="cs-CZ" sz="2000" dirty="0">
            <a:latin typeface="Candara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2553EE-B47F-4C18-8B5A-A7B677B03661}" type="presOf" srcId="{757F3AB3-0718-4624-B441-E567A8F0AB56}" destId="{333A1088-737F-45CB-B68E-254E46348037}" srcOrd="0" destOrd="0" presId="urn:microsoft.com/office/officeart/2005/8/layout/target3"/>
    <dgm:cxn modelId="{66FFF5F7-1DA9-4300-81D5-9DB869E3A23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D4237E-91BB-4D04-BA16-A1E88B9EEEC6}" type="presOf" srcId="{B651F6E3-6281-48DB-9319-2AEAFDAE7572}" destId="{619D679B-A015-4ECF-8348-D1034C574F40}" srcOrd="0" destOrd="0" presId="urn:microsoft.com/office/officeart/2005/8/layout/target3"/>
    <dgm:cxn modelId="{AFD272C7-357D-4149-B351-2F9B4DBD0CC6}" type="presOf" srcId="{D8197B8C-B260-4A16-BDF4-0947B075E274}" destId="{5A5FFA88-C948-4069-8E93-59FA12366E83}" srcOrd="1" destOrd="0" presId="urn:microsoft.com/office/officeart/2005/8/layout/target3"/>
    <dgm:cxn modelId="{B28B8A81-8D6A-4CEA-AC55-60732DD6FF3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F6C3EE-C7BA-46C9-859C-CACD098693B3}" type="presOf" srcId="{B651F6E3-6281-48DB-9319-2AEAFDAE7572}" destId="{6BB5E863-4638-4E1D-BFDE-399D028AC4ED}" srcOrd="1" destOrd="0" presId="urn:microsoft.com/office/officeart/2005/8/layout/target3"/>
    <dgm:cxn modelId="{DF35FCAB-8F47-4A79-B265-42600861F80D}" type="presOf" srcId="{D1D4F407-5343-4D3F-B5B9-D407B03CAEB4}" destId="{AED2198E-93D5-4001-81B4-73124B309672}" srcOrd="1" destOrd="0" presId="urn:microsoft.com/office/officeart/2005/8/layout/target3"/>
    <dgm:cxn modelId="{6A261E3B-4CFE-431C-B145-6D2B8759D72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2771904-C07A-4479-AAD4-3DA492825AAA}" type="presOf" srcId="{D1D4F407-5343-4D3F-B5B9-D407B03CAEB4}" destId="{D005CE8C-CC26-4C3E-AC11-E15060ECD759}" srcOrd="0" destOrd="0" presId="urn:microsoft.com/office/officeart/2005/8/layout/target3"/>
    <dgm:cxn modelId="{0EBCB093-3AE3-4CA0-BE8A-4AC42D93766F}" type="presParOf" srcId="{333A1088-737F-45CB-B68E-254E46348037}" destId="{F5ABB229-8D3B-4694-996A-96F23CF14429}" srcOrd="0" destOrd="0" presId="urn:microsoft.com/office/officeart/2005/8/layout/target3"/>
    <dgm:cxn modelId="{B3D26677-B7F1-4DDE-9509-AD03BBCCDBD3}" type="presParOf" srcId="{333A1088-737F-45CB-B68E-254E46348037}" destId="{F41139FD-01EE-4571-8B17-4FB00FC51163}" srcOrd="1" destOrd="0" presId="urn:microsoft.com/office/officeart/2005/8/layout/target3"/>
    <dgm:cxn modelId="{E3FF041B-2D9C-40AF-9F60-AAC771E65927}" type="presParOf" srcId="{333A1088-737F-45CB-B68E-254E46348037}" destId="{D005CE8C-CC26-4C3E-AC11-E15060ECD759}" srcOrd="2" destOrd="0" presId="urn:microsoft.com/office/officeart/2005/8/layout/target3"/>
    <dgm:cxn modelId="{48C0AAEB-CB5C-4682-AEE5-32A0F5BED78E}" type="presParOf" srcId="{333A1088-737F-45CB-B68E-254E46348037}" destId="{2C702D82-9B77-49B7-9568-BB8EB47C3372}" srcOrd="3" destOrd="0" presId="urn:microsoft.com/office/officeart/2005/8/layout/target3"/>
    <dgm:cxn modelId="{98B9180A-817E-48D5-8244-4DC492401CA1}" type="presParOf" srcId="{333A1088-737F-45CB-B68E-254E46348037}" destId="{A52A0455-90FF-4808-ABD0-F02540D31D5A}" srcOrd="4" destOrd="0" presId="urn:microsoft.com/office/officeart/2005/8/layout/target3"/>
    <dgm:cxn modelId="{982180EE-C32C-4FA6-9D0D-DEFB2CBA5A0F}" type="presParOf" srcId="{333A1088-737F-45CB-B68E-254E46348037}" destId="{6140AFEC-043D-4C43-A2F9-D0F5331DF3A3}" srcOrd="5" destOrd="0" presId="urn:microsoft.com/office/officeart/2005/8/layout/target3"/>
    <dgm:cxn modelId="{7276831D-FE59-4D55-B65D-0D537A9D5F9D}" type="presParOf" srcId="{333A1088-737F-45CB-B68E-254E46348037}" destId="{9358AC05-5D7D-4327-9F80-1AD486AEA664}" srcOrd="6" destOrd="0" presId="urn:microsoft.com/office/officeart/2005/8/layout/target3"/>
    <dgm:cxn modelId="{4F9AAF03-C5E5-466A-B91E-822277EF516A}" type="presParOf" srcId="{333A1088-737F-45CB-B68E-254E46348037}" destId="{313FC574-E1CD-4FB4-B054-0B805CE0447D}" srcOrd="7" destOrd="0" presId="urn:microsoft.com/office/officeart/2005/8/layout/target3"/>
    <dgm:cxn modelId="{69A280BA-B62B-403A-8215-992348F64214}" type="presParOf" srcId="{333A1088-737F-45CB-B68E-254E46348037}" destId="{619D679B-A015-4ECF-8348-D1034C574F40}" srcOrd="8" destOrd="0" presId="urn:microsoft.com/office/officeart/2005/8/layout/target3"/>
    <dgm:cxn modelId="{F39DE5A8-CA3C-4100-B600-BFBA2E09EE83}" type="presParOf" srcId="{333A1088-737F-45CB-B68E-254E46348037}" destId="{322283A8-4A27-4CDA-BAE3-F381106A9174}" srcOrd="9" destOrd="0" presId="urn:microsoft.com/office/officeart/2005/8/layout/target3"/>
    <dgm:cxn modelId="{D7589D70-3A87-448B-A393-AFD1F9D9C004}" type="presParOf" srcId="{333A1088-737F-45CB-B68E-254E46348037}" destId="{FFC9F71D-1B4F-4AD9-A4A6-86ADEFC8AF5C}" srcOrd="10" destOrd="0" presId="urn:microsoft.com/office/officeart/2005/8/layout/target3"/>
    <dgm:cxn modelId="{D9B713BC-7921-4A16-8126-4CAB5BE3D6CE}" type="presParOf" srcId="{333A1088-737F-45CB-B68E-254E46348037}" destId="{25B08C86-7E15-44DC-BE7F-FFB55DD49D12}" srcOrd="11" destOrd="0" presId="urn:microsoft.com/office/officeart/2005/8/layout/target3"/>
    <dgm:cxn modelId="{237EBFFF-438D-4031-89C2-1CB49175A39A}" type="presParOf" srcId="{333A1088-737F-45CB-B68E-254E46348037}" destId="{AED2198E-93D5-4001-81B4-73124B309672}" srcOrd="12" destOrd="0" presId="urn:microsoft.com/office/officeart/2005/8/layout/target3"/>
    <dgm:cxn modelId="{9CBA1B09-F3E9-4E81-BC6F-1BF8748A4600}" type="presParOf" srcId="{333A1088-737F-45CB-B68E-254E46348037}" destId="{2BE915AB-18AA-4053-B92C-3BFC9ED204BB}" srcOrd="13" destOrd="0" presId="urn:microsoft.com/office/officeart/2005/8/layout/target3"/>
    <dgm:cxn modelId="{0FF7CF0C-5FC4-4504-A129-F7ADEE8763ED}" type="presParOf" srcId="{333A1088-737F-45CB-B68E-254E46348037}" destId="{6BB5E863-4638-4E1D-BFDE-399D028AC4ED}" srcOrd="14" destOrd="0" presId="urn:microsoft.com/office/officeart/2005/8/layout/target3"/>
    <dgm:cxn modelId="{AC731526-B33D-43CE-8D40-272D9FF4BF01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 pitchFamily="34" charset="0"/>
            </a:rPr>
            <a:t>NÁZEV ŠKOLY: ZÁKLADNÍ ŠKOLA KOLÍN V., MNICHOVICKÁ 62</a:t>
          </a:r>
          <a:endParaRPr lang="cs-CZ" sz="2000" kern="1200" dirty="0">
            <a:latin typeface="Candara" pitchFamily="34" charset="0"/>
          </a:endParaRP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 pitchFamily="34" charset="0"/>
            </a:rPr>
            <a:t>AUTOR: IVANA BANASINSKÁ</a:t>
          </a:r>
          <a:endParaRPr lang="cs-CZ" sz="2000" kern="1200" dirty="0">
            <a:latin typeface="Candara" pitchFamily="34" charset="0"/>
          </a:endParaRPr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 pitchFamily="34" charset="0"/>
            </a:rPr>
            <a:t>NÁZEV:</a:t>
          </a:r>
          <a:r>
            <a:rPr lang="cs-CZ" sz="2000" kern="1200" baseline="0" dirty="0" smtClean="0">
              <a:latin typeface="Candara" pitchFamily="34" charset="0"/>
            </a:rPr>
            <a:t> VY_32_INOVACE_16_</a:t>
          </a:r>
          <a:r>
            <a:rPr lang="cs-CZ" sz="2000" kern="1200" baseline="0" dirty="0" smtClean="0"/>
            <a:t>ČJ2</a:t>
          </a:r>
          <a:endParaRPr lang="cs-CZ" sz="2000" kern="1200" dirty="0">
            <a:latin typeface="Candara" pitchFamily="34" charset="0"/>
          </a:endParaRPr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 pitchFamily="34" charset="0"/>
            </a:rPr>
            <a:t>TEMA: SLOVNÍ DRUHY</a:t>
          </a:r>
          <a:endParaRPr lang="cs-CZ" sz="2000" kern="1200" dirty="0">
            <a:latin typeface="Candara" pitchFamily="34" charset="0"/>
          </a:endParaRPr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328194A-6209-4BEF-B08A-4166CC5B6B8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0DB4ACC-B299-4CFC-9167-B41769934F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97641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>
                <a:solidFill>
                  <a:schemeClr val="bg1"/>
                </a:solidFill>
              </a:rPr>
              <a:t>22. 2. 2012	2. třída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468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 pro 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77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196752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24944"/>
            <a:ext cx="7200800" cy="8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6908" lvl="0" indent="-342900">
              <a:spcBef>
                <a:spcPts val="300"/>
              </a:spcBef>
              <a:buClr>
                <a:srgbClr val="A04DA3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rgbClr val="424456"/>
                </a:solidFill>
                <a:latin typeface="Georgia"/>
              </a:rPr>
              <a:t>Materiál určen pro žáky 2. ročníku </a:t>
            </a:r>
            <a:r>
              <a:rPr lang="cs-CZ" sz="2400" dirty="0" smtClean="0">
                <a:solidFill>
                  <a:srgbClr val="424456"/>
                </a:solidFill>
                <a:latin typeface="Georgia"/>
              </a:rPr>
              <a:t>ZŠ.</a:t>
            </a:r>
            <a:endParaRPr lang="cs-CZ" sz="2400" dirty="0">
              <a:solidFill>
                <a:srgbClr val="424456"/>
              </a:solidFill>
              <a:latin typeface="Georgia"/>
            </a:endParaRPr>
          </a:p>
          <a:p>
            <a:pPr marL="406908" lvl="0" indent="-342900">
              <a:spcBef>
                <a:spcPts val="300"/>
              </a:spcBef>
              <a:buClr>
                <a:srgbClr val="A04DA3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rgbClr val="424456"/>
                </a:solidFill>
                <a:latin typeface="Georgia"/>
              </a:rPr>
              <a:t>Vhodný pro použití na interaktivní </a:t>
            </a:r>
            <a:r>
              <a:rPr lang="cs-CZ" sz="2400" dirty="0" smtClean="0">
                <a:solidFill>
                  <a:srgbClr val="424456"/>
                </a:solidFill>
                <a:latin typeface="Georgia"/>
              </a:rPr>
              <a:t>tabuli.</a:t>
            </a:r>
            <a:endParaRPr lang="cs-CZ" sz="24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1886920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SLOVNÍ DRUHY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OHEBNÉ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NEOHEBNÉ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Podstatná jména</a:t>
            </a:r>
          </a:p>
          <a:p>
            <a:pPr marL="109728" indent="0">
              <a:buNone/>
            </a:pPr>
            <a:r>
              <a:rPr lang="cs-CZ" sz="1600" i="1" dirty="0" smtClean="0"/>
              <a:t>(máma, kočka, stůl)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Přídavná jména</a:t>
            </a:r>
            <a:r>
              <a:rPr lang="cs-CZ" dirty="0" smtClean="0">
                <a:solidFill>
                  <a:srgbClr val="FFC000"/>
                </a:solidFill>
              </a:rPr>
              <a:t>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600" i="1" dirty="0" smtClean="0"/>
              <a:t>(tlustý, malé, chytrá)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Zájmena </a:t>
            </a:r>
            <a:r>
              <a:rPr lang="cs-CZ" dirty="0" smtClean="0">
                <a:solidFill>
                  <a:srgbClr val="7030A0"/>
                </a:solidFill>
              </a:rPr>
              <a:t>                      </a:t>
            </a:r>
            <a:r>
              <a:rPr lang="cs-CZ" sz="1600" i="1" dirty="0" smtClean="0"/>
              <a:t>(já, ono, můj)</a:t>
            </a:r>
          </a:p>
          <a:p>
            <a:pPr marL="109728" indent="0">
              <a:buNone/>
            </a:pPr>
            <a:endParaRPr lang="cs-CZ" sz="1600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Číslovky</a:t>
            </a:r>
          </a:p>
          <a:p>
            <a:pPr marL="109728" indent="0">
              <a:buNone/>
            </a:pPr>
            <a:r>
              <a:rPr lang="cs-CZ" sz="1600" i="1" dirty="0" smtClean="0"/>
              <a:t>( tři, deset, druhý)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Slovesa</a:t>
            </a:r>
          </a:p>
          <a:p>
            <a:pPr marL="109728" indent="0">
              <a:buNone/>
            </a:pPr>
            <a:r>
              <a:rPr lang="cs-CZ" sz="1600" i="1" dirty="0" smtClean="0"/>
              <a:t>(sedím, učím se, nosil)</a:t>
            </a:r>
            <a:endParaRPr lang="cs-CZ" sz="1600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Příslovce</a:t>
            </a:r>
          </a:p>
          <a:p>
            <a:pPr marL="109728" indent="0">
              <a:buNone/>
            </a:pPr>
            <a:r>
              <a:rPr lang="cs-CZ" sz="1600" i="1" dirty="0" smtClean="0"/>
              <a:t>(pěkně, daleko, venku)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Předložky</a:t>
            </a:r>
          </a:p>
          <a:p>
            <a:pPr marL="109728" indent="0">
              <a:buNone/>
            </a:pPr>
            <a:r>
              <a:rPr lang="cs-CZ" sz="1600" i="1" dirty="0" smtClean="0"/>
              <a:t>(do, na, v, přes)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Spojky</a:t>
            </a:r>
          </a:p>
          <a:p>
            <a:pPr marL="109728" indent="0">
              <a:buNone/>
            </a:pPr>
            <a:r>
              <a:rPr lang="cs-CZ" sz="1600" i="1" dirty="0" smtClean="0">
                <a:latin typeface="+mj-lt"/>
              </a:rPr>
              <a:t>(a, i, ani, nebo, protože)</a:t>
            </a:r>
          </a:p>
          <a:p>
            <a:pPr marL="109728" indent="0">
              <a:buNone/>
            </a:pPr>
            <a:endParaRPr lang="cs-CZ" sz="1600" i="1" dirty="0" smtClean="0">
              <a:latin typeface="+mj-lt"/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Částice</a:t>
            </a:r>
          </a:p>
          <a:p>
            <a:pPr marL="109728" indent="0">
              <a:buNone/>
            </a:pPr>
            <a:r>
              <a:rPr lang="cs-CZ" sz="1600" i="1" dirty="0" smtClean="0"/>
              <a:t>(</a:t>
            </a:r>
            <a:r>
              <a:rPr lang="cs-CZ" sz="1600" i="1" dirty="0" err="1"/>
              <a:t>a</a:t>
            </a:r>
            <a:r>
              <a:rPr lang="cs-CZ" sz="1600" i="1" dirty="0" err="1" smtClean="0"/>
              <a:t>chť</a:t>
            </a:r>
            <a:r>
              <a:rPr lang="cs-CZ" sz="1600" i="1" dirty="0" smtClean="0"/>
              <a:t>, kéž, ano)</a:t>
            </a:r>
          </a:p>
          <a:p>
            <a:pPr marL="109728" indent="0">
              <a:buNone/>
            </a:pPr>
            <a:endParaRPr lang="cs-CZ" sz="1600" i="1" dirty="0" smtClean="0"/>
          </a:p>
          <a:p>
            <a:pPr marL="109728" indent="0">
              <a:buNone/>
            </a:pPr>
            <a:r>
              <a:rPr lang="cs-CZ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Citoslovce</a:t>
            </a:r>
          </a:p>
          <a:p>
            <a:pPr marL="109728" indent="0">
              <a:buNone/>
            </a:pPr>
            <a:r>
              <a:rPr lang="cs-CZ" sz="1600" i="1" dirty="0" smtClean="0"/>
              <a:t>(bum, au, haf, píp)</a:t>
            </a:r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1026" name="Picture 2" descr="C:\Users\Ivana\AppData\Local\Microsoft\Windows\Temporary Internet Files\Content.IE5\A2K4AVO7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349358" cy="128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95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20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44529" y="49207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 slovní druhy podle abecedy</a:t>
            </a:r>
            <a:endParaRPr lang="cs-CZ" sz="2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653136"/>
            <a:ext cx="23679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492896"/>
            <a:ext cx="2133918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653136"/>
            <a:ext cx="1207382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276872"/>
            <a:ext cx="1284326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9507" y="3212976"/>
            <a:ext cx="1172116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653136"/>
            <a:ext cx="138852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5733256"/>
            <a:ext cx="149432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1700808"/>
            <a:ext cx="984565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1196752"/>
            <a:ext cx="112562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582308"/>
            <a:ext cx="160011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4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060781"/>
              </p:ext>
            </p:extLst>
          </p:nvPr>
        </p:nvGraphicFramePr>
        <p:xfrm>
          <a:off x="683568" y="332656"/>
          <a:ext cx="5400600" cy="30963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216024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77532"/>
                <a:gridCol w="342548"/>
              </a:tblGrid>
              <a:tr h="516057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47664" y="3573016"/>
            <a:ext cx="64632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A) slova, která označují, co osoby, zvířata a věci dělají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slova, která označují počet nebo pořadí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C) slova, která spojují věty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slova, na která se ptáme kde? kam? kdy? </a:t>
            </a:r>
            <a:r>
              <a:rPr lang="cs-CZ" dirty="0"/>
              <a:t>j</a:t>
            </a:r>
            <a:r>
              <a:rPr lang="cs-CZ" dirty="0" smtClean="0"/>
              <a:t>ak?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E) slova, která nahrazují podstatná jména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F) slova, která označují počet nebo pořadí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80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694656"/>
              </p:ext>
            </p:extLst>
          </p:nvPr>
        </p:nvGraphicFramePr>
        <p:xfrm>
          <a:off x="611560" y="548680"/>
          <a:ext cx="8136907" cy="318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907"/>
                <a:gridCol w="310186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69934"/>
                <a:gridCol w="387906"/>
                <a:gridCol w="351961"/>
                <a:gridCol w="351961"/>
                <a:gridCol w="351961"/>
                <a:gridCol w="351961"/>
                <a:gridCol w="351961"/>
                <a:gridCol w="351961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3470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3212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3212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3470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63688" y="3971652"/>
            <a:ext cx="6264696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G) slova, která názvy osob, zvířat, věcí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H) antonymum ke slovu lež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I) synonymum ke slovu hoch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J) součást předmětu český jazyk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K) slova, která stojí před jménem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50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1840" y="4293096"/>
            <a:ext cx="3393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03648" y="1988840"/>
            <a:ext cx="4968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CITACE, 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2199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2542</TotalTime>
  <Words>310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Slovní druhy</vt:lpstr>
      <vt:lpstr>Prezentace aplikace PowerPoint</vt:lpstr>
      <vt:lpstr>SLOVNÍ DRUHY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Ivana</dc:creator>
  <cp:lastModifiedBy>Učitel</cp:lastModifiedBy>
  <cp:revision>27</cp:revision>
  <dcterms:created xsi:type="dcterms:W3CDTF">2012-01-17T13:56:17Z</dcterms:created>
  <dcterms:modified xsi:type="dcterms:W3CDTF">2012-03-17T11:32:53Z</dcterms:modified>
</cp:coreProperties>
</file>