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1"/>
  </p:sldMasterIdLst>
  <p:sldIdLst>
    <p:sldId id="264" r:id="rId2"/>
    <p:sldId id="265" r:id="rId3"/>
    <p:sldId id="256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</a:t>
          </a:r>
          <a:r>
            <a:rPr lang="cs-CZ" sz="2000" dirty="0" err="1" smtClean="0"/>
            <a:t>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Podstatná jména -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91182CF-2ABB-4710-A79A-214071121A39}" type="presOf" srcId="{D1B46980-6531-4606-95E6-44980827E919}" destId="{2BE915AB-18AA-4053-B92C-3BFC9ED204BB}" srcOrd="1" destOrd="0" presId="urn:microsoft.com/office/officeart/2005/8/layout/target3"/>
    <dgm:cxn modelId="{A14312C1-719F-44BD-A4D1-D7D6E52DA38A}" type="presOf" srcId="{757F3AB3-0718-4624-B441-E567A8F0AB56}" destId="{333A1088-737F-45CB-B68E-254E46348037}" srcOrd="0" destOrd="0" presId="urn:microsoft.com/office/officeart/2005/8/layout/target3"/>
    <dgm:cxn modelId="{FC0475BA-B6D9-4B39-AFBF-D920BFDBFB1F}" type="presOf" srcId="{D1D4F407-5343-4D3F-B5B9-D407B03CAEB4}" destId="{AED2198E-93D5-4001-81B4-73124B309672}" srcOrd="1" destOrd="0" presId="urn:microsoft.com/office/officeart/2005/8/layout/target3"/>
    <dgm:cxn modelId="{48D13203-EA21-4CBF-B5CA-34DE5686620B}" type="presOf" srcId="{D1B46980-6531-4606-95E6-44980827E919}" destId="{6140AFEC-043D-4C43-A2F9-D0F5331DF3A3}" srcOrd="0" destOrd="0" presId="urn:microsoft.com/office/officeart/2005/8/layout/target3"/>
    <dgm:cxn modelId="{FDD66EAC-CDB4-46AE-BCA7-17B02FFCA06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7D8FA26-EAE3-43FF-8BEB-A810EEDE838B}" type="presOf" srcId="{B651F6E3-6281-48DB-9319-2AEAFDAE7572}" destId="{6BB5E863-4638-4E1D-BFDE-399D028AC4ED}" srcOrd="1" destOrd="0" presId="urn:microsoft.com/office/officeart/2005/8/layout/target3"/>
    <dgm:cxn modelId="{E02DC58E-2BD3-4F5B-9BDE-4EDCBB1CE4F9}" type="presOf" srcId="{D8197B8C-B260-4A16-BDF4-0947B075E274}" destId="{5A5FFA88-C948-4069-8E93-59FA12366E83}" srcOrd="1" destOrd="0" presId="urn:microsoft.com/office/officeart/2005/8/layout/target3"/>
    <dgm:cxn modelId="{88C2C5F2-EF16-444E-BB75-7D2272A920B3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81B0443-9E4A-40D1-BB0D-7A2E44428E25}" type="presOf" srcId="{D8197B8C-B260-4A16-BDF4-0947B075E274}" destId="{25B08C86-7E15-44DC-BE7F-FFB55DD49D12}" srcOrd="0" destOrd="0" presId="urn:microsoft.com/office/officeart/2005/8/layout/target3"/>
    <dgm:cxn modelId="{04AA7CD0-EB43-417C-9022-0074209DB705}" type="presParOf" srcId="{333A1088-737F-45CB-B68E-254E46348037}" destId="{F5ABB229-8D3B-4694-996A-96F23CF14429}" srcOrd="0" destOrd="0" presId="urn:microsoft.com/office/officeart/2005/8/layout/target3"/>
    <dgm:cxn modelId="{B5D14D7A-B6C0-4F94-B399-444F0D9D41EE}" type="presParOf" srcId="{333A1088-737F-45CB-B68E-254E46348037}" destId="{F41139FD-01EE-4571-8B17-4FB00FC51163}" srcOrd="1" destOrd="0" presId="urn:microsoft.com/office/officeart/2005/8/layout/target3"/>
    <dgm:cxn modelId="{955CC58E-45F8-4134-9EAF-AF1F2E793015}" type="presParOf" srcId="{333A1088-737F-45CB-B68E-254E46348037}" destId="{D005CE8C-CC26-4C3E-AC11-E15060ECD759}" srcOrd="2" destOrd="0" presId="urn:microsoft.com/office/officeart/2005/8/layout/target3"/>
    <dgm:cxn modelId="{B313D598-AA26-4C6E-A7A8-D1215B9C421A}" type="presParOf" srcId="{333A1088-737F-45CB-B68E-254E46348037}" destId="{2C702D82-9B77-49B7-9568-BB8EB47C3372}" srcOrd="3" destOrd="0" presId="urn:microsoft.com/office/officeart/2005/8/layout/target3"/>
    <dgm:cxn modelId="{91606E59-12D3-4002-B3DB-71BE6815268D}" type="presParOf" srcId="{333A1088-737F-45CB-B68E-254E46348037}" destId="{A52A0455-90FF-4808-ABD0-F02540D31D5A}" srcOrd="4" destOrd="0" presId="urn:microsoft.com/office/officeart/2005/8/layout/target3"/>
    <dgm:cxn modelId="{46E75507-8FD1-4A70-847F-F8659DEFFC3A}" type="presParOf" srcId="{333A1088-737F-45CB-B68E-254E46348037}" destId="{6140AFEC-043D-4C43-A2F9-D0F5331DF3A3}" srcOrd="5" destOrd="0" presId="urn:microsoft.com/office/officeart/2005/8/layout/target3"/>
    <dgm:cxn modelId="{3701EDD9-BD26-47C0-849D-D5FD661E7F1B}" type="presParOf" srcId="{333A1088-737F-45CB-B68E-254E46348037}" destId="{9358AC05-5D7D-4327-9F80-1AD486AEA664}" srcOrd="6" destOrd="0" presId="urn:microsoft.com/office/officeart/2005/8/layout/target3"/>
    <dgm:cxn modelId="{5A656DAE-5621-4C35-A94A-C8CD1451E815}" type="presParOf" srcId="{333A1088-737F-45CB-B68E-254E46348037}" destId="{313FC574-E1CD-4FB4-B054-0B805CE0447D}" srcOrd="7" destOrd="0" presId="urn:microsoft.com/office/officeart/2005/8/layout/target3"/>
    <dgm:cxn modelId="{8D7B8897-C061-4A69-95FC-A89F61E4D655}" type="presParOf" srcId="{333A1088-737F-45CB-B68E-254E46348037}" destId="{619D679B-A015-4ECF-8348-D1034C574F40}" srcOrd="8" destOrd="0" presId="urn:microsoft.com/office/officeart/2005/8/layout/target3"/>
    <dgm:cxn modelId="{DE4223F7-FA24-4DAD-AA00-A88772F6D458}" type="presParOf" srcId="{333A1088-737F-45CB-B68E-254E46348037}" destId="{322283A8-4A27-4CDA-BAE3-F381106A9174}" srcOrd="9" destOrd="0" presId="urn:microsoft.com/office/officeart/2005/8/layout/target3"/>
    <dgm:cxn modelId="{F53DE0F0-187A-497C-B88F-E4CFBD486CA1}" type="presParOf" srcId="{333A1088-737F-45CB-B68E-254E46348037}" destId="{FFC9F71D-1B4F-4AD9-A4A6-86ADEFC8AF5C}" srcOrd="10" destOrd="0" presId="urn:microsoft.com/office/officeart/2005/8/layout/target3"/>
    <dgm:cxn modelId="{5AF86405-0897-4E2B-9C01-BD64103DDD21}" type="presParOf" srcId="{333A1088-737F-45CB-B68E-254E46348037}" destId="{25B08C86-7E15-44DC-BE7F-FFB55DD49D12}" srcOrd="11" destOrd="0" presId="urn:microsoft.com/office/officeart/2005/8/layout/target3"/>
    <dgm:cxn modelId="{5D52DA63-46C0-4EB5-8DFB-80188CC3422A}" type="presParOf" srcId="{333A1088-737F-45CB-B68E-254E46348037}" destId="{AED2198E-93D5-4001-81B4-73124B309672}" srcOrd="12" destOrd="0" presId="urn:microsoft.com/office/officeart/2005/8/layout/target3"/>
    <dgm:cxn modelId="{51B443CD-A011-494F-BA5F-596D92D5D7D7}" type="presParOf" srcId="{333A1088-737F-45CB-B68E-254E46348037}" destId="{2BE915AB-18AA-4053-B92C-3BFC9ED204BB}" srcOrd="13" destOrd="0" presId="urn:microsoft.com/office/officeart/2005/8/layout/target3"/>
    <dgm:cxn modelId="{8D678324-D580-4F71-82BF-EF436A98FCA2}" type="presParOf" srcId="{333A1088-737F-45CB-B68E-254E46348037}" destId="{6BB5E863-4638-4E1D-BFDE-399D028AC4ED}" srcOrd="14" destOrd="0" presId="urn:microsoft.com/office/officeart/2005/8/layout/target3"/>
    <dgm:cxn modelId="{A473C3F7-63C6-4B36-8A0D-333C49FE7CA4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Ivana </a:t>
          </a:r>
          <a:r>
            <a:rPr lang="cs-CZ" sz="2000" kern="1200" dirty="0" err="1" smtClean="0"/>
            <a:t>Banasinská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Podstatná jména - procvičování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50CEFA9-8CB9-4DD9-82CD-7B6ADDB47F66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EC8F21E-61CC-4783-BA58-4977CB1FEA6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7647500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556875" y="3292443"/>
            <a:ext cx="2286000" cy="6763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602128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362700" algn="l"/>
              </a:tabLst>
            </a:pPr>
            <a:r>
              <a:rPr lang="cs-CZ" dirty="0" smtClean="0"/>
              <a:t>22. 2. 2012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25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700808"/>
            <a:ext cx="26292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ANOTACE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2924944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6908" indent="-342900">
              <a:buFont typeface="Wingdings" pitchFamily="2" charset="2"/>
              <a:buChar char="§"/>
            </a:pPr>
            <a:r>
              <a:rPr lang="cs-CZ" dirty="0"/>
              <a:t>Materiál určen pro žáky 2. ročníku </a:t>
            </a:r>
            <a:r>
              <a:rPr lang="cs-CZ" dirty="0" smtClean="0"/>
              <a:t>ZŠ.</a:t>
            </a:r>
            <a:endParaRPr lang="cs-CZ" dirty="0"/>
          </a:p>
          <a:p>
            <a:pPr marL="406908" indent="-342900">
              <a:buFont typeface="Wingdings" pitchFamily="2" charset="2"/>
              <a:buChar char="§"/>
            </a:pPr>
            <a:r>
              <a:rPr lang="cs-CZ" dirty="0"/>
              <a:t>Vhodný pro použití na interaktivní </a:t>
            </a:r>
            <a:r>
              <a:rPr lang="cs-CZ" dirty="0" smtClean="0"/>
              <a:t>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397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cap="none" dirty="0">
                <a:solidFill>
                  <a:srgbClr val="FF0000"/>
                </a:solidFill>
              </a:rPr>
              <a:t>p</a:t>
            </a:r>
            <a:r>
              <a:rPr lang="cs-CZ" sz="3200" cap="none" dirty="0" smtClean="0">
                <a:solidFill>
                  <a:srgbClr val="FF0000"/>
                </a:solidFill>
              </a:rPr>
              <a:t>rocvičování pro 2.třídu</a:t>
            </a:r>
            <a:endParaRPr lang="cs-CZ" sz="3200" cap="none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</a:rPr>
              <a:t>PODSTATNÁ JMÉNA -</a:t>
            </a:r>
            <a:endParaRPr lang="cs-CZ" sz="48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421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464692" y="228173"/>
            <a:ext cx="6120680" cy="1661439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Doplň slova do domečku</a:t>
            </a:r>
          </a:p>
          <a:p>
            <a:pPr algn="ctr"/>
            <a:r>
              <a:rPr lang="cs-CZ" sz="4400" dirty="0" smtClean="0"/>
              <a:t>1</a:t>
            </a:r>
            <a:endParaRPr lang="cs-CZ" sz="4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6459321"/>
              </p:ext>
            </p:extLst>
          </p:nvPr>
        </p:nvGraphicFramePr>
        <p:xfrm>
          <a:off x="1475657" y="1876764"/>
          <a:ext cx="6136890" cy="4500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917"/>
                <a:gridCol w="1364671"/>
                <a:gridCol w="1364671"/>
                <a:gridCol w="1324631"/>
              </a:tblGrid>
              <a:tr h="1152128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000" u="sng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PODSTATNÁ</a:t>
                      </a:r>
                    </a:p>
                    <a:p>
                      <a:pPr algn="ctr"/>
                      <a:r>
                        <a:rPr lang="cs-CZ" sz="2000" u="sng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JMÉNA</a:t>
                      </a:r>
                      <a:endParaRPr lang="cs-CZ" sz="2000" u="sng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TEN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TA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TO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1116124"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NÁZVY OSOB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chlapec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dívka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dítě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11612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NÁZVY ZVÍŘAT</a:t>
                      </a:r>
                      <a:endParaRPr lang="cs-CZ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</a:rPr>
                        <a:t>pes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</a:rPr>
                        <a:t>kočka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</a:rPr>
                        <a:t>tele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11612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NÁZVY VĚCÍ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92D050"/>
                          </a:solidFill>
                        </a:rPr>
                        <a:t>stůl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92D050"/>
                          </a:solidFill>
                        </a:rPr>
                        <a:t>židle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92D050"/>
                          </a:solidFill>
                        </a:rPr>
                        <a:t>počítadlo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11560" y="780583"/>
            <a:ext cx="7713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otec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2432" y="5301208"/>
            <a:ext cx="795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učitel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2978" y="2269054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prstClr val="black"/>
                </a:solidFill>
              </a:rPr>
              <a:t>matka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2978" y="4725144"/>
            <a:ext cx="10005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lékařka</a:t>
            </a:r>
          </a:p>
        </p:txBody>
      </p:sp>
      <p:sp>
        <p:nvSpPr>
          <p:cNvPr id="8" name="Obdélník 7"/>
          <p:cNvSpPr/>
          <p:nvPr/>
        </p:nvSpPr>
        <p:spPr>
          <a:xfrm>
            <a:off x="1661540" y="445105"/>
            <a:ext cx="8819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batole</a:t>
            </a:r>
          </a:p>
        </p:txBody>
      </p:sp>
      <p:sp>
        <p:nvSpPr>
          <p:cNvPr id="9" name="Obdélník 8"/>
          <p:cNvSpPr/>
          <p:nvPr/>
        </p:nvSpPr>
        <p:spPr>
          <a:xfrm>
            <a:off x="287149" y="3757682"/>
            <a:ext cx="8258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děvče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04046" y="1520280"/>
            <a:ext cx="5774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kos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088977" y="464622"/>
            <a:ext cx="8146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motýl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14399" y="5724271"/>
            <a:ext cx="7986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vrána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088977" y="1187460"/>
            <a:ext cx="7200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žába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956376" y="6026696"/>
            <a:ext cx="684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kuře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121037" y="2697640"/>
            <a:ext cx="7825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slůně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948662" y="5313382"/>
            <a:ext cx="7665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papír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72978" y="2926678"/>
            <a:ext cx="10198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obchod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006425" y="3757682"/>
            <a:ext cx="8835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tužka 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069747" y="4704020"/>
            <a:ext cx="873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mýdlo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611953" y="412839"/>
            <a:ext cx="10005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divadlo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8051622" y="1889612"/>
            <a:ext cx="8835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black"/>
                </a:solidFill>
              </a:rPr>
              <a:t>tabule</a:t>
            </a:r>
          </a:p>
        </p:txBody>
      </p:sp>
    </p:spTree>
    <p:extLst>
      <p:ext uri="{BB962C8B-B14F-4D97-AF65-F5344CB8AC3E}">
        <p14:creationId xmlns:p14="http://schemas.microsoft.com/office/powerpoint/2010/main" val="154277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640959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bg2">
                    <a:lumMod val="50000"/>
                  </a:schemeClr>
                </a:solidFill>
              </a:rPr>
              <a:t>Přiřaď k nedokončeným větám správný obrázek, doplň chybějící písmena a věty přepiš. </a:t>
            </a:r>
            <a:endParaRPr lang="cs-CZ" sz="2000" b="1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29584"/>
            <a:ext cx="30701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kolej-ch </a:t>
            </a:r>
            <a:r>
              <a:rPr lang="cs-CZ" sz="2400" dirty="0" err="1" smtClean="0"/>
              <a:t>jezd</a:t>
            </a:r>
            <a:r>
              <a:rPr lang="cs-CZ" sz="2400" dirty="0" smtClean="0"/>
              <a:t>- </a:t>
            </a:r>
            <a:endParaRPr lang="cs-CZ" sz="2400" dirty="0"/>
          </a:p>
        </p:txBody>
      </p:sp>
      <p:pic>
        <p:nvPicPr>
          <p:cNvPr id="1027" name="Picture 3" descr="C:\Users\Ivana\AppData\Local\Microsoft\Windows\Temporary Internet Files\Content.IE5\6SBPB233\MC900287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851" y="3581840"/>
            <a:ext cx="1786361" cy="98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vana\AppData\Local\Microsoft\Windows\Temporary Internet Files\Content.IE5\JM38AJSC\MC900232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91249"/>
            <a:ext cx="1569442" cy="121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2064427"/>
            <a:ext cx="2944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</a:t>
            </a:r>
            <a:r>
              <a:rPr lang="cs-CZ" sz="2400" dirty="0" err="1" smtClean="0"/>
              <a:t>jablon</a:t>
            </a:r>
            <a:r>
              <a:rPr lang="cs-CZ" sz="2400" dirty="0" smtClean="0"/>
              <a:t>- zraj-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709846"/>
            <a:ext cx="2944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r-</a:t>
            </a:r>
            <a:r>
              <a:rPr lang="cs-CZ" sz="2400" dirty="0" err="1" smtClean="0"/>
              <a:t>bn</a:t>
            </a:r>
            <a:r>
              <a:rPr lang="cs-CZ" sz="2400" dirty="0" smtClean="0"/>
              <a:t>-</a:t>
            </a:r>
            <a:r>
              <a:rPr lang="cs-CZ" sz="2400" dirty="0" err="1" smtClean="0"/>
              <a:t>ka</a:t>
            </a:r>
            <a:r>
              <a:rPr lang="cs-CZ" sz="2400" dirty="0" smtClean="0"/>
              <a:t> kuňká </a:t>
            </a:r>
            <a:endParaRPr lang="cs-CZ" sz="2400" dirty="0"/>
          </a:p>
        </p:txBody>
      </p:sp>
      <p:pic>
        <p:nvPicPr>
          <p:cNvPr id="1032" name="Picture 8" descr="C:\Users\Ivana\AppData\Local\Microsoft\Windows\Temporary Internet Files\Content.IE5\6SBPB233\MC9003561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8246" y="5373216"/>
            <a:ext cx="1571977" cy="956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3299768"/>
            <a:ext cx="30701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obloze svít-</a:t>
            </a:r>
            <a:endParaRPr lang="cs-CZ" sz="2400" dirty="0"/>
          </a:p>
        </p:txBody>
      </p:sp>
      <p:pic>
        <p:nvPicPr>
          <p:cNvPr id="1033" name="Picture 9" descr="C:\Users\Ivana\AppData\Local\Microsoft\Windows\Temporary Internet Files\Content.IE5\A2K4AVO7\MC9004124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135" y="5013176"/>
            <a:ext cx="176174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3568" y="3918247"/>
            <a:ext cx="3518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soused- </a:t>
            </a:r>
            <a:r>
              <a:rPr lang="cs-CZ" sz="2400" dirty="0" err="1" smtClean="0"/>
              <a:t>maj</a:t>
            </a:r>
            <a:r>
              <a:rPr lang="cs-CZ" sz="2400" dirty="0" smtClean="0"/>
              <a:t>- malé</a:t>
            </a:r>
            <a:endParaRPr lang="cs-CZ" sz="2400" dirty="0"/>
          </a:p>
        </p:txBody>
      </p:sp>
      <p:pic>
        <p:nvPicPr>
          <p:cNvPr id="1034" name="Picture 10" descr="C:\Users\Ivana\AppData\Local\Microsoft\Windows\Temporary Internet Files\Content.IE5\JM38AJSC\MC9004381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561" y="1424772"/>
            <a:ext cx="1008539" cy="127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17333" y="4513528"/>
            <a:ext cx="3036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Nemocné d-t- </a:t>
            </a:r>
            <a:r>
              <a:rPr lang="cs-CZ" sz="2400" dirty="0" err="1" smtClean="0"/>
              <a:t>léč</a:t>
            </a:r>
            <a:r>
              <a:rPr lang="cs-CZ" sz="2400" dirty="0" smtClean="0"/>
              <a:t>-</a:t>
            </a:r>
            <a:endParaRPr lang="cs-CZ" sz="2400" dirty="0"/>
          </a:p>
        </p:txBody>
      </p:sp>
      <p:pic>
        <p:nvPicPr>
          <p:cNvPr id="1035" name="Picture 11" descr="C:\Users\Ivana\AppData\Local\Microsoft\Windows\Temporary Internet Files\Content.IE5\A2K4AVO7\MC9003474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521" y="3152999"/>
            <a:ext cx="1220614" cy="1530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92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Do tabulky doplňuj podstatná jména, která začínají uvedenými písmeny</a:t>
            </a:r>
            <a:endParaRPr lang="cs-CZ" sz="2400" dirty="0">
              <a:solidFill>
                <a:srgbClr val="0070C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99151745"/>
              </p:ext>
            </p:extLst>
          </p:nvPr>
        </p:nvGraphicFramePr>
        <p:xfrm>
          <a:off x="251520" y="1844824"/>
          <a:ext cx="8640960" cy="4032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6934"/>
                <a:gridCol w="2721865"/>
                <a:gridCol w="2797472"/>
                <a:gridCol w="2354689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Názvy  osob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Názvy  zvířat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Názvy  věcí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maminka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morče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marmeláda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990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2400" u="sng" dirty="0" smtClean="0">
                <a:solidFill>
                  <a:srgbClr val="0070C0"/>
                </a:solidFill>
              </a:rPr>
              <a:t>Označ v řadě pouze podstatná jména. Ostatní slova škrtni.</a:t>
            </a:r>
            <a:br>
              <a:rPr lang="cs-CZ" sz="2400" u="sng" dirty="0" smtClean="0">
                <a:solidFill>
                  <a:srgbClr val="0070C0"/>
                </a:solidFill>
              </a:rPr>
            </a:br>
            <a:r>
              <a:rPr lang="cs-CZ" sz="2400" u="sng" dirty="0" smtClean="0">
                <a:solidFill>
                  <a:srgbClr val="0070C0"/>
                </a:solidFill>
              </a:rPr>
              <a:t/>
            </a:r>
            <a:br>
              <a:rPr lang="cs-CZ" sz="2400" u="sng" dirty="0" smtClean="0">
                <a:solidFill>
                  <a:srgbClr val="0070C0"/>
                </a:solidFill>
              </a:rPr>
            </a:br>
            <a:r>
              <a:rPr lang="cs-CZ" sz="2000" i="1" u="sng" dirty="0" smtClean="0">
                <a:solidFill>
                  <a:srgbClr val="0070C0"/>
                </a:solidFill>
              </a:rPr>
              <a:t>Zbylá slova vyznač barevně: </a:t>
            </a:r>
            <a:r>
              <a:rPr lang="cs-CZ" sz="2000" i="1" u="sng" dirty="0" smtClean="0">
                <a:solidFill>
                  <a:srgbClr val="FF0000"/>
                </a:solidFill>
              </a:rPr>
              <a:t>názvy osob červeně, </a:t>
            </a:r>
            <a:r>
              <a:rPr lang="cs-CZ" sz="2000" i="1" u="sng" dirty="0" smtClean="0">
                <a:solidFill>
                  <a:srgbClr val="FFC000"/>
                </a:solidFill>
              </a:rPr>
              <a:t>zvířat žlutě </a:t>
            </a:r>
            <a:r>
              <a:rPr lang="cs-CZ" sz="2000" i="1" u="sng" dirty="0" smtClean="0">
                <a:solidFill>
                  <a:srgbClr val="00B050"/>
                </a:solidFill>
              </a:rPr>
              <a:t>a věcí zeleně</a:t>
            </a:r>
            <a:endParaRPr lang="cs-CZ" sz="2000" i="1" u="sng" dirty="0">
              <a:solidFill>
                <a:srgbClr val="00B05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sz="2000" u="sng" dirty="0">
                <a:solidFill>
                  <a:srgbClr val="FF0000"/>
                </a:solidFill>
              </a:rPr>
              <a:t>d</a:t>
            </a:r>
            <a:r>
              <a:rPr lang="cs-CZ" sz="2000" u="sng" dirty="0" smtClean="0">
                <a:solidFill>
                  <a:srgbClr val="FF0000"/>
                </a:solidFill>
              </a:rPr>
              <a:t>ěti</a:t>
            </a:r>
            <a:r>
              <a:rPr lang="cs-CZ" sz="2000" dirty="0" smtClean="0"/>
              <a:t>, běhá, </a:t>
            </a:r>
            <a:r>
              <a:rPr lang="cs-CZ" sz="2000" u="sng" dirty="0" smtClean="0">
                <a:solidFill>
                  <a:srgbClr val="FFC000"/>
                </a:solidFill>
              </a:rPr>
              <a:t>kůň</a:t>
            </a:r>
            <a:r>
              <a:rPr lang="cs-CZ" sz="2000" dirty="0" smtClean="0"/>
              <a:t>, </a:t>
            </a:r>
            <a:r>
              <a:rPr lang="cs-CZ" sz="2000" u="sng" dirty="0" smtClean="0">
                <a:solidFill>
                  <a:srgbClr val="00B050"/>
                </a:solidFill>
              </a:rPr>
              <a:t>loďka</a:t>
            </a:r>
            <a:r>
              <a:rPr lang="cs-CZ" sz="2000" dirty="0" smtClean="0"/>
              <a:t>, krásný, </a:t>
            </a:r>
            <a:r>
              <a:rPr lang="cs-CZ" sz="2000" u="sng" dirty="0" smtClean="0">
                <a:solidFill>
                  <a:srgbClr val="00B050"/>
                </a:solidFill>
              </a:rPr>
              <a:t>růže</a:t>
            </a:r>
            <a:r>
              <a:rPr lang="cs-CZ" sz="2000" dirty="0" smtClean="0"/>
              <a:t>, </a:t>
            </a:r>
            <a:r>
              <a:rPr lang="cs-CZ" sz="2000" u="sng" dirty="0" smtClean="0">
                <a:solidFill>
                  <a:srgbClr val="FF0000"/>
                </a:solidFill>
              </a:rPr>
              <a:t>pán, opravář</a:t>
            </a:r>
            <a:r>
              <a:rPr lang="cs-CZ" sz="2000" dirty="0" smtClean="0"/>
              <a:t>, </a:t>
            </a:r>
            <a:r>
              <a:rPr lang="cs-CZ" sz="2000" u="sng" dirty="0" smtClean="0">
                <a:solidFill>
                  <a:srgbClr val="FFC000"/>
                </a:solidFill>
              </a:rPr>
              <a:t>kůzle </a:t>
            </a:r>
          </a:p>
          <a:p>
            <a:pPr>
              <a:buFont typeface="Wingdings" pitchFamily="2" charset="2"/>
              <a:buChar char="v"/>
            </a:pPr>
            <a:endParaRPr lang="cs-CZ" sz="2000" u="sng" dirty="0">
              <a:solidFill>
                <a:srgbClr val="FFC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Věnec, pod, miminko, modrý, rybník, narodit, fialka</a:t>
            </a:r>
          </a:p>
          <a:p>
            <a:pPr>
              <a:buFont typeface="Wingdings" pitchFamily="2" charset="2"/>
              <a:buChar char="v"/>
            </a:pPr>
            <a:endParaRPr lang="cs-CZ" sz="2000" dirty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Učitel, kočka, bum, čte, Labe, volá, kamna, mravenec</a:t>
            </a:r>
          </a:p>
          <a:p>
            <a:pPr>
              <a:buFont typeface="Wingdings" pitchFamily="2" charset="2"/>
              <a:buChar char="v"/>
            </a:pPr>
            <a:endParaRPr lang="cs-CZ" sz="2000" dirty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Pomalu, dům, dáma, učit, lékař, komár, věnec, osm</a:t>
            </a:r>
            <a:endParaRPr lang="cs-CZ" sz="2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2708920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75856" y="2708920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Ivana\AppData\Local\Microsoft\Windows\Temporary Internet Files\Content.IE5\JM38AJSC\MC900251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26815"/>
            <a:ext cx="1359921" cy="1453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09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4"/>
            <a:ext cx="6084887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771800" y="3540423"/>
            <a:ext cx="3451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Wingdings" pitchFamily="2" charset="2"/>
              <a:buChar char="v"/>
            </a:pPr>
            <a:r>
              <a:rPr lang="cs-CZ" dirty="0">
                <a:solidFill>
                  <a:prstClr val="black"/>
                </a:solidFill>
                <a:latin typeface="Century Schoolbook"/>
                <a:hlinkClick r:id="rId3"/>
              </a:rPr>
              <a:t> www.office.microsoft.com</a:t>
            </a:r>
            <a:endParaRPr lang="cs-CZ" dirty="0">
              <a:solidFill>
                <a:prstClr val="black"/>
              </a:solidFill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78059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33</TotalTime>
  <Words>227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PODSTATNÁ JMÉNA -</vt:lpstr>
      <vt:lpstr>Prezentace aplikace PowerPoint</vt:lpstr>
      <vt:lpstr>Prezentace aplikace PowerPoint</vt:lpstr>
      <vt:lpstr>Do tabulky doplňuj podstatná jména, která začínají uvedenými písmeny</vt:lpstr>
      <vt:lpstr>Označ v řadě pouze podstatná jména. Ostatní slova škrtni.  Zbylá slova vyznač barevně: názvy osob červeně, zvířat žlutě a věcí zeleně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procvičování</dc:title>
  <dc:creator>Ivana</dc:creator>
  <cp:lastModifiedBy>Učitel</cp:lastModifiedBy>
  <cp:revision>11</cp:revision>
  <dcterms:created xsi:type="dcterms:W3CDTF">2012-02-23T20:10:31Z</dcterms:created>
  <dcterms:modified xsi:type="dcterms:W3CDTF">2012-03-17T11:47:00Z</dcterms:modified>
</cp:coreProperties>
</file>