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7" r:id="rId4"/>
    <p:sldId id="270" r:id="rId5"/>
    <p:sldId id="271" r:id="rId6"/>
    <p:sldId id="273" r:id="rId7"/>
    <p:sldId id="259" r:id="rId8"/>
    <p:sldId id="260" r:id="rId9"/>
    <p:sldId id="272" r:id="rId10"/>
    <p:sldId id="262" r:id="rId11"/>
    <p:sldId id="269" r:id="rId12"/>
    <p:sldId id="265" r:id="rId13"/>
    <p:sldId id="268" r:id="rId14"/>
    <p:sldId id="263" r:id="rId15"/>
    <p:sldId id="264" r:id="rId16"/>
    <p:sldId id="266" r:id="rId17"/>
    <p:sldId id="267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636364-7041-46A9-968B-E47359A4894A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54EBA-5579-4FCB-9235-F532C63D6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info-zvirata.webgarden.cz/sireny/morsti-bylozravci.html" TargetMode="External"/><Relationship Id="rId3" Type="http://schemas.openxmlformats.org/officeDocument/2006/relationships/hyperlink" Target="http://myslivecek.mypage.cz/menu/zajic-polni" TargetMode="External"/><Relationship Id="rId7" Type="http://schemas.openxmlformats.org/officeDocument/2006/relationships/hyperlink" Target="http://lide.gymcheb.cz/~misivul/Fotogalerie.html" TargetMode="External"/><Relationship Id="rId2" Type="http://schemas.openxmlformats.org/officeDocument/2006/relationships/hyperlink" Target="http://www.priroda.cz/lexikon.php?detail=2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lovela.cz/zahradkarska-poradna/rostliny/brambory_1/cinitele/mandelinka-bramborova_10" TargetMode="External"/><Relationship Id="rId5" Type="http://schemas.openxmlformats.org/officeDocument/2006/relationships/hyperlink" Target="http://www.macro-world.cz/image.php?id_foto=368&amp;gal=27" TargetMode="External"/><Relationship Id="rId4" Type="http://schemas.openxmlformats.org/officeDocument/2006/relationships/hyperlink" Target="http://antidicaprio.blog.cz/1009/zajic-polni-aneb-vzdaleny-bratranec-kralika" TargetMode="External"/><Relationship Id="rId9" Type="http://schemas.openxmlformats.org/officeDocument/2006/relationships/hyperlink" Target="http://www.ireceptar.cz/zvirata/teraristika-a-akvaristika/sarance-obavane-i-pro-radost-chovan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813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VY_32_INOVACE_2.3.13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03. 06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Býložravci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– Živočichové,</a:t>
            </a:r>
            <a:r>
              <a:rPr lang="cs-CZ" dirty="0" smtClean="0">
                <a:cs typeface="Arial" pitchFamily="34" charset="0"/>
              </a:rPr>
              <a:t> Býložravci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 žáci doplňují svými zkušenostmi a znalostmi.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BÝLOŽRAVCI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3NN3QPFP\MP9001806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188640"/>
            <a:ext cx="2310384" cy="3657600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3NN3QPFP\MP90040666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88640"/>
            <a:ext cx="2081784" cy="3121152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M69J2FS8\MP9002628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15139"/>
            <a:ext cx="4608512" cy="3072342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GNU5C80N\MP9001786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149080"/>
            <a:ext cx="3657600" cy="2426208"/>
          </a:xfrm>
          <a:prstGeom prst="rect">
            <a:avLst/>
          </a:prstGeom>
          <a:noFill/>
        </p:spPr>
      </p:pic>
      <p:pic>
        <p:nvPicPr>
          <p:cNvPr id="1031" name="Picture 7" descr="C:\Documents and Settings\Blanka\Local Settings\Temporary Internet Files\Content.IE5\GNU5C80N\MP90017890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239487"/>
            <a:ext cx="3384376" cy="22393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BÝLOŽRAVCI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Býložravci se živí rostlinami.</a:t>
            </a:r>
            <a:endParaRPr lang="cs-CZ" sz="2000" dirty="0"/>
          </a:p>
        </p:txBody>
      </p:sp>
      <p:pic>
        <p:nvPicPr>
          <p:cNvPr id="2055" name="Picture 7" descr="C:\Documents and Settings\Blanka\Local Settings\Temporary Internet Files\Content.IE5\JC8Z87SB\MP9004252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58766"/>
            <a:ext cx="7056784" cy="46365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BÝLOŽRAVCI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b="1" dirty="0" smtClean="0"/>
              <a:t>Tur domácí </a:t>
            </a:r>
            <a:r>
              <a:rPr lang="cs-CZ" b="1" dirty="0" smtClean="0"/>
              <a:t>- </a:t>
            </a:r>
            <a:r>
              <a:rPr lang="cs-CZ" sz="2800" dirty="0" err="1" smtClean="0"/>
              <a:t>sudokopytnatý</a:t>
            </a:r>
            <a:r>
              <a:rPr lang="cs-CZ" sz="2800" dirty="0" smtClean="0"/>
              <a:t> savec celosvětově chovaný pro hospodářský užitek. Vedle prasete je jedním z nejužitečnějších chovných zvířat. Samice se nazývá </a:t>
            </a:r>
            <a:r>
              <a:rPr lang="cs-CZ" sz="2800" b="1" dirty="0" smtClean="0"/>
              <a:t>kráva</a:t>
            </a:r>
            <a:r>
              <a:rPr lang="cs-CZ" sz="2800" dirty="0" smtClean="0"/>
              <a:t>, samec </a:t>
            </a:r>
            <a:r>
              <a:rPr lang="cs-CZ" sz="2800" b="1" dirty="0" smtClean="0"/>
              <a:t>býk</a:t>
            </a:r>
            <a:r>
              <a:rPr lang="cs-CZ" sz="2800" dirty="0" smtClean="0"/>
              <a:t>. Vykastrovaný býk se označuje slovem </a:t>
            </a:r>
            <a:r>
              <a:rPr lang="cs-CZ" sz="2800" b="1" dirty="0" smtClean="0"/>
              <a:t>vůl</a:t>
            </a:r>
            <a:r>
              <a:rPr lang="cs-CZ" sz="2800" dirty="0"/>
              <a:t>.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ůl je méně agresivní, snáze ovladatelný. Mládě se nazývá </a:t>
            </a:r>
            <a:r>
              <a:rPr lang="cs-CZ" sz="2800" b="1" dirty="0" smtClean="0"/>
              <a:t>tele</a:t>
            </a:r>
            <a:r>
              <a:rPr lang="cs-CZ" sz="2800" dirty="0" smtClean="0"/>
              <a:t>. Kráva, která ještě nerodila, je </a:t>
            </a:r>
            <a:r>
              <a:rPr lang="cs-CZ" sz="2800" b="1" dirty="0" smtClean="0"/>
              <a:t>jalovice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 zemědělství se využívá pro maso, mléko, ale i jako pracovní síla při tahání nákladů. Maso z tura domácího se nazývá hovězí, z mláďat se nazývá telecí. Své využití také najde hovězí kůže (kožené oblečení, boty), kosti (mýdla, kostní moučka).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BÝLOŽRAVCI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Husa domácí</a:t>
            </a:r>
            <a:r>
              <a:rPr lang="cs-CZ" dirty="0" smtClean="0"/>
              <a:t> - </a:t>
            </a:r>
            <a:r>
              <a:rPr lang="cs-CZ" sz="2400" dirty="0" smtClean="0"/>
              <a:t>se chová pro maso, vejce a peří už od starověku.</a:t>
            </a:r>
          </a:p>
          <a:p>
            <a:r>
              <a:rPr lang="cs-CZ" sz="3000" b="1" dirty="0" smtClean="0"/>
              <a:t>Koza domácí </a:t>
            </a:r>
            <a:r>
              <a:rPr lang="cs-CZ" sz="2800" b="1" dirty="0" smtClean="0"/>
              <a:t>- </a:t>
            </a:r>
            <a:r>
              <a:rPr lang="cs-CZ" sz="2400" dirty="0" smtClean="0"/>
              <a:t>Samice se nazývá </a:t>
            </a:r>
            <a:r>
              <a:rPr lang="cs-CZ" sz="2400" b="1" dirty="0" smtClean="0"/>
              <a:t>koza</a:t>
            </a:r>
            <a:r>
              <a:rPr lang="cs-CZ" sz="2400" dirty="0" smtClean="0"/>
              <a:t>, samec </a:t>
            </a:r>
            <a:r>
              <a:rPr lang="cs-CZ" sz="2400" b="1" dirty="0" smtClean="0"/>
              <a:t>kozel</a:t>
            </a:r>
            <a:r>
              <a:rPr lang="cs-CZ" sz="2400" dirty="0" smtClean="0"/>
              <a:t>. Vykastrovaný kozel se označuje slovem </a:t>
            </a:r>
            <a:r>
              <a:rPr lang="cs-CZ" sz="2400" b="1" dirty="0" smtClean="0"/>
              <a:t>hňup</a:t>
            </a:r>
            <a:r>
              <a:rPr lang="cs-CZ" sz="2400" dirty="0" smtClean="0"/>
              <a:t>, </a:t>
            </a:r>
            <a:r>
              <a:rPr lang="cs-CZ" sz="2400" dirty="0" err="1" smtClean="0"/>
              <a:t>hňup</a:t>
            </a:r>
            <a:r>
              <a:rPr lang="cs-CZ" sz="2400" dirty="0" smtClean="0"/>
              <a:t> je méně agresivní, maso hňupů má slabší specifický zápach. Mládě se nazývá </a:t>
            </a:r>
            <a:r>
              <a:rPr lang="cs-CZ" sz="2400" b="1" dirty="0" smtClean="0"/>
              <a:t>kůzle</a:t>
            </a:r>
            <a:r>
              <a:rPr lang="cs-CZ" sz="2400" dirty="0" smtClean="0"/>
              <a:t>. Tisíce let byly kozy chovány pro jejich mléko, maso, srst a kůži.</a:t>
            </a:r>
          </a:p>
          <a:p>
            <a:r>
              <a:rPr lang="cs-CZ" sz="3000" b="1" dirty="0" smtClean="0"/>
              <a:t>Zajíc polní </a:t>
            </a:r>
            <a:r>
              <a:rPr lang="cs-CZ" sz="2400" dirty="0" smtClean="0"/>
              <a:t>- Je býložravý, přes léto požírá zejména různé byliny, zbytky plodin po sklizni, přes zimu okusuje i větve a na jaře vyhledává také mladé pupeny. Své území si značkuje sekretem. Mezi jeho přirozené predátory patří zejména orli a masožraví dravci, např. lišky nebo vlci.</a:t>
            </a:r>
          </a:p>
          <a:p>
            <a:pPr>
              <a:buNone/>
            </a:pPr>
            <a:endParaRPr lang="cs-CZ" sz="2800" dirty="0" smtClean="0"/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Blanka\Local Settings\Temporary Internet Files\Content.IE5\SAFULQHK\MP9004065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620688"/>
            <a:ext cx="8678059" cy="57831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Documents and Settings\Blanka\Local Settings\Temporary Internet Files\Content.IE5\6Q761CHY\MP9001806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64701"/>
            <a:ext cx="4110209" cy="6506927"/>
          </a:xfrm>
          <a:prstGeom prst="rect">
            <a:avLst/>
          </a:prstGeom>
          <a:noFill/>
        </p:spPr>
      </p:pic>
      <p:pic>
        <p:nvPicPr>
          <p:cNvPr id="4100" name="Picture 4" descr="C:\Documents and Settings\Blanka\Local Settings\Temporary Internet Files\Content.IE5\3NN3QPFP\MP900180650[2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8640"/>
            <a:ext cx="4062811" cy="64318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priroda.cz/clanky/foto/zajic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84726"/>
            <a:ext cx="4248472" cy="645664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6453336"/>
            <a:ext cx="215155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priroda.cz</a:t>
            </a:r>
            <a:r>
              <a:rPr lang="cs-CZ" sz="800" dirty="0" smtClean="0"/>
              <a:t>/lexikon.</a:t>
            </a:r>
            <a:r>
              <a:rPr lang="cs-CZ" sz="800" dirty="0" err="1" smtClean="0"/>
              <a:t>php</a:t>
            </a:r>
            <a:r>
              <a:rPr lang="cs-CZ" sz="800" dirty="0" smtClean="0"/>
              <a:t>?detail=242</a:t>
            </a:r>
            <a:endParaRPr lang="cs-CZ" sz="800" dirty="0"/>
          </a:p>
        </p:txBody>
      </p:sp>
      <p:pic>
        <p:nvPicPr>
          <p:cNvPr id="14340" name="Picture 4" descr="http://media0.mypage.cz/images/media0:4b3300f8b211b.jpg/zaj%C3%ADc%20pop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05772"/>
            <a:ext cx="4423451" cy="2772029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499992" y="2852936"/>
            <a:ext cx="2137124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/>
              <a:t>http://myslivecek.mypage.cz/menu/zajic-polni</a:t>
            </a:r>
            <a:endParaRPr lang="cs-CZ" sz="800" dirty="0"/>
          </a:p>
        </p:txBody>
      </p:sp>
      <p:pic>
        <p:nvPicPr>
          <p:cNvPr id="14346" name="Picture 10" descr="http://nd03.jxs.cz/138/633/3e63f3c03b_57974619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640986"/>
            <a:ext cx="4320480" cy="3048564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453336"/>
            <a:ext cx="3384376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http://antidicaprio.blog.cz/1009/zajic-polni-aneb-vzdaleny-bratranec-kralika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BÝLOŽRAVCI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Mandelinka</a:t>
            </a:r>
            <a:r>
              <a:rPr lang="cs-CZ" dirty="0" smtClean="0"/>
              <a:t> - </a:t>
            </a:r>
            <a:r>
              <a:rPr lang="cs-CZ" sz="2400" dirty="0" smtClean="0"/>
              <a:t>je nebezpečný škůdce, který může značně snížit výnosy bramborového pole. Větší množství brouků může rostlinám zcela zničit veškeré listy. Vedle brambor navíc mohou napadat i rajčata a některé domácí rostliny.</a:t>
            </a:r>
          </a:p>
          <a:p>
            <a:r>
              <a:rPr lang="cs-CZ" sz="2800" b="1" dirty="0" smtClean="0"/>
              <a:t>Saranče - </a:t>
            </a:r>
            <a:r>
              <a:rPr lang="cs-CZ" sz="2400" dirty="0" smtClean="0"/>
              <a:t>dorůstá velikosti kolem 40mm. Tělo je ze stran zploštělé a jsou většinou hnědé, hnědozelené až zelenavé. Tykadla jsou relativně krátká. Saranče se většinou pohybuje pomalou chůzí, v případě nebezpečí je schopna podniknout dlouhý skok, v krajním případě odlétne, ne však daleko. </a:t>
            </a:r>
            <a:r>
              <a:rPr lang="cs-CZ" sz="2400" b="1" dirty="0" smtClean="0"/>
              <a:t> </a:t>
            </a:r>
            <a:r>
              <a:rPr lang="cs-CZ" sz="2400" dirty="0" smtClean="0"/>
              <a:t>Obývají nejčastěji louky, stepi, okraj lesa, paseky i zahrady. Většinou se zdržují v trávě. Nejčilejší jsou za slunečních dnů v létě a časném podzimu.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://www.macro-world.cz/photos/mandelinka-bramborova-leptinotarsa-decemlineata-36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550" y="2492896"/>
            <a:ext cx="3780419" cy="252028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251520" y="2492896"/>
            <a:ext cx="280831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macro</a:t>
            </a:r>
            <a:r>
              <a:rPr lang="cs-CZ" sz="800" dirty="0" smtClean="0"/>
              <a:t>-</a:t>
            </a:r>
            <a:r>
              <a:rPr lang="cs-CZ" sz="800" dirty="0" err="1" smtClean="0"/>
              <a:t>world.cz</a:t>
            </a:r>
            <a:r>
              <a:rPr lang="cs-CZ" sz="800" dirty="0" smtClean="0"/>
              <a:t>/image.</a:t>
            </a:r>
            <a:r>
              <a:rPr lang="cs-CZ" sz="800" dirty="0" err="1" smtClean="0"/>
              <a:t>php</a:t>
            </a:r>
            <a:r>
              <a:rPr lang="cs-CZ" sz="800" dirty="0" smtClean="0"/>
              <a:t>?id_foto=368&amp;</a:t>
            </a:r>
            <a:r>
              <a:rPr lang="cs-CZ" sz="800" dirty="0" err="1" smtClean="0"/>
              <a:t>gal</a:t>
            </a:r>
            <a:r>
              <a:rPr lang="cs-CZ" sz="800" dirty="0" smtClean="0"/>
              <a:t>=27</a:t>
            </a:r>
            <a:endParaRPr lang="cs-CZ" sz="800" dirty="0"/>
          </a:p>
        </p:txBody>
      </p:sp>
      <p:pic>
        <p:nvPicPr>
          <p:cNvPr id="19464" name="Picture 8" descr="http://www.lovela.cz/img/cinitele_na_rastline/R1CH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88640"/>
            <a:ext cx="4584509" cy="343838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355976" y="342900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lovela.cz</a:t>
            </a:r>
            <a:r>
              <a:rPr lang="cs-CZ" sz="800" dirty="0" smtClean="0"/>
              <a:t>/</a:t>
            </a:r>
            <a:r>
              <a:rPr lang="cs-CZ" sz="800" dirty="0" err="1" smtClean="0"/>
              <a:t>zahradkarska</a:t>
            </a:r>
            <a:r>
              <a:rPr lang="cs-CZ" sz="800" dirty="0" smtClean="0"/>
              <a:t>-poradna/rostliny/brambory_1/</a:t>
            </a:r>
            <a:r>
              <a:rPr lang="cs-CZ" sz="800" dirty="0" err="1" smtClean="0"/>
              <a:t>cinitele</a:t>
            </a:r>
            <a:r>
              <a:rPr lang="cs-CZ" sz="800" dirty="0" smtClean="0"/>
              <a:t>/mandelinka-</a:t>
            </a:r>
            <a:r>
              <a:rPr lang="cs-CZ" sz="800" dirty="0" err="1" smtClean="0"/>
              <a:t>bramborova</a:t>
            </a:r>
            <a:r>
              <a:rPr lang="cs-CZ" sz="800" dirty="0" smtClean="0"/>
              <a:t>_10</a:t>
            </a:r>
            <a:endParaRPr lang="cs-CZ" sz="800" dirty="0"/>
          </a:p>
        </p:txBody>
      </p:sp>
      <p:pic>
        <p:nvPicPr>
          <p:cNvPr id="19466" name="Picture 10" descr="http://lide.gymcheb.cz/~misivul/mandelink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4023066"/>
            <a:ext cx="3240360" cy="2430270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724128" y="6237312"/>
            <a:ext cx="2448272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http://lide.</a:t>
            </a:r>
            <a:r>
              <a:rPr lang="cs-CZ" sz="800" dirty="0" err="1" smtClean="0"/>
              <a:t>gymcheb.cz</a:t>
            </a:r>
            <a:r>
              <a:rPr lang="cs-CZ" sz="800" dirty="0" smtClean="0"/>
              <a:t>/~</a:t>
            </a:r>
            <a:r>
              <a:rPr lang="cs-CZ" sz="800" dirty="0" err="1" smtClean="0"/>
              <a:t>misivul</a:t>
            </a:r>
            <a:r>
              <a:rPr lang="cs-CZ" sz="800" dirty="0" smtClean="0"/>
              <a:t>/</a:t>
            </a:r>
            <a:r>
              <a:rPr lang="cs-CZ" sz="800" dirty="0" err="1" smtClean="0"/>
              <a:t>Fotogalerie.html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ireceptar.cz/res/data/106/01298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8685029" cy="552374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1520" y="63093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ireceptar.cz</a:t>
            </a:r>
            <a:r>
              <a:rPr lang="cs-CZ" sz="800" dirty="0" smtClean="0"/>
              <a:t>/</a:t>
            </a:r>
            <a:r>
              <a:rPr lang="cs-CZ" sz="800" dirty="0" err="1" smtClean="0"/>
              <a:t>zvirata</a:t>
            </a:r>
            <a:r>
              <a:rPr lang="cs-CZ" sz="800" dirty="0" smtClean="0"/>
              <a:t>/teraristika-a-akvaristika/</a:t>
            </a:r>
            <a:r>
              <a:rPr lang="cs-CZ" sz="800" dirty="0" err="1" smtClean="0"/>
              <a:t>sarance</a:t>
            </a:r>
            <a:r>
              <a:rPr lang="cs-CZ" sz="800" dirty="0" smtClean="0"/>
              <a:t>-</a:t>
            </a:r>
            <a:r>
              <a:rPr lang="cs-CZ" sz="800" dirty="0" err="1" smtClean="0"/>
              <a:t>obavane</a:t>
            </a:r>
            <a:r>
              <a:rPr lang="cs-CZ" sz="800" dirty="0" smtClean="0"/>
              <a:t>-i-pro-radost-</a:t>
            </a:r>
            <a:r>
              <a:rPr lang="cs-CZ" sz="800" dirty="0" err="1" smtClean="0"/>
              <a:t>chovane</a:t>
            </a:r>
            <a:r>
              <a:rPr lang="cs-CZ" sz="800" dirty="0" smtClean="0"/>
              <a:t>/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5" name="Picture 7" descr="C:\Documents and Settings\Blanka\Local Settings\Temporary Internet Files\Content.IE5\6Q761CHY\MP9001814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4386274" cy="2880320"/>
          </a:xfrm>
          <a:prstGeom prst="rect">
            <a:avLst/>
          </a:prstGeom>
          <a:noFill/>
        </p:spPr>
      </p:pic>
      <p:pic>
        <p:nvPicPr>
          <p:cNvPr id="22536" name="Picture 8" descr="C:\Documents and Settings\Blanka\Local Settings\Temporary Internet Files\Content.IE5\3NN3QPFP\MP9001789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32656"/>
            <a:ext cx="3960440" cy="3168352"/>
          </a:xfrm>
          <a:prstGeom prst="rect">
            <a:avLst/>
          </a:prstGeom>
          <a:noFill/>
        </p:spPr>
      </p:pic>
      <p:pic>
        <p:nvPicPr>
          <p:cNvPr id="22537" name="Picture 9" descr="C:\Documents and Settings\Blanka\Local Settings\Temporary Internet Files\Content.IE5\M69J2FS8\MP9002629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592046"/>
            <a:ext cx="4392488" cy="2899042"/>
          </a:xfrm>
          <a:prstGeom prst="rect">
            <a:avLst/>
          </a:prstGeom>
          <a:noFill/>
        </p:spPr>
      </p:pic>
      <p:pic>
        <p:nvPicPr>
          <p:cNvPr id="22538" name="Picture 10" descr="C:\Documents and Settings\Blanka\Local Settings\Temporary Internet Files\Content.IE5\3A8G3BB8\MP90018132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005064"/>
            <a:ext cx="3960440" cy="26006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3" descr="C:\Documents and Settings\Blanka\Local Settings\Temporary Internet Files\Content.IE5\R8DROPYM\MP900406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5943600" cy="3962400"/>
          </a:xfrm>
          <a:prstGeom prst="rect">
            <a:avLst/>
          </a:prstGeom>
          <a:noFill/>
        </p:spPr>
      </p:pic>
      <p:pic>
        <p:nvPicPr>
          <p:cNvPr id="25605" name="Picture 5" descr="C:\Documents and Settings\Blanka\Local Settings\Temporary Internet Files\Content.IE5\36AD6R1J\MP9004327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88640"/>
            <a:ext cx="2554224" cy="3200400"/>
          </a:xfrm>
          <a:prstGeom prst="rect">
            <a:avLst/>
          </a:prstGeom>
          <a:noFill/>
        </p:spPr>
      </p:pic>
      <p:pic>
        <p:nvPicPr>
          <p:cNvPr id="25606" name="Picture 6" descr="C:\Documents and Settings\Blanka\Local Settings\Temporary Internet Files\Content.IE5\ZYGZYMS1\MP90040721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3501008"/>
            <a:ext cx="2160240" cy="32387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 descr="C:\Documents and Settings\Blanka\Local Settings\Temporary Internet Files\Content.IE5\QAH8U5HR\MP90040384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0648"/>
            <a:ext cx="7632848" cy="6336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7" name="Picture 3" descr="C:\Documents and Settings\Blanka\Local Settings\Temporary Internet Files\Content.IE5\JC8Z87SB\MP9004031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496" y="644765"/>
            <a:ext cx="8749984" cy="58310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kapustnak.wz.cz/Manatees-IMG_7811-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670" y="366609"/>
            <a:ext cx="8208912" cy="623877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23528" y="6381328"/>
            <a:ext cx="2862064" cy="2154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/>
              <a:t>http://info-zvirata.webgarden.cz/sireny/morsti-bylozravci.html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 descr="C:\Documents and Settings\Blanka\Local Settings\Temporary Internet Files\Content.IE5\VL645TR9\MP9001803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970166"/>
            <a:ext cx="8528378" cy="5600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Zdroje:</a:t>
            </a:r>
          </a:p>
          <a:p>
            <a:r>
              <a:rPr lang="cs-CZ" sz="1400" dirty="0" smtClean="0"/>
              <a:t>Neocitovaná obrazová díla byla použita  z knihoven Microsoft Word 2003 a</a:t>
            </a:r>
          </a:p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priroda.cz</a:t>
            </a:r>
            <a:r>
              <a:rPr lang="cs-CZ" sz="1200" dirty="0" smtClean="0">
                <a:hlinkClick r:id="rId2"/>
              </a:rPr>
              <a:t>/lexikon.</a:t>
            </a:r>
            <a:r>
              <a:rPr lang="cs-CZ" sz="1200" dirty="0" err="1" smtClean="0">
                <a:hlinkClick r:id="rId2"/>
              </a:rPr>
              <a:t>php</a:t>
            </a:r>
            <a:r>
              <a:rPr lang="cs-CZ" sz="1200" dirty="0" smtClean="0">
                <a:hlinkClick r:id="rId2"/>
              </a:rPr>
              <a:t>?detail=242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http://myslivecek.mypage.cz/menu/zajic-polni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http://antidicaprio.blog.cz/1009/zajic-polni-aneb-vzdaleny-bratranec-kralika</a:t>
            </a:r>
            <a:endParaRPr lang="cs-CZ" sz="1200" dirty="0" smtClean="0"/>
          </a:p>
          <a:p>
            <a:r>
              <a:rPr lang="cs-CZ" sz="1200" smtClean="0">
                <a:hlinkClick r:id="rId5"/>
              </a:rPr>
              <a:t>http</a:t>
            </a:r>
            <a:r>
              <a:rPr lang="cs-CZ" sz="1200" dirty="0" smtClean="0">
                <a:hlinkClick r:id="rId5"/>
              </a:rPr>
              <a:t>://www.</a:t>
            </a:r>
            <a:r>
              <a:rPr lang="cs-CZ" sz="1200" dirty="0" err="1" smtClean="0">
                <a:hlinkClick r:id="rId5"/>
              </a:rPr>
              <a:t>macro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world.cz</a:t>
            </a:r>
            <a:r>
              <a:rPr lang="cs-CZ" sz="1200" dirty="0" smtClean="0">
                <a:hlinkClick r:id="rId5"/>
              </a:rPr>
              <a:t>/image.</a:t>
            </a:r>
            <a:r>
              <a:rPr lang="cs-CZ" sz="1200" dirty="0" err="1" smtClean="0">
                <a:hlinkClick r:id="rId5"/>
              </a:rPr>
              <a:t>php</a:t>
            </a:r>
            <a:r>
              <a:rPr lang="cs-CZ" sz="1200" dirty="0" smtClean="0">
                <a:hlinkClick r:id="rId5"/>
              </a:rPr>
              <a:t>?id_foto=368&amp;</a:t>
            </a:r>
            <a:r>
              <a:rPr lang="cs-CZ" sz="1200" dirty="0" err="1" smtClean="0">
                <a:hlinkClick r:id="rId5"/>
              </a:rPr>
              <a:t>gal</a:t>
            </a:r>
            <a:r>
              <a:rPr lang="cs-CZ" sz="1200" dirty="0" smtClean="0">
                <a:hlinkClick r:id="rId5"/>
              </a:rPr>
              <a:t>=27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lovela.cz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zahradkarska</a:t>
            </a:r>
            <a:r>
              <a:rPr lang="cs-CZ" sz="1200" dirty="0" smtClean="0">
                <a:hlinkClick r:id="rId6"/>
              </a:rPr>
              <a:t>-poradna/rostliny/brambory_1/</a:t>
            </a:r>
            <a:r>
              <a:rPr lang="cs-CZ" sz="1200" dirty="0" err="1" smtClean="0">
                <a:hlinkClick r:id="rId6"/>
              </a:rPr>
              <a:t>cinitele</a:t>
            </a:r>
            <a:r>
              <a:rPr lang="cs-CZ" sz="1200" dirty="0" smtClean="0">
                <a:hlinkClick r:id="rId6"/>
              </a:rPr>
              <a:t>/mandelinka-</a:t>
            </a:r>
            <a:r>
              <a:rPr lang="cs-CZ" sz="1200" dirty="0" err="1" smtClean="0">
                <a:hlinkClick r:id="rId6"/>
              </a:rPr>
              <a:t>bramborova</a:t>
            </a:r>
            <a:r>
              <a:rPr lang="cs-CZ" sz="1200" dirty="0" smtClean="0">
                <a:hlinkClick r:id="rId6"/>
              </a:rPr>
              <a:t>_10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http://lide.</a:t>
            </a:r>
            <a:r>
              <a:rPr lang="cs-CZ" sz="1200" dirty="0" err="1" smtClean="0">
                <a:hlinkClick r:id="rId7"/>
              </a:rPr>
              <a:t>gymcheb.cz</a:t>
            </a:r>
            <a:r>
              <a:rPr lang="cs-CZ" sz="1200" dirty="0" smtClean="0">
                <a:hlinkClick r:id="rId7"/>
              </a:rPr>
              <a:t>/~</a:t>
            </a:r>
            <a:r>
              <a:rPr lang="cs-CZ" sz="1200" dirty="0" err="1" smtClean="0">
                <a:hlinkClick r:id="rId7"/>
              </a:rPr>
              <a:t>misivul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Fotogalerie.html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http://info-zvirata.webgarden.cz/sireny/morsti-bylozravci.html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ireceptar.cz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zvirata</a:t>
            </a:r>
            <a:r>
              <a:rPr lang="cs-CZ" sz="1200" dirty="0" smtClean="0">
                <a:hlinkClick r:id="rId9"/>
              </a:rPr>
              <a:t>/teraristika-a-akvaristika/</a:t>
            </a:r>
            <a:r>
              <a:rPr lang="cs-CZ" sz="1200" dirty="0" err="1" smtClean="0">
                <a:hlinkClick r:id="rId9"/>
              </a:rPr>
              <a:t>sarance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obavane</a:t>
            </a:r>
            <a:r>
              <a:rPr lang="cs-CZ" sz="1200" dirty="0" smtClean="0">
                <a:hlinkClick r:id="rId9"/>
              </a:rPr>
              <a:t>-i-pro-radost-</a:t>
            </a:r>
            <a:r>
              <a:rPr lang="cs-CZ" sz="1200" dirty="0" err="1" smtClean="0">
                <a:hlinkClick r:id="rId9"/>
              </a:rPr>
              <a:t>chovane</a:t>
            </a:r>
            <a:r>
              <a:rPr lang="cs-CZ" sz="1200" dirty="0" smtClean="0">
                <a:hlinkClick r:id="rId9"/>
              </a:rPr>
              <a:t>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400</Words>
  <Application>Microsoft Office PowerPoint</Application>
  <PresentationFormat>Předvádění na obrazovce (4:3)</PresentationFormat>
  <Paragraphs>61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BÝLOŽRAVCI</vt:lpstr>
      <vt:lpstr>BÝLOŽRAVCI</vt:lpstr>
      <vt:lpstr>BÝLOŽRAVCI</vt:lpstr>
      <vt:lpstr>BÝLOŽRAVCI</vt:lpstr>
      <vt:lpstr>Prezentace aplikace PowerPoint</vt:lpstr>
      <vt:lpstr>Prezentace aplikace PowerPoint</vt:lpstr>
      <vt:lpstr>Prezentace aplikace PowerPoint</vt:lpstr>
      <vt:lpstr>BÝLOŽRAVCI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BÝLOŽRAVCI</dc:title>
  <dc:creator>Blanka</dc:creator>
  <cp:lastModifiedBy>NTBK</cp:lastModifiedBy>
  <cp:revision>18</cp:revision>
  <dcterms:created xsi:type="dcterms:W3CDTF">2012-06-02T08:19:32Z</dcterms:created>
  <dcterms:modified xsi:type="dcterms:W3CDTF">2013-10-13T16:51:57Z</dcterms:modified>
</cp:coreProperties>
</file>