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  <p:sldId id="259" r:id="rId5"/>
    <p:sldId id="260" r:id="rId6"/>
    <p:sldId id="261" r:id="rId7"/>
    <p:sldId id="262" r:id="rId8"/>
    <p:sldId id="264" r:id="rId9"/>
    <p:sldId id="265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184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6BBC1E-A4B6-476D-8CE9-021E82E51090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E2E31-DB35-430A-9CE8-D61E78F21C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6BBC1E-A4B6-476D-8CE9-021E82E51090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E2E31-DB35-430A-9CE8-D61E78F21C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6BBC1E-A4B6-476D-8CE9-021E82E51090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E2E31-DB35-430A-9CE8-D61E78F21C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6BBC1E-A4B6-476D-8CE9-021E82E51090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E2E31-DB35-430A-9CE8-D61E78F21C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6BBC1E-A4B6-476D-8CE9-021E82E51090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E2E31-DB35-430A-9CE8-D61E78F21C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6BBC1E-A4B6-476D-8CE9-021E82E51090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E2E31-DB35-430A-9CE8-D61E78F21C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6BBC1E-A4B6-476D-8CE9-021E82E51090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E2E31-DB35-430A-9CE8-D61E78F21C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6BBC1E-A4B6-476D-8CE9-021E82E51090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E2E31-DB35-430A-9CE8-D61E78F21C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6BBC1E-A4B6-476D-8CE9-021E82E51090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E2E31-DB35-430A-9CE8-D61E78F21C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6BBC1E-A4B6-476D-8CE9-021E82E51090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E2E31-DB35-430A-9CE8-D61E78F21C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6BBC1E-A4B6-476D-8CE9-021E82E51090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E2E31-DB35-430A-9CE8-D61E78F21C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6BBC1E-A4B6-476D-8CE9-021E82E51090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BE2E31-DB35-430A-9CE8-D61E78F21CD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www.jynx-t.net/priroda/nahledy-81451-393232-0.html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cs.wikipedia.org/wiki/Soubor:NileCrocodile.jpg" TargetMode="Externa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iroda.cz/lexikon.php?detail=261" TargetMode="External"/><Relationship Id="rId2" Type="http://schemas.openxmlformats.org/officeDocument/2006/relationships/hyperlink" Target="http://www.mesto-harrachov.cz/foto-galerie/displayimage.php?album=42&amp;pos=2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Krokod%C3%BDl" TargetMode="External"/><Relationship Id="rId4" Type="http://schemas.openxmlformats.org/officeDocument/2006/relationships/hyperlink" Target="http://www.jynx-t.net/priroda/slepys-krehky-4-16-6160384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 descr="Popis: N:\Obchod\EU projekty\Loga\logolinkII_cb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0"/>
            <a:ext cx="5762625" cy="164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79512" y="1600200"/>
            <a:ext cx="8712968" cy="5069160"/>
          </a:xfrm>
        </p:spPr>
        <p:txBody>
          <a:bodyPr>
            <a:normAutofit fontScale="55000" lnSpcReduction="20000"/>
          </a:bodyPr>
          <a:lstStyle/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 PRO ZŠ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Pro zpracování vzdělávacích materiálů (VM)v rámci projektu EU peníze školám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                Operační program Vzdělávání pro konkurenceschopnost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Projekt: Moderní výuka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Registrační číslo: CZ.1.07/1.4.00/21.3192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Číslo DUM: VY_32_INOVACE_2.3.08	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Jméno autora: Mgr. Blanka Vanišová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Datum, období kdy byl vytvořen: </a:t>
            </a:r>
            <a:r>
              <a:rPr lang="cs-CZ" b="1" smtClean="0">
                <a:cs typeface="Arial" pitchFamily="34" charset="0"/>
              </a:rPr>
              <a:t>08. 05</a:t>
            </a:r>
            <a:r>
              <a:rPr lang="cs-CZ" b="1" dirty="0" smtClean="0">
                <a:cs typeface="Arial" pitchFamily="34" charset="0"/>
              </a:rPr>
              <a:t>. 2012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Název práce: Obratlovci - Plazi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Předmět, pro který je VM určen: Člověk a jeho svět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Ročník, pro který je VM určen: Třetí 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Časová dotace</a:t>
            </a:r>
            <a:r>
              <a:rPr lang="cs-CZ" dirty="0" smtClean="0">
                <a:cs typeface="Arial" pitchFamily="34" charset="0"/>
              </a:rPr>
              <a:t>: </a:t>
            </a:r>
            <a:r>
              <a:rPr lang="cs-CZ" b="1" dirty="0" smtClean="0">
                <a:cs typeface="Arial" pitchFamily="34" charset="0"/>
              </a:rPr>
              <a:t>1 hodina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Vzdělávací oblast, tematický okruh, téma: Živá příroda – Živočichové,</a:t>
            </a:r>
            <a:r>
              <a:rPr lang="cs-CZ" dirty="0" smtClean="0">
                <a:cs typeface="Arial" pitchFamily="34" charset="0"/>
              </a:rPr>
              <a:t> Obratlovci, Plazi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list, anotace- výstižný popis způsobu použití VM ve výuce:</a:t>
            </a:r>
            <a:r>
              <a:rPr lang="cs-CZ" dirty="0" smtClean="0">
                <a:cs typeface="Arial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cs typeface="Arial" pitchFamily="34" charset="0"/>
              </a:rPr>
              <a:t>Prezentace je určena jako úvodní seznámení s touto skupinou. Učitel si připraví výklad,  žáci doplňují svými zkušenostmi a znalostmi.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Pomůcky</a:t>
            </a:r>
            <a:r>
              <a:rPr lang="cs-CZ" dirty="0" smtClean="0">
                <a:cs typeface="Arial" pitchFamily="34" charset="0"/>
              </a:rPr>
              <a:t>: prezentace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u="sng" dirty="0" smtClean="0"/>
              <a:t>OBRATLOVCI</a:t>
            </a:r>
            <a:br>
              <a:rPr lang="cs-CZ" u="sng" dirty="0" smtClean="0"/>
            </a:br>
            <a:r>
              <a:rPr lang="cs-CZ" u="sng" dirty="0" smtClean="0"/>
              <a:t>PLAZI</a:t>
            </a:r>
            <a:endParaRPr lang="cs-CZ" u="sng" dirty="0"/>
          </a:p>
        </p:txBody>
      </p:sp>
      <p:pic>
        <p:nvPicPr>
          <p:cNvPr id="1028" name="Picture 4" descr="C:\Documents and Settings\Blanka\Local Settings\Temporary Internet Files\Content.IE5\ZYGZYMS1\MP90031390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6017" y="116632"/>
            <a:ext cx="2808312" cy="2237288"/>
          </a:xfrm>
          <a:prstGeom prst="rect">
            <a:avLst/>
          </a:prstGeom>
          <a:noFill/>
        </p:spPr>
      </p:pic>
      <p:pic>
        <p:nvPicPr>
          <p:cNvPr id="1036" name="Picture 12" descr="C:\Documents and Settings\Blanka\Local Settings\Temporary Internet Files\Content.IE5\3A8G3BB8\MP90025557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3645024"/>
            <a:ext cx="4464496" cy="2968890"/>
          </a:xfrm>
          <a:prstGeom prst="rect">
            <a:avLst/>
          </a:prstGeom>
          <a:noFill/>
        </p:spPr>
      </p:pic>
      <p:pic>
        <p:nvPicPr>
          <p:cNvPr id="1038" name="Picture 14" descr="C:\Documents and Settings\Blanka\Local Settings\Temporary Internet Files\Content.IE5\W5WTXQUJ\MP90026296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3068960"/>
            <a:ext cx="3453984" cy="3483009"/>
          </a:xfrm>
          <a:prstGeom prst="rect">
            <a:avLst/>
          </a:prstGeom>
          <a:noFill/>
        </p:spPr>
      </p:pic>
      <p:pic>
        <p:nvPicPr>
          <p:cNvPr id="3075" name="Picture 3" descr="C:\Users\NTBK\AppData\Local\Microsoft\Windows\Temporary Internet Files\Content.IE5\YVLV21P1\MP90040384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8290" y="297258"/>
            <a:ext cx="2815154" cy="1876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PLAZI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Plazi mají tělo pokryté šupinami.</a:t>
            </a:r>
            <a:endParaRPr lang="cs-CZ" dirty="0"/>
          </a:p>
        </p:txBody>
      </p:sp>
      <p:pic>
        <p:nvPicPr>
          <p:cNvPr id="2050" name="Picture 2" descr="C:\Documents and Settings\Blanka\Local Settings\Temporary Internet Files\Content.IE5\AVBCXOIS\MP90031390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7" y="2159020"/>
            <a:ext cx="7084304" cy="45103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PLAZI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Patří sem hadi, želvy, ještěrky i krokodýli.</a:t>
            </a:r>
            <a:endParaRPr lang="cs-CZ" dirty="0"/>
          </a:p>
        </p:txBody>
      </p:sp>
      <p:pic>
        <p:nvPicPr>
          <p:cNvPr id="5125" name="Picture 5" descr="C:\Documents and Settings\Blanka\Local Settings\Temporary Internet Files\Content.IE5\3A8G3BB8\MP90040344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9721" y="2181292"/>
            <a:ext cx="6662639" cy="44400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PLAZI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u="sng" dirty="0" smtClean="0"/>
              <a:t>Zmije obecná</a:t>
            </a:r>
          </a:p>
          <a:p>
            <a:r>
              <a:rPr lang="cs-CZ" dirty="0"/>
              <a:t>Jde o nejrozšířenějšího hada na světě</a:t>
            </a:r>
            <a:r>
              <a:rPr lang="cs-CZ" dirty="0" smtClean="0"/>
              <a:t>, s extrémní </a:t>
            </a:r>
            <a:r>
              <a:rPr lang="cs-CZ" dirty="0"/>
              <a:t>odolností vůči chladnému počasí a jediným </a:t>
            </a:r>
            <a:r>
              <a:rPr lang="cs-CZ" dirty="0" smtClean="0"/>
              <a:t>jedovatým </a:t>
            </a:r>
            <a:r>
              <a:rPr lang="cs-CZ" dirty="0"/>
              <a:t>hadem České </a:t>
            </a:r>
            <a:r>
              <a:rPr lang="cs-CZ" dirty="0" smtClean="0"/>
              <a:t>republiky.</a:t>
            </a:r>
          </a:p>
          <a:p>
            <a:r>
              <a:rPr lang="cs-CZ" dirty="0"/>
              <a:t>Její jed je vysoce účinný na malé hlodavce, ovšem má ho jen velmi malé množství, takže za normálních okolností její uštknutí život člověka neohrozí – </a:t>
            </a:r>
            <a:r>
              <a:rPr lang="cs-CZ" dirty="0" smtClean="0"/>
              <a:t>riziko představuje </a:t>
            </a:r>
            <a:r>
              <a:rPr lang="cs-CZ" dirty="0"/>
              <a:t>pouze pro alergické </a:t>
            </a:r>
            <a:r>
              <a:rPr lang="cs-CZ" dirty="0" smtClean="0"/>
              <a:t>jedince.</a:t>
            </a:r>
          </a:p>
          <a:p>
            <a:endParaRPr lang="cs-CZ" dirty="0"/>
          </a:p>
        </p:txBody>
      </p:sp>
      <p:pic>
        <p:nvPicPr>
          <p:cNvPr id="4" name="Picture 2" descr="Klikněte pro zobrazení původního obrázk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1700808"/>
            <a:ext cx="4488499" cy="460851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665379" y="6309320"/>
            <a:ext cx="3870176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mesto</a:t>
            </a:r>
            <a:r>
              <a:rPr lang="cs-CZ" sz="800" dirty="0" smtClean="0"/>
              <a:t>-</a:t>
            </a:r>
            <a:r>
              <a:rPr lang="cs-CZ" sz="800" dirty="0" err="1" smtClean="0"/>
              <a:t>harrachov.cz</a:t>
            </a:r>
            <a:r>
              <a:rPr lang="cs-CZ" sz="800" dirty="0" smtClean="0"/>
              <a:t>/foto-galerie/</a:t>
            </a:r>
            <a:r>
              <a:rPr lang="cs-CZ" sz="800" dirty="0" err="1" smtClean="0"/>
              <a:t>displayimage.php</a:t>
            </a:r>
            <a:r>
              <a:rPr lang="cs-CZ" sz="800" dirty="0" smtClean="0"/>
              <a:t>?album=42&amp;</a:t>
            </a:r>
            <a:r>
              <a:rPr lang="cs-CZ" sz="800" dirty="0" err="1" smtClean="0"/>
              <a:t>pos</a:t>
            </a:r>
            <a:r>
              <a:rPr lang="cs-CZ" sz="800" dirty="0" smtClean="0"/>
              <a:t>=21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u="sng" dirty="0" smtClean="0"/>
              <a:t>PLAZI</a:t>
            </a:r>
            <a:endParaRPr lang="cs-CZ" u="sng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u="sng" dirty="0" smtClean="0"/>
              <a:t>Užovka obojková</a:t>
            </a:r>
          </a:p>
          <a:p>
            <a:r>
              <a:rPr lang="cs-CZ" dirty="0" smtClean="0"/>
              <a:t>Je </a:t>
            </a:r>
            <a:r>
              <a:rPr lang="cs-CZ" dirty="0"/>
              <a:t>evropský nejedovatý </a:t>
            </a:r>
            <a:r>
              <a:rPr lang="cs-CZ" dirty="0" smtClean="0"/>
              <a:t>had.</a:t>
            </a:r>
          </a:p>
          <a:p>
            <a:r>
              <a:rPr lang="cs-CZ" dirty="0"/>
              <a:t>Vyskytuje se většinou v blízkosti </a:t>
            </a:r>
            <a:r>
              <a:rPr lang="cs-CZ" dirty="0" smtClean="0"/>
              <a:t>vody. </a:t>
            </a:r>
            <a:r>
              <a:rPr lang="cs-CZ" dirty="0"/>
              <a:t>Často se objeví </a:t>
            </a:r>
            <a:r>
              <a:rPr lang="cs-CZ" dirty="0" smtClean="0"/>
              <a:t>v </a:t>
            </a:r>
            <a:r>
              <a:rPr lang="cs-CZ" dirty="0"/>
              <a:t>blízkosti lidských obydlí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/>
              <a:t>Živí se obojživelníky a </a:t>
            </a:r>
            <a:r>
              <a:rPr lang="cs-CZ" dirty="0" smtClean="0"/>
              <a:t>rybami</a:t>
            </a:r>
            <a:r>
              <a:rPr lang="cs-CZ" dirty="0"/>
              <a:t>, ale příležitostně i savci (drobnými hlodavci), ještěrkami a hmyzem.</a:t>
            </a:r>
            <a:endParaRPr lang="cs-CZ" b="1" u="sng" dirty="0"/>
          </a:p>
        </p:txBody>
      </p:sp>
      <p:pic>
        <p:nvPicPr>
          <p:cNvPr id="3078" name="Picture 6" descr="http://www.priroda.cz/clanky/foto/uzovka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79979" y="1772816"/>
            <a:ext cx="4608512" cy="4536504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5868144" y="6309320"/>
            <a:ext cx="2151551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priroda.cz</a:t>
            </a:r>
            <a:r>
              <a:rPr lang="cs-CZ" sz="800" dirty="0" smtClean="0"/>
              <a:t>/lexikon.</a:t>
            </a:r>
            <a:r>
              <a:rPr lang="cs-CZ" sz="800" dirty="0" err="1" smtClean="0"/>
              <a:t>php</a:t>
            </a:r>
            <a:r>
              <a:rPr lang="cs-CZ" sz="800" dirty="0" smtClean="0"/>
              <a:t>?detail=261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PLAZI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u="sng" dirty="0" smtClean="0"/>
              <a:t>Želvy</a:t>
            </a:r>
          </a:p>
          <a:p>
            <a:r>
              <a:rPr lang="cs-CZ" dirty="0"/>
              <a:t>se od ostatních plazů odlišují především tím, že je jejich tělo obvykle chráněno kostěným krunýřem, který se vyvinul z jejich žeber. </a:t>
            </a:r>
            <a:endParaRPr lang="cs-CZ" dirty="0" smtClean="0"/>
          </a:p>
          <a:p>
            <a:r>
              <a:rPr lang="cs-CZ" dirty="0"/>
              <a:t>Želvy jsou studenokrevní živočichové, což znamená, že teplota jejich těla se mění podle okolního prostředí. Jsou typicky dlouhověké, někteří jedinci se dožili prokazatelně i více než 180 let.</a:t>
            </a:r>
          </a:p>
        </p:txBody>
      </p:sp>
      <p:pic>
        <p:nvPicPr>
          <p:cNvPr id="4" name="Picture 2" descr="C:\Users\NTBK\AppData\Local\Microsoft\Windows\Temporary Internet Files\Content.IE5\J0M18Y3V\MP9004317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132856"/>
            <a:ext cx="4346740" cy="2896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PLAZI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u="sng" dirty="0" smtClean="0"/>
              <a:t>Slepýš křehký</a:t>
            </a:r>
          </a:p>
          <a:p>
            <a:r>
              <a:rPr lang="cs-CZ" dirty="0"/>
              <a:t>je představitel beznohých ještěrek. V ČR je silně ohrožen a jeho stavy poslední dobou </a:t>
            </a:r>
            <a:r>
              <a:rPr lang="cs-CZ" dirty="0" smtClean="0"/>
              <a:t>klesají.</a:t>
            </a:r>
          </a:p>
          <a:p>
            <a:r>
              <a:rPr lang="cs-CZ" dirty="0"/>
              <a:t>Potravou slepýšů jsou z větší části žížaly a slimáci</a:t>
            </a:r>
            <a:r>
              <a:rPr lang="cs-CZ" dirty="0" smtClean="0"/>
              <a:t>, </a:t>
            </a:r>
            <a:r>
              <a:rPr lang="cs-CZ" dirty="0"/>
              <a:t>larvy a červi přiměřené velikosti.</a:t>
            </a:r>
          </a:p>
          <a:p>
            <a:r>
              <a:rPr lang="cs-CZ" dirty="0"/>
              <a:t>V případě nebezpečí slepýš může odlomit část ocasu, který sebou ještě nějakou chvíli mrská. </a:t>
            </a:r>
            <a:r>
              <a:rPr lang="cs-CZ" dirty="0" smtClean="0"/>
              <a:t>Slepýši </a:t>
            </a:r>
            <a:r>
              <a:rPr lang="cs-CZ" dirty="0"/>
              <a:t>ocas po čase částečně </a:t>
            </a:r>
            <a:r>
              <a:rPr lang="cs-CZ" dirty="0" smtClean="0"/>
              <a:t>regeneruje.</a:t>
            </a:r>
            <a:endParaRPr lang="cs-CZ" dirty="0"/>
          </a:p>
          <a:p>
            <a:pPr marL="0" indent="0">
              <a:buNone/>
            </a:pPr>
            <a:endParaRPr lang="cs-CZ" b="1" u="sng" dirty="0" smtClean="0"/>
          </a:p>
          <a:p>
            <a:endParaRPr lang="cs-CZ" dirty="0"/>
          </a:p>
        </p:txBody>
      </p:sp>
      <p:pic>
        <p:nvPicPr>
          <p:cNvPr id="2050" name="Picture 2" descr="Slepýš křehký Anguis fragilis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9451" y="1777430"/>
            <a:ext cx="4491560" cy="4206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409011" y="594928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/>
              <a:t>http://www.jynx-t.net/priroda/slepys-krehky-4-16-6160384.html</a:t>
            </a:r>
          </a:p>
        </p:txBody>
      </p:sp>
    </p:spTree>
    <p:extLst>
      <p:ext uri="{BB962C8B-B14F-4D97-AF65-F5344CB8AC3E}">
        <p14:creationId xmlns:p14="http://schemas.microsoft.com/office/powerpoint/2010/main" val="166411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PLAZI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u="sng" dirty="0" smtClean="0"/>
              <a:t>Krokodýl</a:t>
            </a:r>
          </a:p>
          <a:p>
            <a:r>
              <a:rPr lang="cs-CZ" dirty="0"/>
              <a:t>Tělo krokodýlů je kryto rohovitými štíty, pod kterými leží kostěné desky. Krokodýli plavou pomocí silného, ze stran zploštělého ocasu. </a:t>
            </a:r>
            <a:endParaRPr lang="cs-CZ" dirty="0" smtClean="0"/>
          </a:p>
          <a:p>
            <a:r>
              <a:rPr lang="cs-CZ" dirty="0"/>
              <a:t>Jejich potravou jsou různí savci, ptáci a ryby a také jiní </a:t>
            </a:r>
            <a:r>
              <a:rPr lang="cs-CZ" dirty="0" smtClean="0"/>
              <a:t>plazi </a:t>
            </a:r>
            <a:r>
              <a:rPr lang="cs-CZ" dirty="0"/>
              <a:t>nebo se živí na jejich </a:t>
            </a:r>
            <a:r>
              <a:rPr lang="cs-CZ" dirty="0" smtClean="0"/>
              <a:t>mršinách.</a:t>
            </a:r>
            <a:endParaRPr lang="cs-CZ" dirty="0"/>
          </a:p>
        </p:txBody>
      </p:sp>
      <p:pic>
        <p:nvPicPr>
          <p:cNvPr id="4098" name="Picture 2" descr="Nilští krokodýli">
            <a:hlinkClick r:id="rId2" tooltip="Nilští krokodýli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0673" y="2204864"/>
            <a:ext cx="4322616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470673" y="5476582"/>
            <a:ext cx="2085827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" dirty="0"/>
              <a:t>http://cs.wikipedia.org/wiki/Krokod%C3%BDl</a:t>
            </a:r>
          </a:p>
        </p:txBody>
      </p:sp>
    </p:spTree>
    <p:extLst>
      <p:ext uri="{BB962C8B-B14F-4D97-AF65-F5344CB8AC3E}">
        <p14:creationId xmlns:p14="http://schemas.microsoft.com/office/powerpoint/2010/main" val="2335652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200" dirty="0">
              <a:hlinkClick r:id="rId2"/>
            </a:endParaRPr>
          </a:p>
          <a:p>
            <a:r>
              <a:rPr lang="cs-CZ" sz="2400" dirty="0"/>
              <a:t>Zdroje</a:t>
            </a:r>
            <a:r>
              <a:rPr lang="cs-CZ" sz="2400" dirty="0" smtClean="0"/>
              <a:t>:</a:t>
            </a:r>
          </a:p>
          <a:p>
            <a:r>
              <a:rPr lang="cs-CZ" sz="1600" dirty="0" smtClean="0"/>
              <a:t>Obrazová díla byla použita  z knihoven Microsoft Word 2003 a</a:t>
            </a:r>
            <a:endParaRPr lang="cs-CZ" sz="1200" dirty="0" smtClean="0">
              <a:hlinkClick r:id="rId2"/>
            </a:endParaRPr>
          </a:p>
          <a:p>
            <a:r>
              <a:rPr lang="cs-CZ" sz="1200" dirty="0" smtClean="0">
                <a:hlinkClick r:id="rId2"/>
              </a:rPr>
              <a:t>http://www.mesto-harrachov.cz/foto-galerie/displayimage.php?album=42&amp;pos=21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http://www.priroda.cz/lexikon.php?detail=261</a:t>
            </a:r>
            <a:endParaRPr lang="cs-CZ" sz="1200" dirty="0" smtClean="0"/>
          </a:p>
          <a:p>
            <a:r>
              <a:rPr lang="cs-CZ" sz="1200" smtClean="0">
                <a:hlinkClick r:id="rId4"/>
              </a:rPr>
              <a:t>http</a:t>
            </a:r>
            <a:r>
              <a:rPr lang="cs-CZ" sz="1200" dirty="0">
                <a:hlinkClick r:id="rId4"/>
              </a:rPr>
              <a:t>://</a:t>
            </a:r>
            <a:r>
              <a:rPr lang="cs-CZ" sz="1200" dirty="0" smtClean="0">
                <a:hlinkClick r:id="rId4"/>
              </a:rPr>
              <a:t>www.jynx-t.net/priroda/slepys-krehky-4-16-6160384.html</a:t>
            </a:r>
            <a:endParaRPr lang="cs-CZ" sz="1200" dirty="0" smtClean="0"/>
          </a:p>
          <a:p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cs.wikipedia.org/wiki/Krokod%C3%BDl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311</Words>
  <Application>Microsoft Office PowerPoint</Application>
  <PresentationFormat>Předvádění na obrazovce (4:3)</PresentationFormat>
  <Paragraphs>57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OBRATLOVCI PLAZI</vt:lpstr>
      <vt:lpstr>PLAZI</vt:lpstr>
      <vt:lpstr>PLAZI</vt:lpstr>
      <vt:lpstr>PLAZI</vt:lpstr>
      <vt:lpstr>PLAZI</vt:lpstr>
      <vt:lpstr>PLAZI</vt:lpstr>
      <vt:lpstr>PLAZI</vt:lpstr>
      <vt:lpstr>PLAZI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Blanka</dc:creator>
  <cp:lastModifiedBy>NTBK</cp:lastModifiedBy>
  <cp:revision>12</cp:revision>
  <dcterms:created xsi:type="dcterms:W3CDTF">2012-05-25T16:10:35Z</dcterms:created>
  <dcterms:modified xsi:type="dcterms:W3CDTF">2013-10-13T16:59:51Z</dcterms:modified>
</cp:coreProperties>
</file>