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68" r:id="rId5"/>
    <p:sldId id="265" r:id="rId6"/>
    <p:sldId id="266" r:id="rId7"/>
    <p:sldId id="267" r:id="rId8"/>
    <p:sldId id="269" r:id="rId9"/>
    <p:sldId id="260" r:id="rId10"/>
    <p:sldId id="263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13A58-653B-4CBF-9F04-64543DF54A19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5ADE8-E3A6-404A-B8CF-590F4D588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0&amp;ndsp=21&amp;ved=1t:429,r:8,s:0" TargetMode="External"/><Relationship Id="rId2" Type="http://schemas.openxmlformats.org/officeDocument/2006/relationships/hyperlink" Target="=117&amp;tbnw=191&amp;ndsp=24&amp;ved=1t:429,r:10,s:35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asti-rostlin.atlasweb.cz/koreny.html" TargetMode="External"/><Relationship Id="rId4" Type="http://schemas.openxmlformats.org/officeDocument/2006/relationships/hyperlink" Target="tbnw=219&amp;start=0&amp;ndsp=19&amp;ved=1t:429,r:0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VY_32_INOVACE_2.2.11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05. 04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Podzemní části rostlin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Podzemní části rostlin, Kořeny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ke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PODZEMNÍ ČÁSTI ROSTLIN</a:t>
            </a:r>
            <a:endParaRPr lang="cs-CZ" b="1" u="sng" dirty="0"/>
          </a:p>
        </p:txBody>
      </p:sp>
      <p:pic>
        <p:nvPicPr>
          <p:cNvPr id="13313" name="Picture 1" descr="C:\Documents and Settings\Blanka\Local Settings\Temporary Internet Files\Content.IE5\6Q761CHY\MP9004317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778" y="3261895"/>
            <a:ext cx="5664358" cy="3407465"/>
          </a:xfrm>
          <a:prstGeom prst="rect">
            <a:avLst/>
          </a:prstGeom>
          <a:noFill/>
        </p:spPr>
      </p:pic>
      <p:pic>
        <p:nvPicPr>
          <p:cNvPr id="13316" name="Picture 4" descr="C:\Documents and Settings\Blanka\Local Settings\Temporary Internet Files\Content.IE5\R8DROPYM\MC9003210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88640"/>
            <a:ext cx="2885980" cy="24482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KVETOUCÍCH ROSTLIN</a:t>
            </a:r>
            <a:endParaRPr lang="cs-CZ" dirty="0"/>
          </a:p>
        </p:txBody>
      </p:sp>
      <p:pic>
        <p:nvPicPr>
          <p:cNvPr id="1034" name="Picture 10" descr="http://www.dia-potraviny.cz/img/raj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9504" y="1196752"/>
            <a:ext cx="3708920" cy="5285213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07504" y="587727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?q=rostlina+</a:t>
            </a:r>
            <a:r>
              <a:rPr lang="cs-CZ" sz="800" dirty="0" err="1" smtClean="0"/>
              <a:t>raj</a:t>
            </a:r>
            <a:r>
              <a:rPr lang="cs-CZ" sz="800" dirty="0" smtClean="0"/>
              <a:t>%C4%8Dete&amp;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=k2D5gymjnGPeIM:&amp;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dia</a:t>
            </a:r>
            <a:r>
              <a:rPr lang="cs-CZ" sz="800" dirty="0" smtClean="0"/>
              <a:t>-potraviny.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rajcata.html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=1oI6MyebNUz_ZM&amp;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dia</a:t>
            </a:r>
            <a:r>
              <a:rPr lang="cs-CZ" sz="800" dirty="0" smtClean="0"/>
              <a:t>-potraviny.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/rajce.</a:t>
            </a:r>
            <a:r>
              <a:rPr lang="cs-CZ" sz="800" dirty="0" err="1" smtClean="0"/>
              <a:t>jpg</a:t>
            </a:r>
            <a:r>
              <a:rPr lang="cs-CZ" sz="800" dirty="0" smtClean="0"/>
              <a:t>&amp;w=160&amp;h=228&amp;</a:t>
            </a:r>
            <a:r>
              <a:rPr lang="cs-CZ" sz="800" dirty="0" err="1" smtClean="0"/>
              <a:t>ei</a:t>
            </a:r>
            <a:r>
              <a:rPr lang="cs-CZ" sz="800" dirty="0" smtClean="0"/>
              <a:t>=jW54T5LLO6rS4QT6xOCODw&amp;zoom=1&amp;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=358&amp;</a:t>
            </a:r>
            <a:r>
              <a:rPr lang="cs-CZ" sz="800" dirty="0" err="1" smtClean="0"/>
              <a:t>vpy</a:t>
            </a:r>
            <a:r>
              <a:rPr lang="cs-CZ" sz="800" dirty="0" smtClean="0"/>
              <a:t>=334&amp;dur=703&amp;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=182&amp;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=128&amp;</a:t>
            </a:r>
            <a:r>
              <a:rPr lang="cs-CZ" sz="800" dirty="0" err="1" smtClean="0"/>
              <a:t>tx</a:t>
            </a:r>
            <a:r>
              <a:rPr lang="cs-CZ" sz="800" dirty="0" smtClean="0"/>
              <a:t>=85&amp;ty=121&amp;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=169&amp;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=121&amp;start=0&amp;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=21&amp;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=1t:429,r:8,s:0</a:t>
            </a:r>
            <a:endParaRPr lang="cs-CZ" sz="800" dirty="0"/>
          </a:p>
        </p:txBody>
      </p:sp>
      <p:sp>
        <p:nvSpPr>
          <p:cNvPr id="15" name="Obdélník 14"/>
          <p:cNvSpPr/>
          <p:nvPr/>
        </p:nvSpPr>
        <p:spPr>
          <a:xfrm>
            <a:off x="251520" y="14127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dirty="0" smtClean="0"/>
              <a:t>Základními částmi těl kvetoucích rostlin jsou kořen, stonek, list a květ, ze kterého vyrůstá plod.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Kořeny mohou být:</a:t>
            </a:r>
          </a:p>
          <a:p>
            <a:r>
              <a:rPr lang="cs-CZ" dirty="0" smtClean="0"/>
              <a:t>SVAZČITÉ (trávy) </a:t>
            </a:r>
          </a:p>
          <a:p>
            <a:r>
              <a:rPr lang="cs-CZ" dirty="0" smtClean="0"/>
              <a:t>HLAVNÍ S POSTRANNÍMI KOŘENY(pampeliška) </a:t>
            </a:r>
          </a:p>
          <a:p>
            <a:r>
              <a:rPr lang="cs-CZ" dirty="0" smtClean="0"/>
              <a:t>Kořeny zakotvují rostlinu v půdě, čerpají vodu a v ní rozpuštěné minerální látky a živiny. Kořeny jsou bezlisté.</a:t>
            </a:r>
            <a:r>
              <a:rPr lang="cs-CZ" i="1" dirty="0" smtClean="0"/>
              <a:t> </a:t>
            </a:r>
            <a:r>
              <a:rPr lang="cs-CZ" dirty="0" smtClean="0"/>
              <a:t>Hlavní kořen roste zpravidla svisle do půdy a z něho vyrůstají kořeny postranní, které se mohou větvit. Tak vzniká kořenová soustava.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pic>
        <p:nvPicPr>
          <p:cNvPr id="21506" name="Picture 2" descr="svazčitý koř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99" y="1266510"/>
            <a:ext cx="3240361" cy="4556758"/>
          </a:xfrm>
          <a:prstGeom prst="rect">
            <a:avLst/>
          </a:prstGeom>
          <a:noFill/>
        </p:spPr>
      </p:pic>
      <p:pic>
        <p:nvPicPr>
          <p:cNvPr id="21508" name="Picture 4" descr="hlavní koře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319"/>
            <a:ext cx="2304256" cy="659593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27584" y="6488668"/>
            <a:ext cx="2016899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http://casti-rostlin.atlasweb.cz/koreny.html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Tyto části nejsou kořeny, slouží k rozmnožování rostlin.</a:t>
            </a:r>
            <a:endParaRPr lang="cs-CZ" dirty="0"/>
          </a:p>
        </p:txBody>
      </p:sp>
      <p:pic>
        <p:nvPicPr>
          <p:cNvPr id="23554" name="Picture 2" descr="cibu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528046"/>
            <a:ext cx="2160240" cy="4198967"/>
          </a:xfrm>
          <a:prstGeom prst="rect">
            <a:avLst/>
          </a:prstGeom>
          <a:noFill/>
        </p:spPr>
      </p:pic>
      <p:pic>
        <p:nvPicPr>
          <p:cNvPr id="23556" name="Picture 4" descr="odden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5411" y="1"/>
            <a:ext cx="2434071" cy="1916831"/>
          </a:xfrm>
          <a:prstGeom prst="rect">
            <a:avLst/>
          </a:prstGeom>
          <a:noFill/>
        </p:spPr>
      </p:pic>
      <p:pic>
        <p:nvPicPr>
          <p:cNvPr id="23558" name="Picture 6" descr="hlíz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774118"/>
            <a:ext cx="4181642" cy="33191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Picture 2" descr="C:\Documents and Settings\Blanka\Local Settings\Temporary Internet Files\Content.IE5\SAFULQHK\MP9004331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845609"/>
            <a:ext cx="9088108" cy="44921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HRÁŠEK</a:t>
            </a:r>
            <a:endParaRPr lang="cs-CZ" dirty="0"/>
          </a:p>
        </p:txBody>
      </p:sp>
      <p:pic>
        <p:nvPicPr>
          <p:cNvPr id="4" name="Picture 2" descr="C:\Documents and Settings\Blanka\Local Settings\Temporary Internet Files\Content.IE5\QAH8U5HR\MP90043306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1"/>
            <a:ext cx="8352927" cy="5027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ocuments and Settings\Blanka\Local Settings\Temporary Internet Files\Content.IE5\4H896XCH\MC9004063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3773384" cy="4876372"/>
          </a:xfrm>
          <a:prstGeom prst="rect">
            <a:avLst/>
          </a:prstGeom>
          <a:noFill/>
        </p:spPr>
      </p:pic>
      <p:pic>
        <p:nvPicPr>
          <p:cNvPr id="17418" name="Picture 10" descr="C:\Documents and Settings\Blanka\Local Settings\Temporary Internet Files\Content.IE5\JC8Z87SB\MC9004418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484784"/>
            <a:ext cx="4680520" cy="4680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 SMRKU - MĚLKÉ</a:t>
            </a:r>
            <a:endParaRPr lang="cs-CZ" dirty="0"/>
          </a:p>
        </p:txBody>
      </p:sp>
      <p:pic>
        <p:nvPicPr>
          <p:cNvPr id="20486" name="Picture 6" descr="http://skolakov3a.sweb.cz/PRVOUKA/rostliny/borov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8488814" cy="521095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9512" y="587727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?q=borovice+i+s+</a:t>
            </a:r>
            <a:r>
              <a:rPr lang="cs-CZ" sz="800" dirty="0" err="1" smtClean="0"/>
              <a:t>ko</a:t>
            </a:r>
            <a:r>
              <a:rPr lang="cs-CZ" sz="800" dirty="0" smtClean="0"/>
              <a:t>%C5%99eny&amp;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=Jp4VztAtRDymQM:&amp;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=http://skolakov3a.sweb.cz/PRVOUKA/rostliny/</a:t>
            </a:r>
            <a:r>
              <a:rPr lang="cs-CZ" sz="800" dirty="0" err="1" smtClean="0"/>
              <a:t>koreny.htm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</a:t>
            </a:r>
            <a:r>
              <a:rPr lang="cs-CZ" sz="800" dirty="0" err="1" smtClean="0"/>
              <a:t>eWX</a:t>
            </a:r>
            <a:r>
              <a:rPr lang="cs-CZ" sz="800" dirty="0" smtClean="0"/>
              <a:t>_4L2nNjEMEM&amp;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=http://skolakov3a.sweb.cz/PRVOUKA/rostliny/borovice.</a:t>
            </a:r>
            <a:r>
              <a:rPr lang="cs-CZ" sz="800" dirty="0" err="1" smtClean="0"/>
              <a:t>jpg</a:t>
            </a:r>
            <a:r>
              <a:rPr lang="cs-CZ" sz="800" dirty="0" smtClean="0"/>
              <a:t>&amp;w=1014&amp;h=623&amp;</a:t>
            </a:r>
            <a:r>
              <a:rPr lang="cs-CZ" sz="800" dirty="0" err="1" smtClean="0"/>
              <a:t>ei</a:t>
            </a:r>
            <a:r>
              <a:rPr lang="cs-CZ" sz="800" dirty="0" smtClean="0"/>
              <a:t>=EnV4T6juIIag4gS9rPWHDw&amp;zoom=1&amp;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=184&amp;</a:t>
            </a:r>
            <a:r>
              <a:rPr lang="cs-CZ" sz="800" dirty="0" err="1" smtClean="0"/>
              <a:t>vpy</a:t>
            </a:r>
            <a:r>
              <a:rPr lang="cs-CZ" sz="800" dirty="0" smtClean="0"/>
              <a:t>=204&amp;dur=110&amp;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=176&amp;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=287&amp;</a:t>
            </a:r>
            <a:r>
              <a:rPr lang="cs-CZ" sz="800" dirty="0" err="1" smtClean="0"/>
              <a:t>tx</a:t>
            </a:r>
            <a:r>
              <a:rPr lang="cs-CZ" sz="800" dirty="0" smtClean="0"/>
              <a:t>=144&amp;ty=97&amp;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=145&amp;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=219&amp;start=0&amp;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=19&amp;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=1t:429,r:0,s:0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 BOROVICE - HLUBOKÉ</a:t>
            </a:r>
            <a:endParaRPr lang="cs-CZ" dirty="0"/>
          </a:p>
        </p:txBody>
      </p:sp>
      <p:pic>
        <p:nvPicPr>
          <p:cNvPr id="2050" name="Picture 2" descr="http://skolakov3a.sweb.cz/PRVOUKA/rostliny/sm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1340768"/>
            <a:ext cx="8832597" cy="542198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?q=obr%C3%A1zek+rostliny+i+s+</a:t>
            </a:r>
            <a:r>
              <a:rPr lang="cs-CZ" sz="800" dirty="0" err="1" smtClean="0"/>
              <a:t>ko</a:t>
            </a:r>
            <a:r>
              <a:rPr lang="cs-CZ" sz="800" dirty="0" smtClean="0"/>
              <a:t>%C5%99eny&amp;start=352&amp;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=NJSJmPkbgcTE0M:&amp;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=http://skolakov3a.sweb.cz/PRVOUKA/rostliny/</a:t>
            </a:r>
            <a:r>
              <a:rPr lang="cs-CZ" sz="800" dirty="0" err="1" smtClean="0"/>
              <a:t>koreny.htm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</a:t>
            </a:r>
            <a:r>
              <a:rPr lang="cs-CZ" sz="800" dirty="0" err="1" smtClean="0"/>
              <a:t>eWX</a:t>
            </a:r>
            <a:r>
              <a:rPr lang="cs-CZ" sz="800" dirty="0" smtClean="0"/>
              <a:t>_4L2nNjEMEM&amp;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=http://skolakov3a.sweb.cz/PRVOUKA/rostliny/smrk.</a:t>
            </a:r>
            <a:r>
              <a:rPr lang="cs-CZ" sz="800" dirty="0" err="1" smtClean="0"/>
              <a:t>jpg</a:t>
            </a:r>
            <a:r>
              <a:rPr lang="cs-CZ" sz="800" dirty="0" smtClean="0"/>
              <a:t>&amp;w=1014&amp;h=623&amp;</a:t>
            </a:r>
            <a:r>
              <a:rPr lang="cs-CZ" sz="800" dirty="0" err="1" smtClean="0"/>
              <a:t>ei</a:t>
            </a:r>
            <a:r>
              <a:rPr lang="cs-CZ" sz="800" dirty="0" smtClean="0"/>
              <a:t>=JHF4T471GITY4QTuusmaDw&amp;zoom=1&amp;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=960&amp;</a:t>
            </a:r>
            <a:r>
              <a:rPr lang="cs-CZ" sz="800" dirty="0" err="1" smtClean="0"/>
              <a:t>vpy</a:t>
            </a:r>
            <a:r>
              <a:rPr lang="cs-CZ" sz="800" dirty="0" smtClean="0"/>
              <a:t>=224&amp;dur=859&amp;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=176&amp;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=287&amp;</a:t>
            </a:r>
            <a:r>
              <a:rPr lang="cs-CZ" sz="800" dirty="0" err="1" smtClean="0"/>
              <a:t>tx</a:t>
            </a:r>
            <a:r>
              <a:rPr lang="cs-CZ" sz="800" dirty="0" smtClean="0"/>
              <a:t>=102&amp;ty=100&amp;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=15&amp;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=117&amp;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=191&amp;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=24&amp;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=1t:429,r:10,s:352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Zdroje:</a:t>
            </a:r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?q=obr%C3%A1zek+rostliny+i+s+</a:t>
            </a:r>
            <a:r>
              <a:rPr lang="cs-CZ" sz="1100" dirty="0" err="1" smtClean="0"/>
              <a:t>ko</a:t>
            </a:r>
            <a:r>
              <a:rPr lang="cs-CZ" sz="1100" dirty="0" smtClean="0"/>
              <a:t>%C5%99eny&amp;start=352&amp;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qscrl</a:t>
            </a:r>
            <a:r>
              <a:rPr lang="cs-CZ" sz="1100" dirty="0" smtClean="0"/>
              <a:t>=1&amp;</a:t>
            </a:r>
            <a:r>
              <a:rPr lang="cs-CZ" sz="1100" dirty="0" err="1" smtClean="0"/>
              <a:t>nord</a:t>
            </a:r>
            <a:r>
              <a:rPr lang="cs-CZ" sz="1100" dirty="0" smtClean="0"/>
              <a:t>=1&amp;</a:t>
            </a:r>
            <a:r>
              <a:rPr lang="cs-CZ" sz="1100" dirty="0" err="1" smtClean="0"/>
              <a:t>rlz</a:t>
            </a:r>
            <a:r>
              <a:rPr lang="cs-CZ" sz="1100" dirty="0" smtClean="0"/>
              <a:t>=1T4SKPB_csCZ348CZ348&amp;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=1440&amp;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=691&amp;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=NJSJmPkbgcTE0M:&amp;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=http://skolakov3a.sweb.cz/PRVOUKA/rostliny/</a:t>
            </a:r>
            <a:r>
              <a:rPr lang="cs-CZ" sz="1100" dirty="0" err="1" smtClean="0"/>
              <a:t>koreny.htm</a:t>
            </a:r>
            <a:r>
              <a:rPr lang="cs-CZ" sz="1100" dirty="0" smtClean="0"/>
              <a:t>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</a:t>
            </a:r>
            <a:r>
              <a:rPr lang="cs-CZ" sz="1100" dirty="0" err="1" smtClean="0"/>
              <a:t>eWX</a:t>
            </a:r>
            <a:r>
              <a:rPr lang="cs-CZ" sz="1100" dirty="0" smtClean="0"/>
              <a:t>_4L2nNjEMEM&amp;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=http://skolakov3a.sweb.cz/PRVOUKA/rostliny/smrk.</a:t>
            </a:r>
            <a:r>
              <a:rPr lang="cs-CZ" sz="1100" dirty="0" err="1" smtClean="0"/>
              <a:t>jpg</a:t>
            </a:r>
            <a:r>
              <a:rPr lang="cs-CZ" sz="1100" dirty="0" smtClean="0"/>
              <a:t>&amp;w=1014&amp;h=623&amp;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=JHF4T471GITY4QTuusmaDw&amp;zoom=1&amp;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</a:t>
            </a:r>
            <a:r>
              <a:rPr lang="cs-CZ" sz="1100" dirty="0" err="1" smtClean="0"/>
              <a:t>vpx</a:t>
            </a:r>
            <a:r>
              <a:rPr lang="cs-CZ" sz="1100" dirty="0" smtClean="0"/>
              <a:t>=960&amp;</a:t>
            </a:r>
            <a:r>
              <a:rPr lang="cs-CZ" sz="1100" dirty="0" err="1" smtClean="0"/>
              <a:t>vpy</a:t>
            </a:r>
            <a:r>
              <a:rPr lang="cs-CZ" sz="1100" dirty="0" smtClean="0"/>
              <a:t>=224&amp;dur=859&amp;</a:t>
            </a:r>
            <a:r>
              <a:rPr lang="cs-CZ" sz="1100" dirty="0" err="1" smtClean="0"/>
              <a:t>hovh</a:t>
            </a:r>
            <a:r>
              <a:rPr lang="cs-CZ" sz="1100" dirty="0" smtClean="0"/>
              <a:t>=176&amp;</a:t>
            </a:r>
            <a:r>
              <a:rPr lang="cs-CZ" sz="1100" dirty="0" err="1" smtClean="0"/>
              <a:t>hovw</a:t>
            </a:r>
            <a:r>
              <a:rPr lang="cs-CZ" sz="1100" dirty="0" smtClean="0"/>
              <a:t>=287&amp;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=102&amp;ty=100&amp;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=106906974694433943416&amp;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=15&amp;</a:t>
            </a:r>
            <a:r>
              <a:rPr lang="cs-CZ" sz="1100" dirty="0" err="1" smtClean="0"/>
              <a:t>tbnh</a:t>
            </a:r>
            <a:r>
              <a:rPr lang="cs-CZ" sz="1100" dirty="0" smtClean="0">
                <a:hlinkClick r:id="rId2"/>
              </a:rPr>
              <a:t>=117&amp;</a:t>
            </a:r>
            <a:r>
              <a:rPr lang="cs-CZ" sz="1100" dirty="0" err="1" smtClean="0">
                <a:hlinkClick r:id="rId2"/>
              </a:rPr>
              <a:t>tbnw</a:t>
            </a:r>
            <a:r>
              <a:rPr lang="cs-CZ" sz="1100" dirty="0" smtClean="0">
                <a:hlinkClick r:id="rId2"/>
              </a:rPr>
              <a:t>=191&amp;</a:t>
            </a:r>
            <a:r>
              <a:rPr lang="cs-CZ" sz="1100" dirty="0" err="1" smtClean="0">
                <a:hlinkClick r:id="rId2"/>
              </a:rPr>
              <a:t>ndsp</a:t>
            </a:r>
            <a:r>
              <a:rPr lang="cs-CZ" sz="1100" dirty="0" smtClean="0">
                <a:hlinkClick r:id="rId2"/>
              </a:rPr>
              <a:t>=24&amp;</a:t>
            </a:r>
            <a:r>
              <a:rPr lang="cs-CZ" sz="1100" dirty="0" err="1" smtClean="0">
                <a:hlinkClick r:id="rId2"/>
              </a:rPr>
              <a:t>ved</a:t>
            </a:r>
            <a:r>
              <a:rPr lang="cs-CZ" sz="1100" dirty="0" smtClean="0">
                <a:hlinkClick r:id="rId2"/>
              </a:rPr>
              <a:t>=1t:429,r:10,s:352</a:t>
            </a:r>
            <a:endParaRPr lang="cs-CZ" sz="11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?q=rostlina+</a:t>
            </a:r>
            <a:r>
              <a:rPr lang="cs-CZ" sz="1000" dirty="0" err="1" smtClean="0"/>
              <a:t>raj</a:t>
            </a:r>
            <a:r>
              <a:rPr lang="cs-CZ" sz="1000" dirty="0" smtClean="0"/>
              <a:t>%C4%8Dete&amp;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sa</a:t>
            </a:r>
            <a:r>
              <a:rPr lang="cs-CZ" sz="1000" dirty="0" smtClean="0"/>
              <a:t>=X&amp;</a:t>
            </a:r>
            <a:r>
              <a:rPr lang="cs-CZ" sz="1000" dirty="0" err="1" smtClean="0"/>
              <a:t>qscrl</a:t>
            </a:r>
            <a:r>
              <a:rPr lang="cs-CZ" sz="1000" dirty="0" smtClean="0"/>
              <a:t>=1&amp;</a:t>
            </a:r>
            <a:r>
              <a:rPr lang="cs-CZ" sz="1000" dirty="0" err="1" smtClean="0"/>
              <a:t>nord</a:t>
            </a:r>
            <a:r>
              <a:rPr lang="cs-CZ" sz="1000" dirty="0" smtClean="0"/>
              <a:t>=1&amp;</a:t>
            </a:r>
            <a:r>
              <a:rPr lang="cs-CZ" sz="1000" dirty="0" err="1" smtClean="0"/>
              <a:t>rlz</a:t>
            </a:r>
            <a:r>
              <a:rPr lang="cs-CZ" sz="1000" dirty="0" smtClean="0"/>
              <a:t>=1T4SKPB_csCZ348CZ348&amp;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=1440&amp;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=691&amp;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prmd</a:t>
            </a:r>
            <a:r>
              <a:rPr lang="cs-CZ" sz="1000" dirty="0" smtClean="0"/>
              <a:t>=</a:t>
            </a:r>
            <a:r>
              <a:rPr lang="cs-CZ" sz="1000" dirty="0" err="1" smtClean="0"/>
              <a:t>imvns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=k2D5gymjnGPeIM:&amp;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dia</a:t>
            </a:r>
            <a:r>
              <a:rPr lang="cs-CZ" sz="1000" dirty="0" smtClean="0"/>
              <a:t>-potraviny.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rajcata.html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=1oI6MyebNUz_ZM&amp;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dia</a:t>
            </a:r>
            <a:r>
              <a:rPr lang="cs-CZ" sz="1000" dirty="0" smtClean="0"/>
              <a:t>-potraviny.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img</a:t>
            </a:r>
            <a:r>
              <a:rPr lang="cs-CZ" sz="1000" dirty="0" smtClean="0"/>
              <a:t>/rajce.</a:t>
            </a:r>
            <a:r>
              <a:rPr lang="cs-CZ" sz="1000" dirty="0" err="1" smtClean="0"/>
              <a:t>jpg</a:t>
            </a:r>
            <a:r>
              <a:rPr lang="cs-CZ" sz="1000" dirty="0" smtClean="0"/>
              <a:t>&amp;w=160&amp;h=228&amp;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=jW54T5LLO6rS4QT6xOCODw&amp;zoom=1&amp;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=358&amp;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=334&amp;dur=703&amp;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=182&amp;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=128&amp;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=85&amp;ty=121&amp;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=106906974694433943416&amp;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=169&amp;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=121&amp;start=</a:t>
            </a:r>
            <a:r>
              <a:rPr lang="cs-CZ" sz="1000" dirty="0" smtClean="0">
                <a:hlinkClick r:id="rId3"/>
              </a:rPr>
              <a:t>0&amp;</a:t>
            </a:r>
            <a:r>
              <a:rPr lang="cs-CZ" sz="1000" dirty="0" err="1" smtClean="0">
                <a:hlinkClick r:id="rId3"/>
              </a:rPr>
              <a:t>ndsp</a:t>
            </a:r>
            <a:r>
              <a:rPr lang="cs-CZ" sz="1000" dirty="0" smtClean="0">
                <a:hlinkClick r:id="rId3"/>
              </a:rPr>
              <a:t>=21&amp;</a:t>
            </a:r>
            <a:r>
              <a:rPr lang="cs-CZ" sz="1000" dirty="0" err="1" smtClean="0">
                <a:hlinkClick r:id="rId3"/>
              </a:rPr>
              <a:t>ved</a:t>
            </a:r>
            <a:r>
              <a:rPr lang="cs-CZ" sz="1000" dirty="0" smtClean="0">
                <a:hlinkClick r:id="rId3"/>
              </a:rPr>
              <a:t>=1t:429,r:8,s:0</a:t>
            </a:r>
            <a:endParaRPr lang="cs-CZ" sz="1000" dirty="0" smtClean="0"/>
          </a:p>
          <a:p>
            <a:r>
              <a:rPr lang="cs-CZ" sz="1000" smtClean="0"/>
              <a:t>http</a:t>
            </a:r>
            <a:r>
              <a:rPr lang="cs-CZ" sz="1000" dirty="0" smtClean="0"/>
              <a:t>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?q=borovice+i+s+</a:t>
            </a:r>
            <a:r>
              <a:rPr lang="cs-CZ" sz="1000" dirty="0" err="1" smtClean="0"/>
              <a:t>ko</a:t>
            </a:r>
            <a:r>
              <a:rPr lang="cs-CZ" sz="1000" dirty="0" smtClean="0"/>
              <a:t>%C5%99eny&amp;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sa</a:t>
            </a:r>
            <a:r>
              <a:rPr lang="cs-CZ" sz="1000" dirty="0" smtClean="0"/>
              <a:t>=X&amp;</a:t>
            </a:r>
            <a:r>
              <a:rPr lang="cs-CZ" sz="1000" dirty="0" err="1" smtClean="0"/>
              <a:t>qscrl</a:t>
            </a:r>
            <a:r>
              <a:rPr lang="cs-CZ" sz="1000" dirty="0" smtClean="0"/>
              <a:t>=1&amp;</a:t>
            </a:r>
            <a:r>
              <a:rPr lang="cs-CZ" sz="1000" dirty="0" err="1" smtClean="0"/>
              <a:t>nord</a:t>
            </a:r>
            <a:r>
              <a:rPr lang="cs-CZ" sz="1000" dirty="0" smtClean="0"/>
              <a:t>=1&amp;</a:t>
            </a:r>
            <a:r>
              <a:rPr lang="cs-CZ" sz="1000" dirty="0" err="1" smtClean="0"/>
              <a:t>rlz</a:t>
            </a:r>
            <a:r>
              <a:rPr lang="cs-CZ" sz="1000" dirty="0" smtClean="0"/>
              <a:t>=1T4SKPB_csCZ348CZ348&amp;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=1440&amp;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=691&amp;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prmd</a:t>
            </a:r>
            <a:r>
              <a:rPr lang="cs-CZ" sz="1000" dirty="0" smtClean="0"/>
              <a:t>=</a:t>
            </a:r>
            <a:r>
              <a:rPr lang="cs-CZ" sz="1000" dirty="0" err="1" smtClean="0"/>
              <a:t>imvns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=Jp4VztAtRDymQM:&amp;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=http://skolakov3a.sweb.cz/PRVOUKA/rostliny/</a:t>
            </a:r>
            <a:r>
              <a:rPr lang="cs-CZ" sz="1000" dirty="0" err="1" smtClean="0"/>
              <a:t>koreny.htm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</a:t>
            </a:r>
            <a:r>
              <a:rPr lang="cs-CZ" sz="1000" dirty="0" err="1" smtClean="0"/>
              <a:t>eWX</a:t>
            </a:r>
            <a:r>
              <a:rPr lang="cs-CZ" sz="1000" dirty="0" smtClean="0"/>
              <a:t>_4L2nNjEMEM&amp;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=http://skolakov3a.sweb.cz/PRVOUKA/rostliny/borovice.</a:t>
            </a:r>
            <a:r>
              <a:rPr lang="cs-CZ" sz="1000" dirty="0" err="1" smtClean="0"/>
              <a:t>jpg</a:t>
            </a:r>
            <a:r>
              <a:rPr lang="cs-CZ" sz="1000" dirty="0" smtClean="0"/>
              <a:t>&amp;w=1014&amp;h=623&amp;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=EnV4T6juIIag4gS9rPWHDw&amp;zoom=1&amp;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=184&amp;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=204&amp;dur=110&amp;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=176&amp;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=287&amp;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=144&amp;ty=97&amp;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=106906974694433943416&amp;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=145&amp;</a:t>
            </a:r>
            <a:r>
              <a:rPr lang="cs-CZ" sz="1000" dirty="0" err="1" smtClean="0">
                <a:hlinkClick r:id="rId4"/>
              </a:rPr>
              <a:t>tbnw</a:t>
            </a:r>
            <a:r>
              <a:rPr lang="cs-CZ" sz="1000" dirty="0" smtClean="0">
                <a:hlinkClick r:id="rId4"/>
              </a:rPr>
              <a:t>=219&amp;start=0&amp;</a:t>
            </a:r>
            <a:r>
              <a:rPr lang="cs-CZ" sz="1000" dirty="0" err="1" smtClean="0">
                <a:hlinkClick r:id="rId4"/>
              </a:rPr>
              <a:t>ndsp</a:t>
            </a:r>
            <a:r>
              <a:rPr lang="cs-CZ" sz="1000" dirty="0" smtClean="0">
                <a:hlinkClick r:id="rId4"/>
              </a:rPr>
              <a:t>=19&amp;</a:t>
            </a:r>
            <a:r>
              <a:rPr lang="cs-CZ" sz="1000" dirty="0" err="1" smtClean="0">
                <a:hlinkClick r:id="rId4"/>
              </a:rPr>
              <a:t>ved</a:t>
            </a:r>
            <a:r>
              <a:rPr lang="cs-CZ" sz="1000" dirty="0" smtClean="0">
                <a:hlinkClick r:id="rId4"/>
              </a:rPr>
              <a:t>=1t:429,r:0,s:0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http://casti-rostlin.atlasweb.cz/koreny.html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2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178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PODZEMNÍ ČÁSTI ROSTLIN</vt:lpstr>
      <vt:lpstr>ČÁSTI KVETOUCÍCH ROSTLIN</vt:lpstr>
      <vt:lpstr>KOŘENY</vt:lpstr>
      <vt:lpstr>KOŘENY</vt:lpstr>
      <vt:lpstr>Prezentace aplikace PowerPoint</vt:lpstr>
      <vt:lpstr>TULIPÁN</vt:lpstr>
      <vt:lpstr>HRÁŠEK</vt:lpstr>
      <vt:lpstr>Prezentace aplikace PowerPoint</vt:lpstr>
      <vt:lpstr>KOŘENY SMRKU - MĚLKÉ</vt:lpstr>
      <vt:lpstr>KOŘENY BOROVICE - HLUBOKÉ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Blanka</dc:creator>
  <cp:lastModifiedBy>NTBK</cp:lastModifiedBy>
  <cp:revision>14</cp:revision>
  <dcterms:created xsi:type="dcterms:W3CDTF">2012-04-01T14:52:06Z</dcterms:created>
  <dcterms:modified xsi:type="dcterms:W3CDTF">2013-10-13T17:18:21Z</dcterms:modified>
</cp:coreProperties>
</file>