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6" r:id="rId3"/>
    <p:sldId id="257" r:id="rId4"/>
    <p:sldId id="258" r:id="rId5"/>
    <p:sldId id="264" r:id="rId6"/>
    <p:sldId id="259" r:id="rId7"/>
    <p:sldId id="265" r:id="rId8"/>
    <p:sldId id="260" r:id="rId9"/>
    <p:sldId id="266" r:id="rId10"/>
    <p:sldId id="268" r:id="rId11"/>
    <p:sldId id="262" r:id="rId12"/>
    <p:sldId id="267" r:id="rId13"/>
    <p:sldId id="261"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C72BF0C6-B696-4003-A658-864EC274F50C}" type="datetimeFigureOut">
              <a:rPr lang="cs-CZ" smtClean="0"/>
              <a:pPr/>
              <a:t>13.10.2013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F706B43-56AE-4F76-8AE4-C8B7201187EB}"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72BF0C6-B696-4003-A658-864EC274F50C}" type="datetimeFigureOut">
              <a:rPr lang="cs-CZ" smtClean="0"/>
              <a:pPr/>
              <a:t>13.10.2013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F706B43-56AE-4F76-8AE4-C8B7201187EB}"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C72BF0C6-B696-4003-A658-864EC274F50C}" type="datetimeFigureOut">
              <a:rPr lang="cs-CZ" smtClean="0"/>
              <a:pPr/>
              <a:t>13.10.2013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F706B43-56AE-4F76-8AE4-C8B7201187EB}"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72BF0C6-B696-4003-A658-864EC274F50C}" type="datetimeFigureOut">
              <a:rPr lang="cs-CZ" smtClean="0"/>
              <a:pPr/>
              <a:t>13.10.2013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F706B43-56AE-4F76-8AE4-C8B7201187EB}"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72BF0C6-B696-4003-A658-864EC274F50C}" type="datetimeFigureOut">
              <a:rPr lang="cs-CZ" smtClean="0"/>
              <a:pPr/>
              <a:t>13.10.2013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F706B43-56AE-4F76-8AE4-C8B7201187EB}"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C72BF0C6-B696-4003-A658-864EC274F50C}" type="datetimeFigureOut">
              <a:rPr lang="cs-CZ" smtClean="0"/>
              <a:pPr/>
              <a:t>13.10.2013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F706B43-56AE-4F76-8AE4-C8B7201187EB}"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72BF0C6-B696-4003-A658-864EC274F50C}" type="datetimeFigureOut">
              <a:rPr lang="cs-CZ" smtClean="0"/>
              <a:pPr/>
              <a:t>13.10.2013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F706B43-56AE-4F76-8AE4-C8B7201187E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72BF0C6-B696-4003-A658-864EC274F50C}" type="datetimeFigureOut">
              <a:rPr lang="cs-CZ" smtClean="0"/>
              <a:pPr/>
              <a:t>13.10.2013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F706B43-56AE-4F76-8AE4-C8B7201187EB}"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72BF0C6-B696-4003-A658-864EC274F50C}" type="datetimeFigureOut">
              <a:rPr lang="cs-CZ" smtClean="0"/>
              <a:pPr/>
              <a:t>13.10.2013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F706B43-56AE-4F76-8AE4-C8B7201187EB}"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72BF0C6-B696-4003-A658-864EC274F50C}" type="datetimeFigureOut">
              <a:rPr lang="cs-CZ" smtClean="0"/>
              <a:pPr/>
              <a:t>13.10.2013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F706B43-56AE-4F76-8AE4-C8B7201187E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72BF0C6-B696-4003-A658-864EC274F50C}" type="datetimeFigureOut">
              <a:rPr lang="cs-CZ" smtClean="0"/>
              <a:pPr/>
              <a:t>13.10.2013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F706B43-56AE-4F76-8AE4-C8B7201187EB}"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2BF0C6-B696-4003-A658-864EC274F50C}" type="datetimeFigureOut">
              <a:rPr lang="cs-CZ" smtClean="0"/>
              <a:pPr/>
              <a:t>13.10.2013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706B43-56AE-4F76-8AE4-C8B7201187EB}"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wmf"/><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citaty-o-lasce.cz/category/prezentace/" TargetMode="External"/><Relationship Id="rId2" Type="http://schemas.openxmlformats.org/officeDocument/2006/relationships/hyperlink" Target="http://blogplnyzvirat.blog.cz/1003/vosy-zajimavost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2" descr="Popis: N:\Obchod\EU projekty\Loga\logolinkII_cb.jpg"/>
          <p:cNvPicPr>
            <a:picLocks noChangeAspect="1" noChangeArrowheads="1"/>
          </p:cNvPicPr>
          <p:nvPr/>
        </p:nvPicPr>
        <p:blipFill>
          <a:blip r:embed="rId2" cstate="print"/>
          <a:srcRect/>
          <a:stretch>
            <a:fillRect/>
          </a:stretch>
        </p:blipFill>
        <p:spPr bwMode="auto">
          <a:xfrm>
            <a:off x="1928813" y="0"/>
            <a:ext cx="5762625" cy="1647825"/>
          </a:xfrm>
          <a:prstGeom prst="rect">
            <a:avLst/>
          </a:prstGeom>
          <a:noFill/>
          <a:ln w="9525">
            <a:noFill/>
            <a:miter lim="800000"/>
            <a:headEnd/>
            <a:tailEnd/>
          </a:ln>
        </p:spPr>
      </p:pic>
      <p:sp>
        <p:nvSpPr>
          <p:cNvPr id="6" name="Zástupný symbol pro obsah 5"/>
          <p:cNvSpPr>
            <a:spLocks noGrp="1"/>
          </p:cNvSpPr>
          <p:nvPr>
            <p:ph idx="1"/>
          </p:nvPr>
        </p:nvSpPr>
        <p:spPr>
          <a:xfrm>
            <a:off x="251520" y="1600200"/>
            <a:ext cx="8640960" cy="4997152"/>
          </a:xfrm>
        </p:spPr>
        <p:txBody>
          <a:bodyPr>
            <a:normAutofit fontScale="55000" lnSpcReduction="20000"/>
          </a:bodyPr>
          <a:lstStyle/>
          <a:p>
            <a:pPr algn="ctr">
              <a:buNone/>
            </a:pPr>
            <a:r>
              <a:rPr lang="cs-CZ" b="1" dirty="0" smtClean="0">
                <a:cs typeface="Arial" pitchFamily="34" charset="0"/>
              </a:rPr>
              <a:t>METODICKÝ LIST PRO ZŠ</a:t>
            </a:r>
            <a:endParaRPr lang="cs-CZ" dirty="0" smtClean="0">
              <a:cs typeface="Arial" pitchFamily="34" charset="0"/>
            </a:endParaRPr>
          </a:p>
          <a:p>
            <a:pPr algn="ctr">
              <a:buNone/>
            </a:pPr>
            <a:r>
              <a:rPr lang="cs-CZ" b="1" dirty="0" smtClean="0">
                <a:cs typeface="Arial" pitchFamily="34" charset="0"/>
              </a:rPr>
              <a:t> Pro zpracování vzdělávacích materiálů (VM)v rámci projektu EU peníze školám</a:t>
            </a:r>
            <a:endParaRPr lang="cs-CZ" dirty="0" smtClean="0">
              <a:cs typeface="Arial" pitchFamily="34" charset="0"/>
            </a:endParaRPr>
          </a:p>
          <a:p>
            <a:pPr algn="ctr">
              <a:buNone/>
            </a:pPr>
            <a:r>
              <a:rPr lang="cs-CZ" b="1" dirty="0" smtClean="0">
                <a:cs typeface="Arial" pitchFamily="34" charset="0"/>
              </a:rPr>
              <a:t>                       Operační program Vzdělávání pro konkurenceschopnost </a:t>
            </a:r>
            <a:endParaRPr lang="cs-CZ" dirty="0" smtClean="0">
              <a:cs typeface="Arial" pitchFamily="34" charset="0"/>
            </a:endParaRPr>
          </a:p>
          <a:p>
            <a:pPr algn="ctr">
              <a:buNone/>
            </a:pPr>
            <a:r>
              <a:rPr lang="cs-CZ" b="1" dirty="0" smtClean="0">
                <a:cs typeface="Arial" pitchFamily="34" charset="0"/>
              </a:rPr>
              <a:t>Projekt: Moderní výuka</a:t>
            </a:r>
            <a:endParaRPr lang="cs-CZ" dirty="0" smtClean="0">
              <a:cs typeface="Arial" pitchFamily="34" charset="0"/>
            </a:endParaRPr>
          </a:p>
          <a:p>
            <a:pPr algn="ctr">
              <a:buNone/>
            </a:pPr>
            <a:r>
              <a:rPr lang="cs-CZ" b="1" dirty="0" smtClean="0">
                <a:cs typeface="Arial" pitchFamily="34" charset="0"/>
              </a:rPr>
              <a:t>Registrační číslo: CZ.1.07/1.4.00/21.3192</a:t>
            </a:r>
            <a:endParaRPr lang="cs-CZ" dirty="0" smtClean="0">
              <a:cs typeface="Arial" pitchFamily="34" charset="0"/>
            </a:endParaRPr>
          </a:p>
          <a:p>
            <a:pPr algn="ctr">
              <a:buNone/>
            </a:pPr>
            <a:r>
              <a:rPr lang="cs-CZ" b="1" dirty="0" smtClean="0">
                <a:cs typeface="Arial" pitchFamily="34" charset="0"/>
              </a:rPr>
              <a:t>Číslo DUM: VY_32_INOVACE_2.3.16	</a:t>
            </a:r>
            <a:endParaRPr lang="cs-CZ" dirty="0" smtClean="0">
              <a:cs typeface="Arial" pitchFamily="34" charset="0"/>
            </a:endParaRPr>
          </a:p>
          <a:p>
            <a:pPr algn="ctr">
              <a:buNone/>
            </a:pPr>
            <a:r>
              <a:rPr lang="cs-CZ" b="1" dirty="0" smtClean="0">
                <a:cs typeface="Arial" pitchFamily="34" charset="0"/>
              </a:rPr>
              <a:t>Jméno autora: Mgr. Blanka Vanišová</a:t>
            </a:r>
          </a:p>
          <a:p>
            <a:pPr algn="ctr">
              <a:buNone/>
            </a:pPr>
            <a:r>
              <a:rPr lang="cs-CZ" b="1" dirty="0" smtClean="0">
                <a:cs typeface="Arial" pitchFamily="34" charset="0"/>
              </a:rPr>
              <a:t>Datum, období kdy byl vytvořen: </a:t>
            </a:r>
            <a:r>
              <a:rPr lang="cs-CZ" b="1" smtClean="0">
                <a:cs typeface="Arial" pitchFamily="34" charset="0"/>
              </a:rPr>
              <a:t>06. 06</a:t>
            </a:r>
            <a:r>
              <a:rPr lang="cs-CZ" b="1" dirty="0" smtClean="0">
                <a:cs typeface="Arial" pitchFamily="34" charset="0"/>
              </a:rPr>
              <a:t>. 2012</a:t>
            </a:r>
            <a:endParaRPr lang="cs-CZ" dirty="0" smtClean="0">
              <a:cs typeface="Arial" pitchFamily="34" charset="0"/>
            </a:endParaRPr>
          </a:p>
          <a:p>
            <a:pPr algn="ctr">
              <a:buNone/>
            </a:pPr>
            <a:r>
              <a:rPr lang="cs-CZ" b="1" dirty="0" smtClean="0">
                <a:cs typeface="Arial" pitchFamily="34" charset="0"/>
              </a:rPr>
              <a:t> Název práce: Všežravci</a:t>
            </a:r>
            <a:endParaRPr lang="cs-CZ" dirty="0" smtClean="0">
              <a:cs typeface="Arial" pitchFamily="34" charset="0"/>
            </a:endParaRPr>
          </a:p>
          <a:p>
            <a:pPr algn="ctr">
              <a:buNone/>
            </a:pPr>
            <a:r>
              <a:rPr lang="cs-CZ" b="1" dirty="0" smtClean="0">
                <a:cs typeface="Arial" pitchFamily="34" charset="0"/>
              </a:rPr>
              <a:t>Předmět, pro který je VM určen: Člověk a jeho svět</a:t>
            </a:r>
            <a:endParaRPr lang="cs-CZ" dirty="0" smtClean="0">
              <a:cs typeface="Arial" pitchFamily="34" charset="0"/>
            </a:endParaRPr>
          </a:p>
          <a:p>
            <a:pPr algn="ctr">
              <a:buNone/>
            </a:pPr>
            <a:r>
              <a:rPr lang="cs-CZ" b="1" dirty="0" smtClean="0">
                <a:cs typeface="Arial" pitchFamily="34" charset="0"/>
              </a:rPr>
              <a:t> Ročník, pro který je VM určen: Třetí </a:t>
            </a:r>
            <a:endParaRPr lang="cs-CZ" dirty="0" smtClean="0">
              <a:cs typeface="Arial" pitchFamily="34" charset="0"/>
            </a:endParaRPr>
          </a:p>
          <a:p>
            <a:pPr algn="ctr">
              <a:buNone/>
            </a:pPr>
            <a:r>
              <a:rPr lang="cs-CZ" b="1" dirty="0" smtClean="0">
                <a:cs typeface="Arial" pitchFamily="34" charset="0"/>
              </a:rPr>
              <a:t> Časová dotace</a:t>
            </a:r>
            <a:r>
              <a:rPr lang="cs-CZ" dirty="0" smtClean="0">
                <a:cs typeface="Arial" pitchFamily="34" charset="0"/>
              </a:rPr>
              <a:t>: </a:t>
            </a:r>
            <a:r>
              <a:rPr lang="cs-CZ" b="1" dirty="0" smtClean="0">
                <a:cs typeface="Arial" pitchFamily="34" charset="0"/>
              </a:rPr>
              <a:t>1 hodina </a:t>
            </a:r>
            <a:endParaRPr lang="cs-CZ" dirty="0" smtClean="0">
              <a:cs typeface="Arial" pitchFamily="34" charset="0"/>
            </a:endParaRPr>
          </a:p>
          <a:p>
            <a:pPr algn="ctr">
              <a:buNone/>
            </a:pPr>
            <a:r>
              <a:rPr lang="cs-CZ" b="1" dirty="0" smtClean="0">
                <a:cs typeface="Arial" pitchFamily="34" charset="0"/>
              </a:rPr>
              <a:t>Vzdělávací oblast, tematický okruh, téma: Živá příroda – Živočichové,</a:t>
            </a:r>
            <a:r>
              <a:rPr lang="cs-CZ" dirty="0" smtClean="0">
                <a:cs typeface="Arial" pitchFamily="34" charset="0"/>
              </a:rPr>
              <a:t> Všežravci</a:t>
            </a:r>
          </a:p>
          <a:p>
            <a:pPr algn="ctr">
              <a:buNone/>
            </a:pPr>
            <a:r>
              <a:rPr lang="cs-CZ" b="1" dirty="0" smtClean="0">
                <a:cs typeface="Arial" pitchFamily="34" charset="0"/>
              </a:rPr>
              <a:t>Metodický list, anotace- výstižný popis způsobu použití VM ve výuce:</a:t>
            </a:r>
            <a:r>
              <a:rPr lang="cs-CZ" dirty="0" smtClean="0">
                <a:cs typeface="Arial" pitchFamily="34" charset="0"/>
              </a:rPr>
              <a:t> </a:t>
            </a:r>
          </a:p>
          <a:p>
            <a:pPr algn="ctr">
              <a:buNone/>
            </a:pPr>
            <a:r>
              <a:rPr lang="cs-CZ" dirty="0" smtClean="0">
                <a:cs typeface="Arial" pitchFamily="34" charset="0"/>
              </a:rPr>
              <a:t>Prezentace je určena jako úvodní seznámení s touto skupinou. Učitel si připraví výklad,  žáci doplňují svými zkušenostmi a znalostmi.</a:t>
            </a:r>
          </a:p>
          <a:p>
            <a:pPr algn="ctr">
              <a:buNone/>
            </a:pPr>
            <a:r>
              <a:rPr lang="cs-CZ" b="1" dirty="0" smtClean="0">
                <a:cs typeface="Arial" pitchFamily="34" charset="0"/>
              </a:rPr>
              <a:t>       Pomůcky</a:t>
            </a:r>
            <a:r>
              <a:rPr lang="cs-CZ" dirty="0" smtClean="0">
                <a:cs typeface="Arial" pitchFamily="34" charset="0"/>
              </a:rPr>
              <a:t>: prezentace</a:t>
            </a:r>
          </a:p>
          <a:p>
            <a:endParaRPr lang="cs-CZ"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b="1" u="sng" dirty="0" smtClean="0"/>
              <a:t>VŠEŽRAVCI</a:t>
            </a:r>
            <a:endParaRPr lang="cs-CZ" b="1" u="sng" dirty="0"/>
          </a:p>
        </p:txBody>
      </p:sp>
      <p:pic>
        <p:nvPicPr>
          <p:cNvPr id="1026" name="Picture 2" descr="C:\Documents and Settings\Blanka\Local Settings\Temporary Internet Files\Content.IE5\3A8G3BB8\MP900422257[1].jpg"/>
          <p:cNvPicPr>
            <a:picLocks noChangeAspect="1" noChangeArrowheads="1"/>
          </p:cNvPicPr>
          <p:nvPr/>
        </p:nvPicPr>
        <p:blipFill>
          <a:blip r:embed="rId2" cstate="print"/>
          <a:srcRect/>
          <a:stretch>
            <a:fillRect/>
          </a:stretch>
        </p:blipFill>
        <p:spPr bwMode="auto">
          <a:xfrm>
            <a:off x="323528" y="2708920"/>
            <a:ext cx="2671346" cy="4005064"/>
          </a:xfrm>
          <a:prstGeom prst="rect">
            <a:avLst/>
          </a:prstGeom>
          <a:noFill/>
        </p:spPr>
      </p:pic>
      <p:pic>
        <p:nvPicPr>
          <p:cNvPr id="1027" name="Picture 3" descr="C:\Documents and Settings\Blanka\Local Settings\Temporary Internet Files\Content.IE5\GNU5C80N\MP900180490[1].jpg"/>
          <p:cNvPicPr>
            <a:picLocks noChangeAspect="1" noChangeArrowheads="1"/>
          </p:cNvPicPr>
          <p:nvPr/>
        </p:nvPicPr>
        <p:blipFill>
          <a:blip r:embed="rId3" cstate="print"/>
          <a:srcRect/>
          <a:stretch>
            <a:fillRect/>
          </a:stretch>
        </p:blipFill>
        <p:spPr bwMode="auto">
          <a:xfrm>
            <a:off x="5652120" y="188640"/>
            <a:ext cx="3297560" cy="2165398"/>
          </a:xfrm>
          <a:prstGeom prst="rect">
            <a:avLst/>
          </a:prstGeom>
          <a:noFill/>
        </p:spPr>
      </p:pic>
      <p:pic>
        <p:nvPicPr>
          <p:cNvPr id="1028" name="Picture 4" descr="C:\Documents and Settings\Blanka\Local Settings\Temporary Internet Files\Content.IE5\W5WTXQUJ\MP900182547[1].jpg"/>
          <p:cNvPicPr>
            <a:picLocks noChangeAspect="1" noChangeArrowheads="1"/>
          </p:cNvPicPr>
          <p:nvPr/>
        </p:nvPicPr>
        <p:blipFill>
          <a:blip r:embed="rId4" cstate="print"/>
          <a:srcRect/>
          <a:stretch>
            <a:fillRect/>
          </a:stretch>
        </p:blipFill>
        <p:spPr bwMode="auto">
          <a:xfrm>
            <a:off x="179512" y="188640"/>
            <a:ext cx="3240360" cy="2160240"/>
          </a:xfrm>
          <a:prstGeom prst="rect">
            <a:avLst/>
          </a:prstGeom>
          <a:noFill/>
        </p:spPr>
      </p:pic>
      <p:pic>
        <p:nvPicPr>
          <p:cNvPr id="1030" name="Picture 6" descr="C:\Documents and Settings\Blanka\Local Settings\Temporary Internet Files\Content.IE5\R8DROPYM\MC900438019[1].png"/>
          <p:cNvPicPr>
            <a:picLocks noChangeAspect="1" noChangeArrowheads="1"/>
          </p:cNvPicPr>
          <p:nvPr/>
        </p:nvPicPr>
        <p:blipFill>
          <a:blip r:embed="rId5" cstate="print"/>
          <a:srcRect/>
          <a:stretch>
            <a:fillRect/>
          </a:stretch>
        </p:blipFill>
        <p:spPr bwMode="auto">
          <a:xfrm>
            <a:off x="3851920" y="476672"/>
            <a:ext cx="1227584" cy="1227584"/>
          </a:xfrm>
          <a:prstGeom prst="rect">
            <a:avLst/>
          </a:prstGeom>
          <a:noFill/>
        </p:spPr>
      </p:pic>
      <p:pic>
        <p:nvPicPr>
          <p:cNvPr id="1032" name="Picture 8" descr="C:\Documents and Settings\Blanka\Local Settings\Temporary Internet Files\Content.IE5\FV9J3WRO\MP900178653[1].jpg"/>
          <p:cNvPicPr>
            <a:picLocks noChangeAspect="1" noChangeArrowheads="1"/>
          </p:cNvPicPr>
          <p:nvPr/>
        </p:nvPicPr>
        <p:blipFill>
          <a:blip r:embed="rId6" cstate="print"/>
          <a:srcRect/>
          <a:stretch>
            <a:fillRect/>
          </a:stretch>
        </p:blipFill>
        <p:spPr bwMode="auto">
          <a:xfrm>
            <a:off x="3347864" y="3284984"/>
            <a:ext cx="5076564" cy="3384376"/>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VŠEŽRAVCI</a:t>
            </a:r>
            <a:endParaRPr lang="cs-CZ" u="sng" dirty="0"/>
          </a:p>
        </p:txBody>
      </p:sp>
      <p:sp>
        <p:nvSpPr>
          <p:cNvPr id="3" name="Zástupný symbol pro obsah 2"/>
          <p:cNvSpPr>
            <a:spLocks noGrp="1"/>
          </p:cNvSpPr>
          <p:nvPr>
            <p:ph idx="1"/>
          </p:nvPr>
        </p:nvSpPr>
        <p:spPr/>
        <p:txBody>
          <a:bodyPr/>
          <a:lstStyle/>
          <a:p>
            <a:r>
              <a:rPr lang="cs-CZ" dirty="0" smtClean="0"/>
              <a:t>Všežravci mají organismus přizpůsobený pro příjem masité i rostlinné potravy. Trávicí soustava těchto organismů je schopna strávit potravu jak živočišného, tak rostlinného původu. Na poměru množství jednoho druhu potravy oproti druhému nezáleží. Mezi všežravce patří například švábi, škvoři, hlodavci (např. potkani) a medvědi.</a:t>
            </a:r>
          </a:p>
          <a:p>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VŠEŽRAVCI</a:t>
            </a:r>
            <a:endParaRPr lang="cs-CZ" u="sng" dirty="0"/>
          </a:p>
        </p:txBody>
      </p:sp>
      <p:pic>
        <p:nvPicPr>
          <p:cNvPr id="2051" name="Picture 3" descr="C:\Documents and Settings\Blanka\Local Settings\Temporary Internet Files\Content.IE5\36AD6R1J\MP900444808[1].jpg"/>
          <p:cNvPicPr>
            <a:picLocks noChangeAspect="1" noChangeArrowheads="1"/>
          </p:cNvPicPr>
          <p:nvPr/>
        </p:nvPicPr>
        <p:blipFill>
          <a:blip r:embed="rId2" cstate="print"/>
          <a:srcRect/>
          <a:stretch>
            <a:fillRect/>
          </a:stretch>
        </p:blipFill>
        <p:spPr bwMode="auto">
          <a:xfrm>
            <a:off x="251520" y="1772816"/>
            <a:ext cx="3687881" cy="4838328"/>
          </a:xfrm>
          <a:prstGeom prst="rect">
            <a:avLst/>
          </a:prstGeom>
          <a:noFill/>
        </p:spPr>
      </p:pic>
      <p:pic>
        <p:nvPicPr>
          <p:cNvPr id="2052" name="Picture 4" descr="C:\Documents and Settings\Blanka\Local Settings\Temporary Internet Files\Content.IE5\SAFULQHK\MP900401615[1].jpg"/>
          <p:cNvPicPr>
            <a:picLocks noChangeAspect="1" noChangeArrowheads="1"/>
          </p:cNvPicPr>
          <p:nvPr/>
        </p:nvPicPr>
        <p:blipFill>
          <a:blip r:embed="rId3" cstate="print"/>
          <a:srcRect/>
          <a:stretch>
            <a:fillRect/>
          </a:stretch>
        </p:blipFill>
        <p:spPr bwMode="auto">
          <a:xfrm>
            <a:off x="4644008" y="1268760"/>
            <a:ext cx="3901440" cy="2599944"/>
          </a:xfrm>
          <a:prstGeom prst="rect">
            <a:avLst/>
          </a:prstGeom>
          <a:noFill/>
        </p:spPr>
      </p:pic>
      <p:pic>
        <p:nvPicPr>
          <p:cNvPr id="2055" name="Picture 7" descr="C:\Documents and Settings\Blanka\Local Settings\Temporary Internet Files\Content.IE5\3NN3QPFP\MP900409302[1].jpg"/>
          <p:cNvPicPr>
            <a:picLocks noChangeAspect="1" noChangeArrowheads="1"/>
          </p:cNvPicPr>
          <p:nvPr/>
        </p:nvPicPr>
        <p:blipFill>
          <a:blip r:embed="rId4" cstate="print"/>
          <a:srcRect/>
          <a:stretch>
            <a:fillRect/>
          </a:stretch>
        </p:blipFill>
        <p:spPr bwMode="auto">
          <a:xfrm>
            <a:off x="4644008" y="4077072"/>
            <a:ext cx="3707904" cy="2473867"/>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VŠEŽRAVCI</a:t>
            </a:r>
            <a:endParaRPr lang="cs-CZ" u="sng" dirty="0"/>
          </a:p>
        </p:txBody>
      </p:sp>
      <p:sp>
        <p:nvSpPr>
          <p:cNvPr id="3" name="Zástupný symbol pro obsah 2"/>
          <p:cNvSpPr>
            <a:spLocks noGrp="1"/>
          </p:cNvSpPr>
          <p:nvPr>
            <p:ph idx="1"/>
          </p:nvPr>
        </p:nvSpPr>
        <p:spPr/>
        <p:txBody>
          <a:bodyPr>
            <a:normAutofit fontScale="85000" lnSpcReduction="10000"/>
          </a:bodyPr>
          <a:lstStyle/>
          <a:p>
            <a:r>
              <a:rPr lang="cs-CZ" b="1" u="sng" dirty="0" smtClean="0"/>
              <a:t>Pes domácí</a:t>
            </a:r>
          </a:p>
          <a:p>
            <a:r>
              <a:rPr lang="cs-CZ" dirty="0" smtClean="0"/>
              <a:t>Obecně se předpokládá, že se jedná o zdomácnělého a umělým výběrem změněného vlka obecného.</a:t>
            </a:r>
          </a:p>
          <a:p>
            <a:r>
              <a:rPr lang="cs-CZ" dirty="0" smtClean="0"/>
              <a:t>Úloha psa v lidské společnosti byla vždy rozmanitá, člověku je pomocníkem při lovu nebo při přehánění stád, zaujímá funkci strážce majetku, svého majitele a dalších domácích zvířat, používá se k přepravě nákladů, jako tažný nebo saňový pes, může být cvičen po použití v ozbrojených složkách či k asistenci hendikepovaným osobám.</a:t>
            </a: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VŠEŽRAVCI</a:t>
            </a:r>
            <a:endParaRPr lang="cs-CZ" u="sng" dirty="0"/>
          </a:p>
        </p:txBody>
      </p:sp>
      <p:pic>
        <p:nvPicPr>
          <p:cNvPr id="3077" name="Picture 5" descr="C:\Documents and Settings\Blanka\Local Settings\Temporary Internet Files\Content.IE5\4RWHA3OD\MP900431792[1].jpg"/>
          <p:cNvPicPr>
            <a:picLocks noChangeAspect="1" noChangeArrowheads="1"/>
          </p:cNvPicPr>
          <p:nvPr/>
        </p:nvPicPr>
        <p:blipFill>
          <a:blip r:embed="rId2" cstate="print"/>
          <a:srcRect/>
          <a:stretch>
            <a:fillRect/>
          </a:stretch>
        </p:blipFill>
        <p:spPr bwMode="auto">
          <a:xfrm>
            <a:off x="770403" y="1340768"/>
            <a:ext cx="7956376" cy="5283531"/>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VŠEŽRAVCI</a:t>
            </a:r>
            <a:endParaRPr lang="cs-CZ" u="sng" dirty="0"/>
          </a:p>
        </p:txBody>
      </p:sp>
      <p:sp>
        <p:nvSpPr>
          <p:cNvPr id="3" name="Zástupný symbol pro obsah 2"/>
          <p:cNvSpPr>
            <a:spLocks noGrp="1"/>
          </p:cNvSpPr>
          <p:nvPr>
            <p:ph idx="1"/>
          </p:nvPr>
        </p:nvSpPr>
        <p:spPr/>
        <p:txBody>
          <a:bodyPr>
            <a:normAutofit fontScale="92500" lnSpcReduction="20000"/>
          </a:bodyPr>
          <a:lstStyle/>
          <a:p>
            <a:r>
              <a:rPr lang="cs-CZ" b="1" u="sng" dirty="0" smtClean="0"/>
              <a:t>Prase domácí</a:t>
            </a:r>
          </a:p>
          <a:p>
            <a:r>
              <a:rPr lang="cs-CZ" dirty="0" smtClean="0"/>
              <a:t>Je  savec, vyšlechtěný z prasete divokého.</a:t>
            </a:r>
          </a:p>
          <a:p>
            <a:r>
              <a:rPr lang="cs-CZ" dirty="0" smtClean="0"/>
              <a:t>Potrava -  zejména brambory, obilný šrot, kořeny, hmyz, červi, vejce.</a:t>
            </a:r>
          </a:p>
          <a:p>
            <a:r>
              <a:rPr lang="cs-CZ" dirty="0" smtClean="0"/>
              <a:t>K péči o tělo patří bahenní koupel (vyválení v bahně). Kromě toho tato koupel v létě prasata ochladí, protože nemají potní žlázy a nemohou se potit jako člověk. Potom si otřou bahno o nějaký pařez nebo kámen. Tak se zbavují dotěrného hmyzu jako jsou klíšťata, blechy a komáři. Prasata jsou totiž velice čistotná zvířata.</a:t>
            </a:r>
          </a:p>
          <a:p>
            <a:endParaRPr lang="cs-CZ" u="sng"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VŠEŽRAVCI</a:t>
            </a:r>
            <a:endParaRPr lang="cs-CZ" u="sng" dirty="0"/>
          </a:p>
        </p:txBody>
      </p:sp>
      <p:pic>
        <p:nvPicPr>
          <p:cNvPr id="4098" name="Picture 2" descr="C:\Documents and Settings\Blanka\Local Settings\Temporary Internet Files\Content.IE5\S1YZAV6X\MC900346897[1].wmf"/>
          <p:cNvPicPr>
            <a:picLocks noGrp="1" noChangeAspect="1" noChangeArrowheads="1"/>
          </p:cNvPicPr>
          <p:nvPr>
            <p:ph idx="1"/>
          </p:nvPr>
        </p:nvPicPr>
        <p:blipFill>
          <a:blip r:embed="rId2" cstate="print"/>
          <a:srcRect/>
          <a:stretch>
            <a:fillRect/>
          </a:stretch>
        </p:blipFill>
        <p:spPr bwMode="auto">
          <a:xfrm>
            <a:off x="395536" y="188640"/>
            <a:ext cx="1512168" cy="860959"/>
          </a:xfrm>
          <a:prstGeom prst="rect">
            <a:avLst/>
          </a:prstGeom>
          <a:noFill/>
        </p:spPr>
      </p:pic>
      <p:pic>
        <p:nvPicPr>
          <p:cNvPr id="4099" name="Picture 3" descr="C:\Documents and Settings\Blanka\Local Settings\Temporary Internet Files\Content.IE5\4H896XCH\MC900438035[1].png"/>
          <p:cNvPicPr>
            <a:picLocks noChangeAspect="1" noChangeArrowheads="1"/>
          </p:cNvPicPr>
          <p:nvPr/>
        </p:nvPicPr>
        <p:blipFill>
          <a:blip r:embed="rId3" cstate="print"/>
          <a:srcRect/>
          <a:stretch>
            <a:fillRect/>
          </a:stretch>
        </p:blipFill>
        <p:spPr bwMode="auto">
          <a:xfrm>
            <a:off x="7380312" y="44624"/>
            <a:ext cx="1375048" cy="1375048"/>
          </a:xfrm>
          <a:prstGeom prst="rect">
            <a:avLst/>
          </a:prstGeom>
          <a:noFill/>
        </p:spPr>
      </p:pic>
      <p:pic>
        <p:nvPicPr>
          <p:cNvPr id="4100" name="Picture 4" descr="C:\Documents and Settings\Blanka\Local Settings\Temporary Internet Files\Content.IE5\E985GBQF\MC900438019[1].png"/>
          <p:cNvPicPr>
            <a:picLocks noChangeAspect="1" noChangeArrowheads="1"/>
          </p:cNvPicPr>
          <p:nvPr/>
        </p:nvPicPr>
        <p:blipFill>
          <a:blip r:embed="rId4" cstate="print"/>
          <a:srcRect/>
          <a:stretch>
            <a:fillRect/>
          </a:stretch>
        </p:blipFill>
        <p:spPr bwMode="auto">
          <a:xfrm>
            <a:off x="5868144" y="188640"/>
            <a:ext cx="1303040" cy="1303040"/>
          </a:xfrm>
          <a:prstGeom prst="rect">
            <a:avLst/>
          </a:prstGeom>
          <a:noFill/>
        </p:spPr>
      </p:pic>
      <p:pic>
        <p:nvPicPr>
          <p:cNvPr id="4102" name="Picture 6" descr="http://nd03.jxs.cz/028/691/b49e4f50d9_63138177_o2.jpg"/>
          <p:cNvPicPr>
            <a:picLocks noChangeAspect="1" noChangeArrowheads="1"/>
          </p:cNvPicPr>
          <p:nvPr/>
        </p:nvPicPr>
        <p:blipFill>
          <a:blip r:embed="rId5" cstate="print"/>
          <a:srcRect/>
          <a:stretch>
            <a:fillRect/>
          </a:stretch>
        </p:blipFill>
        <p:spPr bwMode="auto">
          <a:xfrm>
            <a:off x="1259632" y="1400593"/>
            <a:ext cx="7119780" cy="5350010"/>
          </a:xfrm>
          <a:prstGeom prst="rect">
            <a:avLst/>
          </a:prstGeom>
          <a:noFill/>
        </p:spPr>
      </p:pic>
      <p:sp>
        <p:nvSpPr>
          <p:cNvPr id="8" name="Obdélník 7"/>
          <p:cNvSpPr/>
          <p:nvPr/>
        </p:nvSpPr>
        <p:spPr>
          <a:xfrm>
            <a:off x="1259632" y="6453336"/>
            <a:ext cx="2790056" cy="215444"/>
          </a:xfrm>
          <a:prstGeom prst="rect">
            <a:avLst/>
          </a:prstGeom>
        </p:spPr>
        <p:txBody>
          <a:bodyPr wrap="square">
            <a:spAutoFit/>
          </a:bodyPr>
          <a:lstStyle/>
          <a:p>
            <a:r>
              <a:rPr lang="cs-CZ" sz="800" dirty="0" smtClean="0"/>
              <a:t>http://blogplnyzvirat.blog.cz/1003/vosy-zajimavosti</a:t>
            </a:r>
            <a:endParaRPr lang="cs-CZ" sz="8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VŠEŽRAVCI</a:t>
            </a:r>
            <a:endParaRPr lang="cs-CZ" u="sng" dirty="0"/>
          </a:p>
        </p:txBody>
      </p:sp>
      <p:sp>
        <p:nvSpPr>
          <p:cNvPr id="3" name="Zástupný symbol pro obsah 2"/>
          <p:cNvSpPr>
            <a:spLocks noGrp="1"/>
          </p:cNvSpPr>
          <p:nvPr>
            <p:ph idx="1"/>
          </p:nvPr>
        </p:nvSpPr>
        <p:spPr/>
        <p:txBody>
          <a:bodyPr>
            <a:normAutofit fontScale="25000" lnSpcReduction="20000"/>
          </a:bodyPr>
          <a:lstStyle/>
          <a:p>
            <a:r>
              <a:rPr lang="cs-CZ" sz="12800" b="1" u="sng" dirty="0" smtClean="0"/>
              <a:t>Vosa obecná</a:t>
            </a:r>
          </a:p>
          <a:p>
            <a:r>
              <a:rPr lang="cs-CZ" sz="12800" dirty="0" smtClean="0"/>
              <a:t>Na rozdíl od včel může své žihadlo použít opakovaně, neboť není opatřeno zpětnými háčky.</a:t>
            </a:r>
          </a:p>
          <a:p>
            <a:r>
              <a:rPr lang="cs-CZ" sz="12800" dirty="0" smtClean="0"/>
              <a:t>Vosa obecná se živí převážně nektarem, pochutná si však i na sladkém ovoci nebo limonádě. Larvy vosy obecné jsou ovšem dravé. Dělnice vyrážejí každý den na lov kořisti, nejčastěji much a různého malého hmyzu, které usmrcují kusadly (občas použijí i žihadlo).</a:t>
            </a:r>
          </a:p>
          <a:p>
            <a:pPr>
              <a:buNone/>
            </a:pPr>
            <a:endParaRPr lang="cs-CZ" sz="7200" u="sng"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VŠEŽRAVCI</a:t>
            </a:r>
            <a:endParaRPr lang="cs-CZ" u="sng" dirty="0"/>
          </a:p>
        </p:txBody>
      </p:sp>
      <p:sp>
        <p:nvSpPr>
          <p:cNvPr id="3" name="Zástupný symbol pro obsah 2"/>
          <p:cNvSpPr>
            <a:spLocks noGrp="1"/>
          </p:cNvSpPr>
          <p:nvPr>
            <p:ph idx="1"/>
          </p:nvPr>
        </p:nvSpPr>
        <p:spPr/>
        <p:txBody>
          <a:bodyPr>
            <a:normAutofit fontScale="70000" lnSpcReduction="20000"/>
          </a:bodyPr>
          <a:lstStyle/>
          <a:p>
            <a:r>
              <a:rPr lang="cs-CZ" sz="3400" b="1" dirty="0" smtClean="0"/>
              <a:t>Vosy</a:t>
            </a:r>
            <a:r>
              <a:rPr lang="cs-CZ" sz="3400" dirty="0" smtClean="0"/>
              <a:t> si staví své hnízdo obvykle v zemi, např. v lesích, podél břehů vod a cest, někdy také v tmavých dutinách nad zemí. Žije v něm celá vosí kolonie čítající až 2000 jedinců. Přezimující oplodněná královna se probouzí na počátku jara, vylétá a vybere si vhodné místo pro založení nové vosí kolonie. Začne se stavbou buněk, do nichž pak klade vajíčka. Z těchto vajíček se později vylíhnou první dělnice; jsou to nedospělé samice, které tudíž nemají dovyvinuté pohlavní orgány a nemohou se rozmnožovat. Okamžitě přebírají veškerou péči o hnízdo. Od této chvíle se královna věnuje již jen kladení vajíček. Koncem léta se z vajíček vylíhnou samci a samičky. Jedině oplodněné samičky </a:t>
            </a:r>
            <a:r>
              <a:rPr lang="cs-CZ" sz="3400" dirty="0" err="1" smtClean="0"/>
              <a:t>přezimovávají</a:t>
            </a:r>
            <a:r>
              <a:rPr lang="cs-CZ" sz="3400" dirty="0" smtClean="0"/>
              <a:t>, aby mohly příští jaro zase založit novou kolonii. Ostatní obyvatelé hnízda včetně staré královny umírají.</a:t>
            </a:r>
          </a:p>
          <a:p>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u="sng" dirty="0" smtClean="0"/>
              <a:t>VŠEŽRAVCI</a:t>
            </a:r>
            <a:endParaRPr lang="cs-CZ" u="sng" dirty="0"/>
          </a:p>
        </p:txBody>
      </p:sp>
      <p:pic>
        <p:nvPicPr>
          <p:cNvPr id="19462" name="Picture 6" descr="http://citaty-o-lasce.cz/wp-content/uploads/kachny01.jpg"/>
          <p:cNvPicPr>
            <a:picLocks noChangeAspect="1" noChangeArrowheads="1"/>
          </p:cNvPicPr>
          <p:nvPr/>
        </p:nvPicPr>
        <p:blipFill>
          <a:blip r:embed="rId2" cstate="print"/>
          <a:srcRect/>
          <a:stretch>
            <a:fillRect/>
          </a:stretch>
        </p:blipFill>
        <p:spPr bwMode="auto">
          <a:xfrm>
            <a:off x="683568" y="1412776"/>
            <a:ext cx="7676527" cy="5112568"/>
          </a:xfrm>
          <a:prstGeom prst="rect">
            <a:avLst/>
          </a:prstGeom>
          <a:noFill/>
        </p:spPr>
      </p:pic>
      <p:sp>
        <p:nvSpPr>
          <p:cNvPr id="11" name="Obdélník 10"/>
          <p:cNvSpPr/>
          <p:nvPr/>
        </p:nvSpPr>
        <p:spPr>
          <a:xfrm>
            <a:off x="683568" y="6309900"/>
            <a:ext cx="2082621" cy="215444"/>
          </a:xfrm>
          <a:prstGeom prst="rect">
            <a:avLst/>
          </a:prstGeom>
        </p:spPr>
        <p:txBody>
          <a:bodyPr wrap="none">
            <a:spAutoFit/>
          </a:bodyPr>
          <a:lstStyle/>
          <a:p>
            <a:r>
              <a:rPr lang="cs-CZ" sz="800" dirty="0" smtClean="0"/>
              <a:t>http://citaty-o-lasce.cz/category/prezentace/</a:t>
            </a:r>
            <a:endParaRPr lang="cs-CZ" sz="8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u="sng" dirty="0" smtClean="0"/>
              <a:t>VŠEŽRAVCI</a:t>
            </a:r>
            <a:endParaRPr lang="cs-CZ" u="sng" dirty="0"/>
          </a:p>
        </p:txBody>
      </p:sp>
      <p:sp>
        <p:nvSpPr>
          <p:cNvPr id="3" name="Zástupný symbol pro obsah 2"/>
          <p:cNvSpPr>
            <a:spLocks noGrp="1"/>
          </p:cNvSpPr>
          <p:nvPr>
            <p:ph idx="1"/>
          </p:nvPr>
        </p:nvSpPr>
        <p:spPr/>
        <p:txBody>
          <a:bodyPr>
            <a:normAutofit fontScale="77500" lnSpcReduction="20000"/>
          </a:bodyPr>
          <a:lstStyle/>
          <a:p>
            <a:r>
              <a:rPr lang="cs-CZ" u="sng" dirty="0" smtClean="0"/>
              <a:t>Kachna divoká</a:t>
            </a:r>
          </a:p>
          <a:p>
            <a:r>
              <a:rPr lang="cs-CZ" dirty="0" smtClean="0"/>
              <a:t>Kachna divoká hledá potravu jak ve vodě, tak i na souši. Potrava je rostlinná i živočišná, většinou převládá  rostlinná potrava, ale v létě a na podzim se zvyšuje dávka živočišné stravy. Mezi živočišnou potravu patří ryby, žáby, plazi, savci včetně myší a hrabošů a dokonce i zbytky mršin. Mezi rostlinnou převážně různé druhy trav.</a:t>
            </a:r>
          </a:p>
          <a:p>
            <a:r>
              <a:rPr lang="cs-CZ" dirty="0" smtClean="0"/>
              <a:t>Kachny mění peří jednou do roka. Mají asi 10 000 pírek a ochranných per, které je chrání před vlhkem a chladem. Svoje peří si mastí tukem, aby nepronikla peřím žádná voda. Mazová žláza produkuje tuk. Kachna ho vytlačí zobákem a roztírá po peří. </a:t>
            </a:r>
          </a:p>
          <a:p>
            <a:endParaRPr lang="cs-CZ" u="sng"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cs-CZ" sz="1600" dirty="0" smtClean="0"/>
              <a:t>Zdroje:</a:t>
            </a:r>
          </a:p>
          <a:p>
            <a:r>
              <a:rPr lang="cs-CZ" sz="1200" dirty="0" smtClean="0"/>
              <a:t>Neocitovaná obrazová díla byla použita  z knihoven Microsoft Word 2003 a</a:t>
            </a:r>
          </a:p>
          <a:p>
            <a:r>
              <a:rPr lang="cs-CZ" sz="1200" dirty="0" smtClean="0">
                <a:hlinkClick r:id="rId2"/>
              </a:rPr>
              <a:t>http://blogplnyzvirat.blog.cz/1003/vosy-zajimavosti</a:t>
            </a:r>
            <a:endParaRPr lang="cs-CZ" sz="1200" dirty="0" smtClean="0"/>
          </a:p>
          <a:p>
            <a:r>
              <a:rPr lang="cs-CZ" sz="1200" smtClean="0">
                <a:hlinkClick r:id="rId3"/>
              </a:rPr>
              <a:t>http</a:t>
            </a:r>
            <a:r>
              <a:rPr lang="cs-CZ" sz="1200" dirty="0" smtClean="0">
                <a:hlinkClick r:id="rId3"/>
              </a:rPr>
              <a:t>://</a:t>
            </a:r>
            <a:r>
              <a:rPr lang="cs-CZ" sz="1200" smtClean="0">
                <a:hlinkClick r:id="rId3"/>
              </a:rPr>
              <a:t>citaty-o-lasce.cz/category/prezentace</a:t>
            </a:r>
            <a:r>
              <a:rPr lang="cs-CZ" sz="1200" smtClean="0">
                <a:hlinkClick r:id="rId3"/>
              </a:rPr>
              <a:t>/</a:t>
            </a:r>
            <a:endParaRPr lang="cs-CZ" sz="1200" smtClean="0"/>
          </a:p>
          <a:p>
            <a:endParaRPr lang="cs-CZ" sz="1200" dirty="0" smtClean="0"/>
          </a:p>
          <a:p>
            <a:endParaRPr lang="cs-CZ" sz="1200" dirty="0" smtClean="0"/>
          </a:p>
          <a:p>
            <a:pPr>
              <a:buNone/>
            </a:pPr>
            <a:endParaRPr lang="cs-CZ" dirty="0"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TotalTime>
  <Words>516</Words>
  <Application>Microsoft Office PowerPoint</Application>
  <PresentationFormat>Předvádění na obrazovce (4:3)</PresentationFormat>
  <Paragraphs>50</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sady Office</vt:lpstr>
      <vt:lpstr>Prezentace aplikace PowerPoint</vt:lpstr>
      <vt:lpstr>VŠEŽRAVCI</vt:lpstr>
      <vt:lpstr>VŠEŽRAVCI</vt:lpstr>
      <vt:lpstr>VŠEŽRAVCI</vt:lpstr>
      <vt:lpstr>VŠEŽRAVCI</vt:lpstr>
      <vt:lpstr>VŠEŽRAVCI</vt:lpstr>
      <vt:lpstr>VŠEŽRAVCI</vt:lpstr>
      <vt:lpstr>VŠEŽRAVCI</vt:lpstr>
      <vt:lpstr>VŠEŽRAVCI</vt:lpstr>
      <vt:lpstr>VŠEŽRAVCI</vt:lpstr>
      <vt:lpstr>VŠEŽRAVCI</vt:lpstr>
      <vt:lpstr>VŠEŽRAVCI</vt:lpstr>
      <vt:lpstr>Prezentace aplikace PowerPoint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VŠEŽRAVCI</dc:title>
  <dc:creator>Blanka</dc:creator>
  <cp:lastModifiedBy>NTBK</cp:lastModifiedBy>
  <cp:revision>11</cp:revision>
  <dcterms:created xsi:type="dcterms:W3CDTF">2012-06-02T12:29:22Z</dcterms:created>
  <dcterms:modified xsi:type="dcterms:W3CDTF">2013-10-13T17:52:58Z</dcterms:modified>
</cp:coreProperties>
</file>