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64" r:id="rId4"/>
    <p:sldId id="279" r:id="rId5"/>
    <p:sldId id="315" r:id="rId6"/>
    <p:sldId id="321" r:id="rId7"/>
    <p:sldId id="316" r:id="rId8"/>
    <p:sldId id="317" r:id="rId9"/>
    <p:sldId id="318" r:id="rId10"/>
    <p:sldId id="319" r:id="rId11"/>
    <p:sldId id="320" r:id="rId12"/>
    <p:sldId id="322" r:id="rId13"/>
    <p:sldId id="281" r:id="rId14"/>
    <p:sldId id="287" r:id="rId15"/>
    <p:sldId id="286" r:id="rId16"/>
    <p:sldId id="288" r:id="rId17"/>
    <p:sldId id="289" r:id="rId18"/>
    <p:sldId id="292" r:id="rId19"/>
    <p:sldId id="291" r:id="rId20"/>
    <p:sldId id="290" r:id="rId21"/>
    <p:sldId id="294" r:id="rId22"/>
    <p:sldId id="308" r:id="rId23"/>
    <p:sldId id="260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1297" autoAdjust="0"/>
  </p:normalViewPr>
  <p:slideViewPr>
    <p:cSldViewPr>
      <p:cViewPr varScale="1">
        <p:scale>
          <a:sx n="44" d="100"/>
          <a:sy n="44" d="100"/>
        </p:scale>
        <p:origin x="-12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VY_32_INOVACE_Rovnoměrný a nerovnoměrný pohyb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789EFDB-0405-4800-97FE-71DB42295F77}" type="datetimeFigureOut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71BD22C-46CC-424D-8829-82EFD59429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87205-493E-4A92-8EFB-70CC2C02C126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6CB84-B706-4632-A7FB-EC2F54F71C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BFBF7-0F58-41B4-B806-ADAB6FE09927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B46E-0FB8-4B57-8A3E-9FC984C29B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61D6E-CEAE-4B14-851F-9858102AA744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CC22A-C080-4167-8939-928CE06046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37C42-8CE3-4E98-AEAF-CDB6A2581B51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8FD8E-EAE3-4601-BE28-AFC768C324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6384B-80A3-430B-8934-07B920189DA7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1292E-122A-46E6-9842-2774C1AD23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1B5AD-FEB0-413A-AF56-0E963D5832E7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561A6-432E-4FE6-95B8-7975141268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9FABF-86C5-4C6A-9ACF-52A873C2EE5E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14518-BB0F-4E87-9FF1-32D76A2D2F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57C0D-7DBA-47B5-B767-54B15472F212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E83BE-6AD4-498F-9DC9-8042715A01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AD5BF-7E36-4B0E-8FAB-8C45BE80FE06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CEB57-504A-4380-A3CE-DD66F7AC64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411BE-0BBA-4BF6-889B-3ED0607E728F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5304D-786F-4974-B2BB-DAD7A64448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D24EC4-FC21-47ED-B846-D88ECA8F1670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430F6-3DDA-4622-9449-DCB0C1AD44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CBA154-2BEB-400E-8FB3-D6358A2F6625}" type="datetime1">
              <a:rPr lang="cs-CZ"/>
              <a:pPr>
                <a:defRPr/>
              </a:pPr>
              <a:t>13.10.2013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E488C81-371C-4B3A-8F5E-F9D61BD4CD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7" Type="http://schemas.openxmlformats.org/officeDocument/2006/relationships/image" Target="../media/image1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8.wmf"/><Relationship Id="rId5" Type="http://schemas.openxmlformats.org/officeDocument/2006/relationships/image" Target="../media/image9.png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Prezentace je určena pro výklad pojmů rovnoměrný a nerovnoměrný pohyb v 6. ročníku ZŠ. </a:t>
            </a:r>
          </a:p>
          <a:p>
            <a:pPr>
              <a:buFont typeface="Arial" charset="0"/>
              <a:buChar char="•"/>
            </a:pPr>
            <a:r>
              <a:rPr lang="cs-CZ" smtClean="0"/>
              <a:t>Prezentace se skládá ze dvou částí: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Výklad nové látky (snímky 4 – 13): vysvětlení pojmů rovnoměrný a nerovnoměrný pohyb a jejich příklady, graf závislosti rychlosti na čase, rovnoměrně zrychlený a zpomalený pohyb.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Shrnutí probrané látky a závěrečný test s příklady na procvičení probrané látky(snímky 14 – 23).</a:t>
            </a:r>
          </a:p>
          <a:p>
            <a:pPr>
              <a:buFont typeface="Arial" charset="0"/>
              <a:buChar char="•"/>
            </a:pPr>
            <a:r>
              <a:rPr lang="cs-CZ" smtClean="0"/>
              <a:t>Časová náročnost 30 min.</a:t>
            </a:r>
          </a:p>
          <a:p>
            <a:pPr lvl="1">
              <a:buFont typeface="Arial" charset="0"/>
              <a:buChar char="•"/>
            </a:pPr>
            <a:endParaRPr lang="cs-CZ" smtClean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7C0EE0F-CB33-4E0E-BC2C-5E4472823F4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/>
              <a:t>Rovnoměrný </a:t>
            </a:r>
            <a:r>
              <a:rPr lang="cs-CZ" sz="6000" dirty="0"/>
              <a:t>a nerovnoměrný pohyb</a:t>
            </a:r>
            <a:endParaRPr lang="cs-CZ" sz="6000" dirty="0" smtClean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50DC6B8-3E0B-4731-BE63-ADB1521A100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97337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Pohyby můžeme dělit podle různých kritérií: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000" dirty="0" smtClean="0">
                <a:latin typeface="Calibri" pitchFamily="34" charset="0"/>
              </a:rPr>
              <a:t>Základní rozdělení pohybů:</a:t>
            </a:r>
            <a:endParaRPr lang="cs-CZ" sz="3000" dirty="0">
              <a:latin typeface="Calibri" pitchFamily="34" charset="0"/>
            </a:endParaRPr>
          </a:p>
          <a:p>
            <a:pPr lvl="2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>
                <a:latin typeface="Calibri" pitchFamily="34" charset="0"/>
              </a:rPr>
              <a:t>Posuvné</a:t>
            </a:r>
            <a:r>
              <a:rPr lang="cs-CZ" sz="2800" dirty="0" smtClean="0">
                <a:latin typeface="Calibri" pitchFamily="34" charset="0"/>
              </a:rPr>
              <a:t> (translační)</a:t>
            </a:r>
            <a:endParaRPr lang="cs-CZ" sz="2800" dirty="0">
              <a:latin typeface="Calibri" pitchFamily="34" charset="0"/>
            </a:endParaRPr>
          </a:p>
          <a:p>
            <a:pPr lvl="2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>
                <a:latin typeface="Calibri" pitchFamily="34" charset="0"/>
              </a:rPr>
              <a:t>Otáčivé</a:t>
            </a:r>
            <a:r>
              <a:rPr lang="cs-CZ" sz="2800" dirty="0" smtClean="0">
                <a:latin typeface="Calibri" pitchFamily="34" charset="0"/>
              </a:rPr>
              <a:t> (rotační)</a:t>
            </a:r>
          </a:p>
          <a:p>
            <a:pPr lvl="2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>
                <a:latin typeface="Calibri" pitchFamily="34" charset="0"/>
              </a:rPr>
              <a:t>Složené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000" dirty="0">
                <a:latin typeface="Calibri" pitchFamily="34" charset="0"/>
              </a:rPr>
              <a:t>Podle tvaru trajektorie:</a:t>
            </a:r>
          </a:p>
          <a:p>
            <a:pPr lvl="2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>
                <a:latin typeface="Calibri" pitchFamily="34" charset="0"/>
              </a:rPr>
              <a:t>Přímočaré</a:t>
            </a:r>
          </a:p>
          <a:p>
            <a:pPr lvl="2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>
                <a:latin typeface="Calibri" pitchFamily="34" charset="0"/>
              </a:rPr>
              <a:t>Křivočaré</a:t>
            </a:r>
            <a:endParaRPr lang="cs-CZ" sz="2800" b="1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8E3DB04-7BD4-4C9D-83F3-56AF1892E7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Rozdělení pohybů -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97337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b="1" dirty="0" smtClean="0">
                <a:latin typeface="Calibri" pitchFamily="34" charset="0"/>
              </a:rPr>
              <a:t>Rovnoměrný</a:t>
            </a:r>
            <a:r>
              <a:rPr lang="cs-CZ" sz="3200" dirty="0" smtClean="0">
                <a:latin typeface="Calibri" pitchFamily="34" charset="0"/>
              </a:rPr>
              <a:t> pohyb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000" dirty="0" smtClean="0">
                <a:latin typeface="Calibri" pitchFamily="34" charset="0"/>
              </a:rPr>
              <a:t>rychlost pohybu tělesa se nemění </a:t>
            </a: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</a:t>
            </a:r>
            <a:r>
              <a:rPr lang="cs-CZ" sz="30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těleso urazí za stejné doby vždy stejné dráhy </a:t>
            </a: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b="1" dirty="0" smtClean="0">
                <a:latin typeface="Calibri" pitchFamily="34" charset="0"/>
              </a:rPr>
              <a:t>Nerovnoměrný</a:t>
            </a:r>
            <a:r>
              <a:rPr lang="cs-CZ" sz="3200" dirty="0" smtClean="0">
                <a:latin typeface="Calibri" pitchFamily="34" charset="0"/>
              </a:rPr>
              <a:t> pohyb</a:t>
            </a:r>
            <a:endParaRPr lang="cs-CZ" sz="2800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000" dirty="0">
                <a:latin typeface="Calibri" pitchFamily="34" charset="0"/>
              </a:rPr>
              <a:t>rychlost pohybu tělesa se </a:t>
            </a:r>
            <a:r>
              <a:rPr lang="cs-CZ" sz="3000" dirty="0" smtClean="0">
                <a:latin typeface="Calibri" pitchFamily="34" charset="0"/>
              </a:rPr>
              <a:t>mění </a:t>
            </a: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(těleso </a:t>
            </a:r>
            <a:r>
              <a:rPr lang="cs-CZ" sz="30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urazí za stejné doby </a:t>
            </a: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různé dráhy)</a:t>
            </a:r>
            <a:endParaRPr lang="cs-CZ" sz="30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</p:txBody>
      </p:sp>
      <p:sp>
        <p:nvSpPr>
          <p:cNvPr id="1843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00143C-E676-4016-82D9-2F05849F624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Rozdělení posuvných pohybů podle rychlosti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rovnoměrného a nerovnoměrného posuvného pohybu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76275" y="2349500"/>
            <a:ext cx="3822700" cy="639763"/>
          </a:xfrm>
        </p:spPr>
        <p:txBody>
          <a:bodyPr/>
          <a:lstStyle/>
          <a:p>
            <a:r>
              <a:rPr lang="cs-CZ" sz="2800" b="1" smtClean="0">
                <a:latin typeface="Calibri" pitchFamily="34" charset="0"/>
              </a:rPr>
              <a:t>Rovnoměrný</a:t>
            </a:r>
            <a:r>
              <a:rPr lang="cs-CZ" sz="2800" smtClean="0">
                <a:latin typeface="Calibri" pitchFamily="34" charset="0"/>
              </a:rPr>
              <a:t> pohyb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677863" y="3100388"/>
            <a:ext cx="3819525" cy="3497262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latin typeface="Calibri" pitchFamily="34" charset="0"/>
              </a:rPr>
              <a:t>cyklista jedoucí po rovině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latin typeface="Calibri" pitchFamily="34" charset="0"/>
              </a:rPr>
              <a:t>vlak mezi stanicemi </a:t>
            </a:r>
            <a:endParaRPr lang="cs-CZ" sz="24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i="1" dirty="0" smtClean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>
              <a:latin typeface="Calibri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8200" y="2349500"/>
            <a:ext cx="3822700" cy="639763"/>
          </a:xfrm>
        </p:spPr>
        <p:txBody>
          <a:bodyPr/>
          <a:lstStyle/>
          <a:p>
            <a:r>
              <a:rPr lang="cs-CZ" sz="2800" b="1" smtClean="0">
                <a:latin typeface="Calibri" pitchFamily="34" charset="0"/>
              </a:rPr>
              <a:t>Nerovnoměrný</a:t>
            </a:r>
            <a:r>
              <a:rPr lang="cs-CZ" sz="2800" smtClean="0">
                <a:latin typeface="Calibri" pitchFamily="34" charset="0"/>
              </a:rPr>
              <a:t> pohyb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3100388"/>
            <a:ext cx="3822700" cy="3497262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400" smtClean="0">
                <a:latin typeface="Calibri" pitchFamily="34" charset="0"/>
              </a:rPr>
              <a:t>závodník po startu</a:t>
            </a:r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 smtClean="0">
                <a:latin typeface="Calibri" pitchFamily="34" charset="0"/>
              </a:rPr>
              <a:t>lovící pták</a:t>
            </a:r>
          </a:p>
          <a:p>
            <a:endParaRPr lang="cs-CZ" sz="2400" smtClean="0"/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endParaRPr lang="cs-CZ" sz="2400" smtClean="0"/>
          </a:p>
        </p:txBody>
      </p:sp>
      <p:sp>
        <p:nvSpPr>
          <p:cNvPr id="194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43592E7-8AD4-4555-A00B-91AF93D02AA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pic>
        <p:nvPicPr>
          <p:cNvPr id="1026" name="Picture 2" descr="C:\Documents and Settings\Ďobek\Local Settings\Temporary Internet Files\Content.IE5\GZOJH3DS\MP90040744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3573463"/>
            <a:ext cx="19446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Documents and Settings\Ďobek\Local Settings\Temporary Internet Files\Content.IE5\GZOJH3DS\MP90040190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5300663"/>
            <a:ext cx="19446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C:\Documents and Settings\Ďobek\Local Settings\Temporary Internet Files\Content.IE5\2WIS9WBJ\MP90044835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3573463"/>
            <a:ext cx="19446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Documents and Settings\Ďobek\Local Settings\Temporary Internet Files\Content.IE5\GZOJH3DS\MP90040711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81650" y="5300663"/>
            <a:ext cx="19431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 uiExpand="1" build="p"/>
      <p:bldP spid="6" grpId="0" build="p"/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8BF0EA-4522-4AE8-9EDA-9D9824CFB19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Graf okamžité rychlosti rovnoměrného pohybu</a:t>
            </a:r>
            <a:endParaRPr lang="cs-CZ" sz="3600" dirty="0"/>
          </a:p>
        </p:txBody>
      </p: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942975" y="1700213"/>
            <a:ext cx="6221413" cy="3619500"/>
            <a:chOff x="150796" y="1699211"/>
            <a:chExt cx="8813692" cy="4847092"/>
          </a:xfrm>
        </p:grpSpPr>
        <p:graphicFrame>
          <p:nvGraphicFramePr>
            <p:cNvPr id="20485" name="Graf 17"/>
            <p:cNvGraphicFramePr>
              <a:graphicFrameLocks/>
            </p:cNvGraphicFramePr>
            <p:nvPr/>
          </p:nvGraphicFramePr>
          <p:xfrm>
            <a:off x="340552" y="2352859"/>
            <a:ext cx="8424854" cy="4024492"/>
          </p:xfrm>
          <a:graphic>
            <a:graphicData uri="http://schemas.openxmlformats.org/presentationml/2006/ole">
              <p:oleObj spid="_x0000_s20485" r:id="rId3" imgW="5944115" imgH="3005588" progId="Excel.Chart.8">
                <p:embed/>
              </p:oleObj>
            </a:graphicData>
          </a:graphic>
        </p:graphicFrame>
        <p:sp>
          <p:nvSpPr>
            <p:cNvPr id="19" name="TextovéPole 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150796" y="1699211"/>
              <a:ext cx="676789" cy="617348"/>
            </a:xfrm>
            <a:prstGeom prst="rect">
              <a:avLst/>
            </a:prstGeom>
            <a:blipFill rotWithShape="1">
              <a:blip r:embed="rId4"/>
              <a:stretch>
                <a:fillRect r="-11538" b="-22368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20" name="TextovéPole 1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8616316" y="5949280"/>
              <a:ext cx="348172" cy="597023"/>
            </a:xfrm>
            <a:prstGeom prst="rect">
              <a:avLst/>
            </a:prstGeom>
            <a:blipFill rotWithShape="1"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cxnSp>
          <p:nvCxnSpPr>
            <p:cNvPr id="22" name="Přímá spojnice se šipkou 21"/>
            <p:cNvCxnSpPr/>
            <p:nvPr/>
          </p:nvCxnSpPr>
          <p:spPr>
            <a:xfrm flipV="1">
              <a:off x="1007652" y="1833143"/>
              <a:ext cx="0" cy="4054125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768" y="5691684"/>
              <a:ext cx="8136753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97337"/>
          </a:xfrm>
        </p:spPr>
        <p:txBody>
          <a:bodyPr rtlCol="0">
            <a:normAutofit fontScale="92500"/>
          </a:bodyPr>
          <a:lstStyle/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Grafem časového průběhu rychlosti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rovnoměrného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pohybu je úsečka rovnoběžná s časovou osou</a:t>
            </a:r>
            <a:endParaRPr lang="cs-CZ" sz="3200" dirty="0"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ástupný symbol pro obsah 1"/>
          <p:cNvSpPr>
            <a:spLocks noGrp="1"/>
          </p:cNvSpPr>
          <p:nvPr>
            <p:ph idx="1"/>
          </p:nvPr>
        </p:nvSpPr>
        <p:spPr>
          <a:xfrm>
            <a:off x="179388" y="2643188"/>
            <a:ext cx="8785225" cy="4098925"/>
          </a:xfrm>
        </p:spPr>
        <p:txBody>
          <a:bodyPr>
            <a:normAutofit/>
          </a:bodyPr>
          <a:lstStyle/>
          <a:p>
            <a:pPr lvl="1">
              <a:lnSpc>
                <a:spcPct val="80000"/>
              </a:lnSpc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 lvl="1">
              <a:lnSpc>
                <a:spcPct val="80000"/>
              </a:lnSpc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 lvl="1">
              <a:lnSpc>
                <a:spcPct val="80000"/>
              </a:lnSpc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 lvl="1">
              <a:lnSpc>
                <a:spcPct val="80000"/>
              </a:lnSpc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 lvl="1">
              <a:lnSpc>
                <a:spcPct val="80000"/>
              </a:lnSpc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 lvl="1">
              <a:lnSpc>
                <a:spcPct val="80000"/>
              </a:lnSpc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lnSpc>
                <a:spcPct val="80000"/>
              </a:lnSpc>
              <a:buFont typeface="Arial" charset="0"/>
              <a:buChar char="•"/>
            </a:pPr>
            <a:r>
              <a:rPr lang="cs-CZ" sz="3000" smtClean="0">
                <a:latin typeface="Calibri" pitchFamily="34" charset="0"/>
              </a:rPr>
              <a:t>Grafem časového průběhu rychlosti </a:t>
            </a:r>
            <a:r>
              <a:rPr lang="cs-CZ" sz="3000" b="1" smtClean="0">
                <a:solidFill>
                  <a:srgbClr val="FF0000"/>
                </a:solidFill>
                <a:latin typeface="Calibri" pitchFamily="34" charset="0"/>
              </a:rPr>
              <a:t>nerovnoměrného</a:t>
            </a:r>
            <a:r>
              <a:rPr lang="cs-CZ" sz="300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000" smtClean="0">
                <a:latin typeface="Calibri" pitchFamily="34" charset="0"/>
              </a:rPr>
              <a:t>pohybu není úsečka rovnoběžná s časovou osou</a:t>
            </a:r>
            <a:r>
              <a:rPr lang="cs-CZ" sz="3000" smtClean="0">
                <a:latin typeface="Arial" charset="0"/>
              </a:rPr>
              <a:t>,</a:t>
            </a:r>
            <a:r>
              <a:rPr lang="cs-CZ" sz="3000" smtClean="0">
                <a:latin typeface="Calibri" pitchFamily="34" charset="0"/>
              </a:rPr>
              <a:t> ale jakákoli jiná křivka</a:t>
            </a:r>
          </a:p>
        </p:txBody>
      </p:sp>
      <p:sp>
        <p:nvSpPr>
          <p:cNvPr id="215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7D1DC9-7546-4FD9-91B9-84332AA22C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Graf okamžité rychlosti nerovnoměrného pohybu</a:t>
            </a:r>
            <a:endParaRPr lang="cs-CZ" sz="3600" dirty="0"/>
          </a:p>
        </p:txBody>
      </p: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971550" y="1700213"/>
            <a:ext cx="6221413" cy="3619500"/>
            <a:chOff x="150796" y="1699211"/>
            <a:chExt cx="8813692" cy="4847092"/>
          </a:xfrm>
        </p:grpSpPr>
        <p:graphicFrame>
          <p:nvGraphicFramePr>
            <p:cNvPr id="21509" name="Graf 17"/>
            <p:cNvGraphicFramePr>
              <a:graphicFrameLocks/>
            </p:cNvGraphicFramePr>
            <p:nvPr/>
          </p:nvGraphicFramePr>
          <p:xfrm>
            <a:off x="340552" y="2352859"/>
            <a:ext cx="8424854" cy="4024492"/>
          </p:xfrm>
          <a:graphic>
            <a:graphicData uri="http://schemas.openxmlformats.org/presentationml/2006/ole">
              <p:oleObj spid="_x0000_s21509" r:id="rId3" imgW="5950212" imgH="3005588" progId="Excel.Chart.8">
                <p:embed/>
              </p:oleObj>
            </a:graphicData>
          </a:graphic>
        </p:graphicFrame>
        <p:sp>
          <p:nvSpPr>
            <p:cNvPr id="19" name="TextovéPole 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150796" y="1699211"/>
              <a:ext cx="676789" cy="617348"/>
            </a:xfrm>
            <a:prstGeom prst="rect">
              <a:avLst/>
            </a:prstGeom>
            <a:blipFill rotWithShape="1">
              <a:blip r:embed="rId4"/>
              <a:stretch>
                <a:fillRect r="-11392" b="-22368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20" name="TextovéPole 1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8616316" y="5949280"/>
              <a:ext cx="348172" cy="597023"/>
            </a:xfrm>
            <a:prstGeom prst="rect">
              <a:avLst/>
            </a:prstGeom>
            <a:blipFill rotWithShape="1"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cxnSp>
          <p:nvCxnSpPr>
            <p:cNvPr id="22" name="Přímá spojnice se šipkou 21"/>
            <p:cNvCxnSpPr/>
            <p:nvPr/>
          </p:nvCxnSpPr>
          <p:spPr>
            <a:xfrm flipV="1">
              <a:off x="1007652" y="1833143"/>
              <a:ext cx="0" cy="4054125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768" y="5691684"/>
              <a:ext cx="8136753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ástupný symbol pro obsah 1"/>
          <p:cNvSpPr>
            <a:spLocks noGrp="1"/>
          </p:cNvSpPr>
          <p:nvPr>
            <p:ph idx="1"/>
          </p:nvPr>
        </p:nvSpPr>
        <p:spPr>
          <a:xfrm>
            <a:off x="179388" y="2930525"/>
            <a:ext cx="8785225" cy="4170363"/>
          </a:xfrm>
        </p:spPr>
        <p:txBody>
          <a:bodyPr rtlCol="0">
            <a:normAutofit fontScale="77500" lnSpcReduction="20000"/>
          </a:bodyPr>
          <a:lstStyle/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Grafem časového průběhu rychlosti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zrychleného</a:t>
            </a:r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pohybu je křivka, která se neustále vzdaluje od časové osy (rychlost se zvětšuje)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Pokud je </a:t>
            </a:r>
            <a:r>
              <a:rPr lang="cs-CZ" sz="3200" dirty="0">
                <a:latin typeface="Calibri" pitchFamily="34" charset="0"/>
              </a:rPr>
              <a:t>grafem úsečka, která se neustále vzdaluje od časové </a:t>
            </a:r>
            <a:r>
              <a:rPr lang="cs-CZ" sz="3200" dirty="0" smtClean="0">
                <a:latin typeface="Calibri" pitchFamily="34" charset="0"/>
              </a:rPr>
              <a:t>osy, jedná se o 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rovnoměrně zrychlený </a:t>
            </a:r>
            <a:r>
              <a:rPr lang="cs-CZ" sz="3200" dirty="0" smtClean="0">
                <a:latin typeface="Calibri" pitchFamily="34" charset="0"/>
              </a:rPr>
              <a:t>pohyb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3C1C194-5C00-464F-8CD0-A74E3813A22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Graf okamžité rychlosti zrychleného pohybu</a:t>
            </a:r>
            <a:endParaRPr lang="cs-CZ" sz="3600" dirty="0"/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971550" y="1700213"/>
            <a:ext cx="6221413" cy="3619500"/>
            <a:chOff x="971600" y="1700808"/>
            <a:chExt cx="6221404" cy="3619467"/>
          </a:xfrm>
        </p:grpSpPr>
        <p:grpSp>
          <p:nvGrpSpPr>
            <p:cNvPr id="22533" name="Skupina 25"/>
            <p:cNvGrpSpPr>
              <a:grpSpLocks/>
            </p:cNvGrpSpPr>
            <p:nvPr/>
          </p:nvGrpSpPr>
          <p:grpSpPr bwMode="auto">
            <a:xfrm>
              <a:off x="971600" y="1700808"/>
              <a:ext cx="6221404" cy="3619467"/>
              <a:chOff x="150796" y="1699211"/>
              <a:chExt cx="8813692" cy="4847092"/>
            </a:xfrm>
          </p:grpSpPr>
          <p:graphicFrame>
            <p:nvGraphicFramePr>
              <p:cNvPr id="22535" name="Graf 17"/>
              <p:cNvGraphicFramePr>
                <a:graphicFrameLocks/>
              </p:cNvGraphicFramePr>
              <p:nvPr/>
            </p:nvGraphicFramePr>
            <p:xfrm>
              <a:off x="340552" y="2352859"/>
              <a:ext cx="8424854" cy="4024492"/>
            </p:xfrm>
            <a:graphic>
              <a:graphicData uri="http://schemas.openxmlformats.org/presentationml/2006/ole">
                <p:oleObj spid="_x0000_s22535" r:id="rId3" imgW="5950212" imgH="3005588" progId="Excel.Chart.8">
                  <p:embed/>
                </p:oleObj>
              </a:graphicData>
            </a:graphic>
          </p:graphicFrame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796" y="1699211"/>
                <a:ext cx="676789" cy="617348"/>
              </a:xfrm>
              <a:prstGeom prst="rect">
                <a:avLst/>
              </a:prstGeom>
              <a:blipFill rotWithShape="1">
                <a:blip r:embed="rId4"/>
                <a:stretch>
                  <a:fillRect r="-11392" b="-22368"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  <a:cs typeface="+mn-cs"/>
                  </a:rPr>
                  <a:t> </a:t>
                </a:r>
              </a:p>
            </p:txBody>
          </p:sp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16316" y="5949280"/>
                <a:ext cx="348172" cy="5970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  <a:cs typeface="+mn-cs"/>
                  </a:rPr>
                  <a:t> </a:t>
                </a:r>
              </a:p>
            </p:txBody>
          </p:sp>
          <p:cxnSp>
            <p:nvCxnSpPr>
              <p:cNvPr id="22" name="Přímá spojnice se šipkou 21"/>
              <p:cNvCxnSpPr/>
              <p:nvPr/>
            </p:nvCxnSpPr>
            <p:spPr>
              <a:xfrm flipV="1">
                <a:off x="1007652" y="1833143"/>
                <a:ext cx="0" cy="4054125"/>
              </a:xfrm>
              <a:prstGeom prst="straightConnector1">
                <a:avLst/>
              </a:prstGeom>
              <a:ln w="317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se šipkou 22"/>
              <p:cNvCxnSpPr/>
              <p:nvPr/>
            </p:nvCxnSpPr>
            <p:spPr>
              <a:xfrm>
                <a:off x="755768" y="5691684"/>
                <a:ext cx="8136753" cy="0"/>
              </a:xfrm>
              <a:prstGeom prst="straightConnector1">
                <a:avLst/>
              </a:prstGeom>
              <a:ln w="317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" name="Přímá spojnice 4"/>
            <p:cNvCxnSpPr/>
            <p:nvPr/>
          </p:nvCxnSpPr>
          <p:spPr>
            <a:xfrm flipV="1">
              <a:off x="1576437" y="3572453"/>
              <a:ext cx="5227629" cy="1109653"/>
            </a:xfrm>
            <a:prstGeom prst="line">
              <a:avLst/>
            </a:prstGeom>
            <a:ln w="381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ástupný symbol pro obsah 1"/>
          <p:cNvSpPr>
            <a:spLocks noGrp="1"/>
          </p:cNvSpPr>
          <p:nvPr>
            <p:ph idx="1"/>
          </p:nvPr>
        </p:nvSpPr>
        <p:spPr>
          <a:xfrm>
            <a:off x="179388" y="2930525"/>
            <a:ext cx="8785225" cy="4170363"/>
          </a:xfrm>
        </p:spPr>
        <p:txBody>
          <a:bodyPr rtlCol="0">
            <a:normAutofit fontScale="77500" lnSpcReduction="20000"/>
          </a:bodyPr>
          <a:lstStyle/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Grafem časového průběhu rychlosti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zpomaleného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pohybu je křivka, která se neustále přibližuje k časové ose (rychlost se zmenšuje)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Pokud je </a:t>
            </a:r>
            <a:r>
              <a:rPr lang="cs-CZ" sz="3200" dirty="0">
                <a:latin typeface="Calibri" pitchFamily="34" charset="0"/>
              </a:rPr>
              <a:t>grafem úsečka, která se neustále přibližuje k časové </a:t>
            </a:r>
            <a:r>
              <a:rPr lang="cs-CZ" sz="3200" dirty="0" smtClean="0">
                <a:latin typeface="Calibri" pitchFamily="34" charset="0"/>
              </a:rPr>
              <a:t>ose, jedná se o </a:t>
            </a: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rovnoměrně zpomalený </a:t>
            </a:r>
            <a:r>
              <a:rPr lang="cs-CZ" sz="3200" dirty="0" smtClean="0">
                <a:latin typeface="Calibri" pitchFamily="34" charset="0"/>
              </a:rPr>
              <a:t>pohyb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4EA5CFF-EC30-41A4-A0CE-9C5E840F890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Graf okamžité rychlosti zpomaleného pohybu</a:t>
            </a:r>
            <a:endParaRPr lang="cs-CZ" sz="3600" dirty="0"/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971550" y="1700213"/>
            <a:ext cx="6221413" cy="3619500"/>
            <a:chOff x="971600" y="1700808"/>
            <a:chExt cx="6221404" cy="3619467"/>
          </a:xfrm>
        </p:grpSpPr>
        <p:grpSp>
          <p:nvGrpSpPr>
            <p:cNvPr id="23557" name="Skupina 25"/>
            <p:cNvGrpSpPr>
              <a:grpSpLocks/>
            </p:cNvGrpSpPr>
            <p:nvPr/>
          </p:nvGrpSpPr>
          <p:grpSpPr bwMode="auto">
            <a:xfrm>
              <a:off x="971600" y="1700808"/>
              <a:ext cx="6221404" cy="3619467"/>
              <a:chOff x="150796" y="1699211"/>
              <a:chExt cx="8813692" cy="4847092"/>
            </a:xfrm>
          </p:grpSpPr>
          <p:graphicFrame>
            <p:nvGraphicFramePr>
              <p:cNvPr id="23559" name="Graf 17"/>
              <p:cNvGraphicFramePr>
                <a:graphicFrameLocks/>
              </p:cNvGraphicFramePr>
              <p:nvPr/>
            </p:nvGraphicFramePr>
            <p:xfrm>
              <a:off x="340552" y="2352859"/>
              <a:ext cx="8424854" cy="4024492"/>
            </p:xfrm>
            <a:graphic>
              <a:graphicData uri="http://schemas.openxmlformats.org/presentationml/2006/ole">
                <p:oleObj spid="_x0000_s23559" r:id="rId3" imgW="5950212" imgH="3005588" progId="Excel.Chart.8">
                  <p:embed/>
                </p:oleObj>
              </a:graphicData>
            </a:graphic>
          </p:graphicFrame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796" y="1699211"/>
                <a:ext cx="676789" cy="617348"/>
              </a:xfrm>
              <a:prstGeom prst="rect">
                <a:avLst/>
              </a:prstGeom>
              <a:blipFill rotWithShape="1">
                <a:blip r:embed="rId4"/>
                <a:stretch>
                  <a:fillRect r="-11392" b="-22368"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  <a:cs typeface="+mn-cs"/>
                  </a:rPr>
                  <a:t> </a:t>
                </a:r>
              </a:p>
            </p:txBody>
          </p:sp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16316" y="5949280"/>
                <a:ext cx="348172" cy="5970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  <a:cs typeface="+mn-cs"/>
                  </a:rPr>
                  <a:t> </a:t>
                </a:r>
              </a:p>
            </p:txBody>
          </p:sp>
          <p:cxnSp>
            <p:nvCxnSpPr>
              <p:cNvPr id="22" name="Přímá spojnice se šipkou 21"/>
              <p:cNvCxnSpPr/>
              <p:nvPr/>
            </p:nvCxnSpPr>
            <p:spPr>
              <a:xfrm flipV="1">
                <a:off x="1007652" y="1833143"/>
                <a:ext cx="0" cy="4054125"/>
              </a:xfrm>
              <a:prstGeom prst="straightConnector1">
                <a:avLst/>
              </a:prstGeom>
              <a:ln w="317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se šipkou 22"/>
              <p:cNvCxnSpPr/>
              <p:nvPr/>
            </p:nvCxnSpPr>
            <p:spPr>
              <a:xfrm>
                <a:off x="755768" y="5691684"/>
                <a:ext cx="8136753" cy="0"/>
              </a:xfrm>
              <a:prstGeom prst="straightConnector1">
                <a:avLst/>
              </a:prstGeom>
              <a:ln w="317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" name="Přímá spojnice 4"/>
            <p:cNvCxnSpPr/>
            <p:nvPr/>
          </p:nvCxnSpPr>
          <p:spPr>
            <a:xfrm>
              <a:off x="1576437" y="2348502"/>
              <a:ext cx="5227629" cy="2333604"/>
            </a:xfrm>
            <a:prstGeom prst="line">
              <a:avLst/>
            </a:prstGeom>
            <a:ln w="381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97337"/>
          </a:xfrm>
        </p:spPr>
        <p:txBody>
          <a:bodyPr rtlCol="0"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b="1" dirty="0" smtClean="0">
                <a:latin typeface="Calibri" pitchFamily="34" charset="0"/>
              </a:rPr>
              <a:t>Rovnoměrný</a:t>
            </a:r>
            <a:r>
              <a:rPr lang="cs-CZ" sz="3200" dirty="0" smtClean="0">
                <a:latin typeface="Calibri" pitchFamily="34" charset="0"/>
              </a:rPr>
              <a:t> pohyb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000" dirty="0" smtClean="0">
                <a:latin typeface="Calibri" pitchFamily="34" charset="0"/>
              </a:rPr>
              <a:t>každý bod tělesa se pohybuje po své trajektorii (kružnici) rychlostí, která se nemění </a:t>
            </a: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(bod urazí </a:t>
            </a:r>
            <a:r>
              <a:rPr lang="cs-CZ" sz="30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za stejné doby vždy stejné </a:t>
            </a: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dráhy, těleso se otočí o stejný úhel)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b="1" dirty="0" smtClean="0">
                <a:latin typeface="Calibri" pitchFamily="34" charset="0"/>
              </a:rPr>
              <a:t>Nerovnoměrný</a:t>
            </a:r>
            <a:r>
              <a:rPr lang="cs-CZ" sz="3200" dirty="0" smtClean="0">
                <a:latin typeface="Calibri" pitchFamily="34" charset="0"/>
              </a:rPr>
              <a:t> pohyb</a:t>
            </a:r>
            <a:endParaRPr lang="cs-CZ" sz="28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000" dirty="0" smtClean="0">
                <a:latin typeface="Calibri" pitchFamily="34" charset="0"/>
              </a:rPr>
              <a:t>každý </a:t>
            </a:r>
            <a:r>
              <a:rPr lang="cs-CZ" sz="3000" dirty="0">
                <a:latin typeface="Calibri" pitchFamily="34" charset="0"/>
              </a:rPr>
              <a:t>bod tělesa se pohybuje po své trajektorii (kružnici) </a:t>
            </a:r>
            <a:r>
              <a:rPr lang="cs-CZ" sz="3000" dirty="0" smtClean="0">
                <a:latin typeface="Calibri" pitchFamily="34" charset="0"/>
              </a:rPr>
              <a:t>rychlostí</a:t>
            </a:r>
            <a:r>
              <a:rPr lang="cs-CZ" sz="3000" dirty="0">
                <a:latin typeface="Calibri" pitchFamily="34" charset="0"/>
              </a:rPr>
              <a:t>, která se </a:t>
            </a:r>
            <a:r>
              <a:rPr lang="cs-CZ" sz="3000" dirty="0" smtClean="0">
                <a:latin typeface="Calibri" pitchFamily="34" charset="0"/>
              </a:rPr>
              <a:t>mění </a:t>
            </a:r>
            <a:r>
              <a:rPr lang="cs-CZ" sz="30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(bod urazí za stejné doby </a:t>
            </a: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různé dráhy, těleso se otočí o různé úhly)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rychlosti jednotlivých bodů se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liší  </a:t>
            </a:r>
            <a:b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(body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dál od osy otáčení se pohybují větší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rychlostí); 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pro popis otáčivého pohybu se zavádí veličina úhlová rychlost (značka </a:t>
            </a:r>
            <a:r>
              <a:rPr lang="el-GR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ω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, jednotka rad/s)</a:t>
            </a: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000" dirty="0">
              <a:latin typeface="Calibri" pitchFamily="34" charset="0"/>
            </a:endParaRPr>
          </a:p>
        </p:txBody>
      </p: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5A9005-25E0-45A6-99E6-7F0BB6AA5AF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Rozdělení otáčivých pohybů podle rychlosti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rovnoměrného a nerovnoměrného otáčivého pohybu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76275" y="2349500"/>
            <a:ext cx="3822700" cy="639763"/>
          </a:xfrm>
        </p:spPr>
        <p:txBody>
          <a:bodyPr/>
          <a:lstStyle/>
          <a:p>
            <a:r>
              <a:rPr lang="cs-CZ" sz="2800" b="1" smtClean="0">
                <a:latin typeface="Calibri" pitchFamily="34" charset="0"/>
              </a:rPr>
              <a:t>Rovnoměrný</a:t>
            </a:r>
            <a:r>
              <a:rPr lang="cs-CZ" sz="2800" smtClean="0">
                <a:latin typeface="Calibri" pitchFamily="34" charset="0"/>
              </a:rPr>
              <a:t> pohyb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677863" y="3100388"/>
            <a:ext cx="3819525" cy="3497262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latin typeface="Calibri" pitchFamily="34" charset="0"/>
              </a:rPr>
              <a:t>roztočený větrák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latin typeface="Calibri" pitchFamily="34" charset="0"/>
              </a:rPr>
              <a:t>zeměkoule</a:t>
            </a:r>
            <a:endParaRPr lang="cs-CZ" sz="2400" dirty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 smtClean="0"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i="1" dirty="0" smtClean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>
              <a:latin typeface="Calibri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8200" y="2349500"/>
            <a:ext cx="3822700" cy="639763"/>
          </a:xfrm>
        </p:spPr>
        <p:txBody>
          <a:bodyPr/>
          <a:lstStyle/>
          <a:p>
            <a:r>
              <a:rPr lang="cs-CZ" sz="2800" b="1" smtClean="0">
                <a:latin typeface="Calibri" pitchFamily="34" charset="0"/>
              </a:rPr>
              <a:t>Nerovnoměrný</a:t>
            </a:r>
            <a:r>
              <a:rPr lang="cs-CZ" sz="2800" smtClean="0">
                <a:latin typeface="Calibri" pitchFamily="34" charset="0"/>
              </a:rPr>
              <a:t> pohyb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3100388"/>
            <a:ext cx="3822700" cy="3497262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400" smtClean="0">
                <a:latin typeface="Calibri" pitchFamily="34" charset="0"/>
              </a:rPr>
              <a:t>kladivo před odhozením</a:t>
            </a:r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 smtClean="0">
                <a:latin typeface="Calibri" pitchFamily="34" charset="0"/>
              </a:rPr>
              <a:t>kolo při brzdění</a:t>
            </a:r>
          </a:p>
          <a:p>
            <a:endParaRPr lang="cs-CZ" sz="2400" smtClean="0"/>
          </a:p>
          <a:p>
            <a:pPr>
              <a:buFont typeface="Arial" charset="0"/>
              <a:buChar char="•"/>
            </a:pPr>
            <a:endParaRPr lang="cs-CZ" sz="2400" smtClean="0">
              <a:latin typeface="Calibri" pitchFamily="34" charset="0"/>
            </a:endParaRPr>
          </a:p>
          <a:p>
            <a:endParaRPr lang="cs-CZ" sz="2400" smtClean="0"/>
          </a:p>
        </p:txBody>
      </p:sp>
      <p:sp>
        <p:nvSpPr>
          <p:cNvPr id="256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14A9D13-D879-4FF5-B1CD-B6108202D22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pic>
        <p:nvPicPr>
          <p:cNvPr id="2051" name="Picture 3" descr="C:\Documents and Settings\Ďobek\Local Settings\Temporary Internet Files\Content.IE5\GZOJH3DS\MP9003875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3750" y="3573463"/>
            <a:ext cx="9239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Documents and Settings\Ďobek\Local Settings\Temporary Internet Files\Content.IE5\GZOJH3DS\MP90018276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5300663"/>
            <a:ext cx="1655763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Documents and Settings\Ďobek\Local Settings\Temporary Internet Files\Content.IE5\2WIS9WBJ\MP90038721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78488" y="5300663"/>
            <a:ext cx="1846262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Documents and Settings\Ďobek\Local Settings\Temporary Internet Files\Content.IE5\2RUGLHHA\MC9002820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34113" y="3573463"/>
            <a:ext cx="858837" cy="131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 uiExpand="1" build="p"/>
      <p:bldP spid="6" grpId="0" build="p"/>
      <p:bldP spid="7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Co je rovnoměrný a nerovnoměrný posuvný pohyb a jejich příklady.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Co je rovnoměrný a nerovnoměrný otáčivý pohyb a jejich příklady. 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sestrojit graf závislosti rychlosti na čase. 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z grafu poznat rovnoměrně zrychlený a zpomalený pohyb.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E03777-0AE2-4B39-AAAD-82136E48D49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8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CFB6FF-C0CA-4898-BBA9-26FCCDC0492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27195A-C77E-4230-8179-13B92CEE643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Pohyb startující rakety je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rovnoměrně zpomalený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nerovnoměrný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40C33D9-6C8E-4597-80AA-59B8B078B9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2"/>
            </a:pPr>
            <a:r>
              <a:rPr lang="cs-CZ" sz="3200" smtClean="0"/>
              <a:t>Listy vrtule letícího vrtulníku konají pohyb: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nerovnoměrný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rovnoměrně zpomalený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rovnoměrný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AF35AA-0E7A-4EC9-AE87-CDBC4BC45D6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Fotoaparát, který vypadl z ruky turistovi na rozhledně koná pohyb: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rovnoměrně zpomalený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rovnoměrně zrychlený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2EF145-2E16-438D-A4DD-21941240C58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3174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Kolo rozjíždějícího se automobilu koná pohyb: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nerovnoměrný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zpomalený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rovnoměrný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9F7E86-8AE1-4B69-BCC1-915CE040BB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grpSp>
        <p:nvGrpSpPr>
          <p:cNvPr id="32770" name="Skupina 11"/>
          <p:cNvGrpSpPr>
            <a:grpSpLocks/>
          </p:cNvGrpSpPr>
          <p:nvPr/>
        </p:nvGrpSpPr>
        <p:grpSpPr bwMode="auto">
          <a:xfrm>
            <a:off x="5508625" y="169863"/>
            <a:ext cx="3163888" cy="1890712"/>
            <a:chOff x="-295692" y="828403"/>
            <a:chExt cx="10119116" cy="5717900"/>
          </a:xfrm>
        </p:grpSpPr>
        <p:graphicFrame>
          <p:nvGraphicFramePr>
            <p:cNvPr id="32779" name="Graf 15"/>
            <p:cNvGraphicFramePr>
              <a:graphicFrameLocks/>
            </p:cNvGraphicFramePr>
            <p:nvPr/>
          </p:nvGraphicFramePr>
          <p:xfrm>
            <a:off x="250047" y="2267305"/>
            <a:ext cx="8605863" cy="4195601"/>
          </p:xfrm>
          <a:graphic>
            <a:graphicData uri="http://schemas.openxmlformats.org/presentationml/2006/ole">
              <p:oleObj spid="_x0000_s32779" r:id="rId3" imgW="2688569" imgH="1390008" progId="Excel.Chart.8">
                <p:embed/>
              </p:oleObj>
            </a:graphicData>
          </a:graphic>
        </p:graphicFrame>
        <p:sp>
          <p:nvSpPr>
            <p:cNvPr id="17" name="TextovéPole 1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-295692" y="828403"/>
              <a:ext cx="676788" cy="617349"/>
            </a:xfrm>
            <a:prstGeom prst="rect">
              <a:avLst/>
            </a:prstGeom>
            <a:blipFill rotWithShape="1">
              <a:blip r:embed="rId4"/>
              <a:stretch>
                <a:fillRect r="-155882" b="-181818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20" name="TextovéPole 1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8616316" y="5949280"/>
              <a:ext cx="348172" cy="597023"/>
            </a:xfrm>
            <a:prstGeom prst="rect">
              <a:avLst/>
            </a:prstGeom>
            <a:blipFill rotWithShape="1"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 flipV="1">
              <a:off x="1775858" y="1999829"/>
              <a:ext cx="0" cy="405678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" name="Přímá spojnice se šipkou 19"/>
            <p:cNvCxnSpPr/>
            <p:nvPr/>
          </p:nvCxnSpPr>
          <p:spPr>
            <a:xfrm>
              <a:off x="1689545" y="4966800"/>
              <a:ext cx="8133879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77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3200" smtClean="0"/>
              <a:t>Pohyb znázorněný</a:t>
            </a:r>
            <a:br>
              <a:rPr lang="cs-CZ" sz="3200" smtClean="0"/>
            </a:br>
            <a:r>
              <a:rPr lang="cs-CZ" sz="3200" smtClean="0"/>
              <a:t> grafem je: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zpomalený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rovnoměrně zrychlený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zrychlený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1669F0-FB10-4AE4-9889-3527B62D7EA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514350" indent="-514350" algn="l" fontAlgn="auto">
              <a:spcAft>
                <a:spcPts val="0"/>
              </a:spcAft>
              <a:buFont typeface="+mj-lt"/>
              <a:buAutoNum type="arabicPeriod" startAt="6"/>
              <a:defRPr/>
            </a:pPr>
            <a:r>
              <a:rPr lang="cs-CZ" sz="3200" dirty="0" smtClean="0"/>
              <a:t>Pokud je v grafu závislosti rychlosti na čase pohyb znázorněn vodorovnou úsečkou jedná se o pohyb: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rovnoměrně zpomalený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rovnoměrně zrychlený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rovnoměrný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A609588-BB08-49A8-8A4E-177508C083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sp>
        <p:nvSpPr>
          <p:cNvPr id="3481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7"/>
            </a:pPr>
            <a:r>
              <a:rPr lang="cs-CZ" sz="3200" smtClean="0"/>
              <a:t>Podle tvaru trajektorie rozdělujeme pohyby na 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rovnoměrné a nerovnoměrné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posuvné, otáčivé a složené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přímočaré a křivočaré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C10DEB-332C-4DDF-BDB7-8302DC98CCB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514350" indent="-514350" algn="l" fontAlgn="auto">
              <a:spcAft>
                <a:spcPts val="0"/>
              </a:spcAft>
              <a:buFont typeface="+mj-lt"/>
              <a:buAutoNum type="arabicPeriod" startAt="8"/>
              <a:defRPr/>
            </a:pPr>
            <a:r>
              <a:rPr lang="cs-CZ" sz="3200" dirty="0" smtClean="0"/>
              <a:t>Během první sekundy jsme ujeli 5 m, během druhé sekundy jsme ujeli 7 m, během třetí sekundy 10 m. Náš pohyb byl: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rovnoměrný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zpomalený 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zrychlený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9688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1600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z="1600" smtClean="0"/>
              <a:t>RAUNER, Karel; HAVEL, Václav; RANDA, Miroslav. </a:t>
            </a:r>
            <a:r>
              <a:rPr lang="cs-CZ" sz="1600" i="1" smtClean="0"/>
              <a:t>Fyzika 7 učebnice pro základní školy a víceletá gymnázia</a:t>
            </a:r>
            <a:r>
              <a:rPr lang="cs-CZ" sz="1600" smtClean="0"/>
              <a:t>. Plzeň: Fraus, 2005, ISBN 80-7238-431-7. </a:t>
            </a:r>
          </a:p>
          <a:p>
            <a:pPr lvl="1">
              <a:buFont typeface="Arial" charset="0"/>
              <a:buChar char="•"/>
            </a:pPr>
            <a:r>
              <a:rPr lang="cs-CZ" sz="1600" smtClean="0"/>
              <a:t>RAUNER, Karel; HAVEL, Václav; RANDA, Miroslav. </a:t>
            </a:r>
            <a:r>
              <a:rPr lang="cs-CZ" sz="1600" i="1" smtClean="0"/>
              <a:t>Fyzika 7 pracovní sešit pro základní školy a víceletá gymnázia</a:t>
            </a:r>
            <a:r>
              <a:rPr lang="cs-CZ" sz="1600" smtClean="0"/>
              <a:t>. Plzeň: Fraus, 2005, ISBN 80-7238-432-5. 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sz="1600" i="1" u="sng" smtClean="0">
                <a:solidFill>
                  <a:srgbClr val="073E87"/>
                </a:solidFill>
              </a:rPr>
              <a:t>Jiné zdroje:</a:t>
            </a:r>
            <a:r>
              <a:rPr lang="cs-CZ" sz="1600" smtClean="0"/>
              <a:t> </a:t>
            </a:r>
          </a:p>
          <a:p>
            <a:pPr lvl="1">
              <a:buFont typeface="Arial" charset="0"/>
              <a:buChar char="•"/>
            </a:pPr>
            <a:r>
              <a:rPr lang="cs-CZ" sz="1600" smtClean="0"/>
              <a:t>Zdroj obrázků: www.office.microsoft.com</a:t>
            </a:r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</p:txBody>
      </p:sp>
      <p:sp>
        <p:nvSpPr>
          <p:cNvPr id="3686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B3C7077-52BA-4E9D-8744-16456F50943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  <p:sp>
        <p:nvSpPr>
          <p:cNvPr id="3686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1603</TotalTime>
  <Words>642</Words>
  <Application>Microsoft Office PowerPoint</Application>
  <PresentationFormat>On-screen Show (4:3)</PresentationFormat>
  <Paragraphs>177</Paragraphs>
  <Slides>23</Slides>
  <Notes>0</Notes>
  <HiddenSlides>1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36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Graf aplikace Microsoft Excel</vt:lpstr>
      <vt:lpstr>Základní škola a Mateřská škola Bílá Třemešná, okres Trutnov</vt:lpstr>
      <vt:lpstr>Anotace</vt:lpstr>
      <vt:lpstr>Rovnoměrný a nerovnoměrný pohyb</vt:lpstr>
      <vt:lpstr>Rozdělení pohybů - opakování</vt:lpstr>
      <vt:lpstr>Rozdělení posuvných pohybů podle rychlosti</vt:lpstr>
      <vt:lpstr>Příklady rovnoměrného a nerovnoměrného posuvného pohybu</vt:lpstr>
      <vt:lpstr>Graf okamžité rychlosti rovnoměrného pohybu</vt:lpstr>
      <vt:lpstr>Graf okamžité rychlosti nerovnoměrného pohybu</vt:lpstr>
      <vt:lpstr>Graf okamžité rychlosti zrychleného pohybu</vt:lpstr>
      <vt:lpstr>Graf okamžité rychlosti zpomaleného pohybu</vt:lpstr>
      <vt:lpstr>Rozdělení otáčivých pohybů podle rychlosti</vt:lpstr>
      <vt:lpstr>Příklady rovnoměrného a nerovnoměrného otáčivého pohybu</vt:lpstr>
      <vt:lpstr>Co jsme se dozvěděli?</vt:lpstr>
      <vt:lpstr>Závěrečné opakování</vt:lpstr>
      <vt:lpstr>Pohyb startující rakety je</vt:lpstr>
      <vt:lpstr>Listy vrtule letícího vrtulníku konají pohyb:</vt:lpstr>
      <vt:lpstr>Fotoaparát, který vypadl z ruky turistovi na rozhledně koná pohyb:</vt:lpstr>
      <vt:lpstr>Kolo rozjíždějícího se automobilu koná pohyb:</vt:lpstr>
      <vt:lpstr>Pohyb znázorněný  grafem je:</vt:lpstr>
      <vt:lpstr>Pokud je v grafu závislosti rychlosti na čase pohyb znázorněn vodorovnou úsečkou jedná se o pohyb:</vt:lpstr>
      <vt:lpstr>Podle tvaru trajektorie rozdělujeme pohyby na :</vt:lpstr>
      <vt:lpstr>Během první sekundy jsme ujeli 5 m, během druhé sekundy jsme ujeli 7 m, během třetí sekundy 10 m. Náš pohyb byl: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184</cp:revision>
  <dcterms:created xsi:type="dcterms:W3CDTF">2013-05-10T12:01:16Z</dcterms:created>
  <dcterms:modified xsi:type="dcterms:W3CDTF">2013-10-13T19:25:23Z</dcterms:modified>
</cp:coreProperties>
</file>