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70" r:id="rId5"/>
    <p:sldId id="271" r:id="rId6"/>
    <p:sldId id="273" r:id="rId7"/>
    <p:sldId id="274" r:id="rId8"/>
    <p:sldId id="268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09" autoAdjust="0"/>
    <p:restoredTop sz="99685" autoAdjust="0"/>
  </p:normalViewPr>
  <p:slideViewPr>
    <p:cSldViewPr snapToGrid="0">
      <p:cViewPr varScale="1">
        <p:scale>
          <a:sx n="74" d="100"/>
          <a:sy n="74" d="100"/>
        </p:scale>
        <p:origin x="-13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smtClean="0"/>
        </a:p>
        <a:p>
          <a:pPr algn="l"/>
          <a:r>
            <a:rPr lang="cs-CZ" sz="180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VY_32_INOVACE_9B_10_Povrch </a:t>
          </a:r>
          <a:r>
            <a:rPr lang="cs-CZ" dirty="0" smtClean="0"/>
            <a:t>a objem válce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D6C3CCF9-FA24-C544-B1E3-7CB9586B6E05}" type="presOf" srcId="{EBC41103-E2E5-4D48-9B4B-425520D3D098}" destId="{F732C171-B6A8-40AC-BE86-9061B3C3D3B8}" srcOrd="0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DB21507E-5CEC-7C48-B09B-7333BC94DB77}" type="presOf" srcId="{EBC41103-E2E5-4D48-9B4B-425520D3D098}" destId="{D3CEBA79-51F7-49AC-8104-9DE2B978BFF4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BB1ADA8-895D-B643-AC15-9D141D7E6D0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A706238E-8EC4-BB4F-BEEA-24E274220318}" type="presOf" srcId="{C73C7642-F245-4585-8F88-243F9FAEF6CA}" destId="{304CA11A-E17E-4999-A128-C72BF543B20D}" srcOrd="0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21E14E0F-1AE9-1244-8085-DAE852274D1C}" type="presOf" srcId="{C73C7642-F245-4585-8F88-243F9FAEF6CA}" destId="{0E0F4EFC-82FA-4EC4-801E-BC2F931EC339}" srcOrd="1" destOrd="0" presId="urn:microsoft.com/office/officeart/2005/8/layout/target3"/>
    <dgm:cxn modelId="{15BD019F-5C39-F74A-8D41-2374DD2687E4}" type="presOf" srcId="{9F18DD90-522E-4A06-9EDB-3FF7C7EB6637}" destId="{932F2F5B-E5E6-4E00-9503-10413FFBA7E0}" srcOrd="1" destOrd="0" presId="urn:microsoft.com/office/officeart/2005/8/layout/target3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D03A9B2B-A34B-3D4C-AC6B-AB42E941EFC9}" type="presParOf" srcId="{71045F8C-00FA-488E-A7BD-E2E6753D979D}" destId="{AEEDACE7-4427-455B-A155-2C3381828BD7}" srcOrd="12" destOrd="0" presId="urn:microsoft.com/office/officeart/2005/8/layout/target3"/>
    <dgm:cxn modelId="{67F0BF59-7FFE-834D-9D88-4C9FF447497A}" type="presParOf" srcId="{71045F8C-00FA-488E-A7BD-E2E6753D979D}" destId="{7C8531F2-00DF-4DB1-A6C6-AF46193E1BBF}" srcOrd="13" destOrd="0" presId="urn:microsoft.com/office/officeart/2005/8/layout/target3"/>
    <dgm:cxn modelId="{6D1B459E-E980-9A47-A7CC-BBC0FDA2E557}" type="presParOf" srcId="{71045F8C-00FA-488E-A7BD-E2E6753D979D}" destId="{304CA11A-E17E-4999-A128-C72BF543B20D}" srcOrd="14" destOrd="0" presId="urn:microsoft.com/office/officeart/2005/8/layout/target3"/>
    <dgm:cxn modelId="{CA28E696-FD8F-134A-A096-BFA3AB6343C9}" type="presParOf" srcId="{71045F8C-00FA-488E-A7BD-E2E6753D979D}" destId="{C67EF5F7-B425-49AF-82F9-2446588ED851}" srcOrd="15" destOrd="0" presId="urn:microsoft.com/office/officeart/2005/8/layout/target3"/>
    <dgm:cxn modelId="{D182CC3A-D0EE-0F4C-B288-364F831D9071}" type="presParOf" srcId="{71045F8C-00FA-488E-A7BD-E2E6753D979D}" destId="{14E80F71-B028-4CCE-8C5A-7AE67F9A28C6}" srcOrd="16" destOrd="0" presId="urn:microsoft.com/office/officeart/2005/8/layout/target3"/>
    <dgm:cxn modelId="{138856D9-D4B4-E04E-BB01-63AD03BE2F7C}" type="presParOf" srcId="{71045F8C-00FA-488E-A7BD-E2E6753D979D}" destId="{F732C171-B6A8-40AC-BE86-9061B3C3D3B8}" srcOrd="17" destOrd="0" presId="urn:microsoft.com/office/officeart/2005/8/layout/target3"/>
    <dgm:cxn modelId="{FE9D8428-BAF4-4A4E-9624-9506965EAB3D}" type="presParOf" srcId="{71045F8C-00FA-488E-A7BD-E2E6753D979D}" destId="{D8C5187E-68B6-4E2E-86D0-57087190219B}" srcOrd="18" destOrd="0" presId="urn:microsoft.com/office/officeart/2005/8/layout/target3"/>
    <dgm:cxn modelId="{65D924D7-670B-E94E-945C-437B048C2382}" type="presParOf" srcId="{71045F8C-00FA-488E-A7BD-E2E6753D979D}" destId="{1A909E4D-639C-4CB7-A7CE-FC1133FAA37E}" srcOrd="19" destOrd="0" presId="urn:microsoft.com/office/officeart/2005/8/layout/target3"/>
    <dgm:cxn modelId="{B83B5C54-712E-684B-A4C3-2BFB5558D9CA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582D6218-A87C-BE45-9FD6-945E81FB32A1}" type="presParOf" srcId="{71045F8C-00FA-488E-A7BD-E2E6753D979D}" destId="{0E0F4EFC-82FA-4EC4-801E-BC2F931EC339}" srcOrd="25" destOrd="0" presId="urn:microsoft.com/office/officeart/2005/8/layout/target3"/>
    <dgm:cxn modelId="{ACAD715D-BEBC-524C-88C9-5938D278EE4A}" type="presParOf" srcId="{71045F8C-00FA-488E-A7BD-E2E6753D979D}" destId="{D3CEBA79-51F7-49AC-8104-9DE2B978BFF4}" srcOrd="26" destOrd="0" presId="urn:microsoft.com/office/officeart/2005/8/layout/target3"/>
    <dgm:cxn modelId="{88B13425-913C-4244-9FB0-6441E46F231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Ing. Jitka Michálková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VY_32_INOVACE_9B_10_Povrch </a:t>
          </a:r>
          <a:r>
            <a:rPr lang="cs-CZ" sz="1600" kern="1200" dirty="0" smtClean="0"/>
            <a:t>a objem válce</a:t>
          </a:r>
          <a:endParaRPr lang="cs-CZ" sz="16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Matematika 8. ročník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100000"/>
                <a:shade val="100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1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2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55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12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7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1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3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5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9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4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g"/><Relationship Id="rId7" Type="http://schemas.openxmlformats.org/officeDocument/2006/relationships/image" Target="../media/image7.jp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0" Type="http://schemas.openxmlformats.org/officeDocument/2006/relationships/image" Target="../media/image10.JPG"/><Relationship Id="rId4" Type="http://schemas.openxmlformats.org/officeDocument/2006/relationships/image" Target="../media/image4.jpg"/><Relationship Id="rId9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bagry.cz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0946147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68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38200"/>
            <a:ext cx="1676400" cy="688975"/>
          </a:xfrm>
        </p:spPr>
        <p:txBody>
          <a:bodyPr>
            <a:normAutofit/>
          </a:bodyPr>
          <a:lstStyle/>
          <a:p>
            <a:pPr algn="l"/>
            <a:r>
              <a:rPr lang="en-US" sz="3200" dirty="0" err="1" smtClean="0"/>
              <a:t>Anotace</a:t>
            </a:r>
            <a:r>
              <a:rPr lang="en-US" sz="3200" dirty="0" smtClean="0"/>
              <a:t>:</a:t>
            </a:r>
            <a:endParaRPr lang="en-US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717997" y="1754747"/>
            <a:ext cx="6705600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Prezentace  slouží k odvození vzorce pro výpočet objemu a povrchu válce.</a:t>
            </a:r>
          </a:p>
          <a:p>
            <a:r>
              <a:rPr lang="cs-CZ" sz="2800" dirty="0" smtClean="0"/>
              <a:t>Prezentace je také určena ke </a:t>
            </a:r>
            <a:r>
              <a:rPr lang="cs-CZ" sz="2800" dirty="0"/>
              <a:t>stručnému přehledu probírané látky a to jak při výkladu, tak při opakování.</a:t>
            </a:r>
          </a:p>
          <a:p>
            <a:r>
              <a:rPr lang="cs-CZ" sz="2800" dirty="0" smtClean="0"/>
              <a:t>Materiál </a:t>
            </a:r>
            <a:r>
              <a:rPr lang="cs-CZ" sz="2800" dirty="0"/>
              <a:t>slouží také k zápisu stručných poznámek do školních sešitů.</a:t>
            </a:r>
          </a:p>
          <a:p>
            <a:endParaRPr lang="en-US" sz="2800" dirty="0"/>
          </a:p>
          <a:p>
            <a:endParaRPr lang="en-US" sz="2800" dirty="0" smtClean="0"/>
          </a:p>
          <a:p>
            <a:endParaRPr lang="en-US" sz="2800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53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838200"/>
            <a:ext cx="9144000" cy="688975"/>
          </a:xfrm>
        </p:spPr>
        <p:txBody>
          <a:bodyPr>
            <a:noAutofit/>
          </a:bodyPr>
          <a:lstStyle/>
          <a:p>
            <a:r>
              <a:rPr lang="en-US" b="1" u="sng" dirty="0" err="1" smtClean="0"/>
              <a:t>Povrch</a:t>
            </a:r>
            <a:r>
              <a:rPr lang="en-US" b="1" u="sng" dirty="0" smtClean="0"/>
              <a:t> a </a:t>
            </a:r>
            <a:r>
              <a:rPr lang="en-US" b="1" u="sng" dirty="0" err="1" smtClean="0"/>
              <a:t>objem</a:t>
            </a:r>
            <a:r>
              <a:rPr lang="en-US" b="1" u="sng" dirty="0" smtClean="0"/>
              <a:t> </a:t>
            </a:r>
            <a:r>
              <a:rPr lang="en-US" b="1" u="sng" dirty="0" err="1" smtClean="0"/>
              <a:t>válce</a:t>
            </a:r>
            <a:r>
              <a:rPr lang="en-US" b="1" u="sng" dirty="0" smtClean="0"/>
              <a:t> </a:t>
            </a:r>
            <a:endParaRPr lang="en-US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1911192" y="2286000"/>
            <a:ext cx="9144000" cy="29706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3200" dirty="0" err="1" smtClean="0"/>
              <a:t>Válec</a:t>
            </a:r>
            <a:r>
              <a:rPr lang="en-US" sz="3200" dirty="0" smtClean="0"/>
              <a:t> v </a:t>
            </a:r>
            <a:r>
              <a:rPr lang="en-US" sz="3200" dirty="0" err="1" smtClean="0"/>
              <a:t>praxi</a:t>
            </a:r>
            <a:endParaRPr lang="en-US" sz="32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3200" dirty="0" err="1" smtClean="0"/>
              <a:t>Popis</a:t>
            </a:r>
            <a:r>
              <a:rPr lang="en-US" sz="3200" dirty="0" smtClean="0"/>
              <a:t> </a:t>
            </a:r>
            <a:r>
              <a:rPr lang="en-US" sz="3200" dirty="0" err="1" smtClean="0"/>
              <a:t>válce</a:t>
            </a:r>
            <a:endParaRPr lang="en-US" sz="3200" dirty="0" smtClean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3200" dirty="0" err="1" smtClean="0"/>
              <a:t>Povrch</a:t>
            </a:r>
            <a:r>
              <a:rPr lang="en-US" sz="3200" dirty="0" smtClean="0"/>
              <a:t> </a:t>
            </a:r>
            <a:r>
              <a:rPr lang="en-US" sz="3200" dirty="0" err="1" smtClean="0"/>
              <a:t>válce</a:t>
            </a:r>
            <a:endParaRPr lang="en-US" sz="3200" dirty="0"/>
          </a:p>
          <a:p>
            <a:pPr marL="1714500" lvl="3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3200" dirty="0" err="1" smtClean="0"/>
              <a:t>Objem</a:t>
            </a:r>
            <a:r>
              <a:rPr lang="en-US" sz="3200" dirty="0" smtClean="0"/>
              <a:t> </a:t>
            </a:r>
            <a:r>
              <a:rPr lang="en-US" sz="3200" dirty="0" err="1" smtClean="0"/>
              <a:t>válce</a:t>
            </a: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347203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1: </a:t>
            </a:r>
            <a:r>
              <a:rPr lang="en-US" sz="3200" b="1" u="sng" dirty="0" err="1" smtClean="0"/>
              <a:t>Válec</a:t>
            </a:r>
            <a:r>
              <a:rPr lang="en-US" sz="3200" b="1" u="sng" dirty="0" smtClean="0"/>
              <a:t> v </a:t>
            </a:r>
            <a:r>
              <a:rPr lang="en-US" sz="3200" b="1" u="sng" dirty="0" err="1" smtClean="0"/>
              <a:t>praxi</a:t>
            </a:r>
            <a:endParaRPr lang="en-US" sz="3200" b="1" u="sng" dirty="0"/>
          </a:p>
        </p:txBody>
      </p:sp>
      <p:pic>
        <p:nvPicPr>
          <p:cNvPr id="7" name="Picture 6" descr="engine1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516" y="1016000"/>
            <a:ext cx="2222220" cy="1660878"/>
          </a:xfrm>
          <a:prstGeom prst="rect">
            <a:avLst/>
          </a:prstGeom>
        </p:spPr>
      </p:pic>
      <p:pic>
        <p:nvPicPr>
          <p:cNvPr id="9" name="Picture 8" descr="FIH3bf499_a320neo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1032" y="453867"/>
            <a:ext cx="3029207" cy="1687701"/>
          </a:xfrm>
          <a:prstGeom prst="rect">
            <a:avLst/>
          </a:prstGeom>
        </p:spPr>
      </p:pic>
      <p:pic>
        <p:nvPicPr>
          <p:cNvPr id="10" name="Picture 9" descr="Leaning_tower_of_pisa_2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7046" y="4148665"/>
            <a:ext cx="1894417" cy="2525889"/>
          </a:xfrm>
          <a:prstGeom prst="rect">
            <a:avLst/>
          </a:prstGeom>
        </p:spPr>
      </p:pic>
      <p:pic>
        <p:nvPicPr>
          <p:cNvPr id="11" name="Picture 10" descr="Walschaerts_motion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0870" y="2568222"/>
            <a:ext cx="3578375" cy="1095022"/>
          </a:xfrm>
          <a:prstGeom prst="rect">
            <a:avLst/>
          </a:prstGeom>
        </p:spPr>
      </p:pic>
      <p:pic>
        <p:nvPicPr>
          <p:cNvPr id="13" name="Picture 12" descr="586px-Cylindrical-roller-bearing_din5412-t1_type-nj_120-ex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609" y="2799074"/>
            <a:ext cx="1255887" cy="1283748"/>
          </a:xfrm>
          <a:prstGeom prst="rect">
            <a:avLst/>
          </a:prstGeom>
        </p:spPr>
      </p:pic>
      <p:pic>
        <p:nvPicPr>
          <p:cNvPr id="14" name="Picture 13" descr="Black-Bean-1968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7503" y="3237681"/>
            <a:ext cx="1155125" cy="1749776"/>
          </a:xfrm>
          <a:prstGeom prst="rect">
            <a:avLst/>
          </a:prstGeom>
        </p:spPr>
      </p:pic>
      <p:pic>
        <p:nvPicPr>
          <p:cNvPr id="16" name="Picture 15" descr="vibracni_valec_s_3d_gps_systemem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1349" y="4391578"/>
            <a:ext cx="2202422" cy="2054020"/>
          </a:xfrm>
          <a:prstGeom prst="rect">
            <a:avLst/>
          </a:prstGeom>
        </p:spPr>
      </p:pic>
      <p:pic>
        <p:nvPicPr>
          <p:cNvPr id="19" name="Picture 18" descr="Bundesarchiv_Bild_102-13538,_Edward_Herzog_von_Windsor.jp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1822" y="996912"/>
            <a:ext cx="1309511" cy="2065198"/>
          </a:xfrm>
          <a:prstGeom prst="rect">
            <a:avLst/>
          </a:prstGeom>
        </p:spPr>
      </p:pic>
      <p:pic>
        <p:nvPicPr>
          <p:cNvPr id="20" name="Picture 19" descr="12_and_3_litre_diving_cylinders.JPG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723" y="4372466"/>
            <a:ext cx="1665664" cy="1249248"/>
          </a:xfrm>
          <a:prstGeom prst="rect">
            <a:avLst/>
          </a:prstGeom>
        </p:spPr>
      </p:pic>
      <p:pic>
        <p:nvPicPr>
          <p:cNvPr id="3" name="Picture 2" descr="220px-Pneumatic_cylinder_(animation).gif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111" y="5837424"/>
            <a:ext cx="2794000" cy="78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9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al 19"/>
          <p:cNvSpPr/>
          <p:nvPr/>
        </p:nvSpPr>
        <p:spPr>
          <a:xfrm>
            <a:off x="3412068" y="4456270"/>
            <a:ext cx="2455333" cy="95955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  <a:p>
            <a:pPr algn="ctr"/>
            <a:endParaRPr lang="en-US" dirty="0" smtClean="0"/>
          </a:p>
        </p:txBody>
      </p:sp>
      <p:sp>
        <p:nvSpPr>
          <p:cNvPr id="39" name="Rectangle 38"/>
          <p:cNvSpPr/>
          <p:nvPr/>
        </p:nvSpPr>
        <p:spPr>
          <a:xfrm>
            <a:off x="3412562" y="2296155"/>
            <a:ext cx="2463203" cy="26296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3400778" y="1848556"/>
            <a:ext cx="2455333" cy="959556"/>
          </a:xfrm>
          <a:prstGeom prst="ellips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  <a:p>
            <a:pPr algn="ctr"/>
            <a:endParaRPr lang="en-US" dirty="0" smtClean="0"/>
          </a:p>
        </p:txBody>
      </p:sp>
      <p:cxnSp>
        <p:nvCxnSpPr>
          <p:cNvPr id="10" name="Straight Connector 9"/>
          <p:cNvCxnSpPr>
            <a:stCxn id="7" idx="2"/>
            <a:endCxn id="20" idx="2"/>
          </p:cNvCxnSpPr>
          <p:nvPr/>
        </p:nvCxnSpPr>
        <p:spPr>
          <a:xfrm>
            <a:off x="3400778" y="2328334"/>
            <a:ext cx="11290" cy="26077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>
            <a:stCxn id="7" idx="6"/>
            <a:endCxn id="20" idx="6"/>
          </p:cNvCxnSpPr>
          <p:nvPr/>
        </p:nvCxnSpPr>
        <p:spPr>
          <a:xfrm>
            <a:off x="5856111" y="2328334"/>
            <a:ext cx="11290" cy="26077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2" name="Oval 51"/>
          <p:cNvSpPr/>
          <p:nvPr/>
        </p:nvSpPr>
        <p:spPr>
          <a:xfrm>
            <a:off x="3420945" y="4439443"/>
            <a:ext cx="2436837" cy="95955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25400"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  <a:p>
            <a:pPr algn="ctr"/>
            <a:endParaRPr lang="en-US" dirty="0" smtClean="0"/>
          </a:p>
        </p:txBody>
      </p:sp>
      <p:sp>
        <p:nvSpPr>
          <p:cNvPr id="40" name="Arc 39"/>
          <p:cNvSpPr/>
          <p:nvPr/>
        </p:nvSpPr>
        <p:spPr>
          <a:xfrm>
            <a:off x="3412563" y="4451206"/>
            <a:ext cx="2450374" cy="910764"/>
          </a:xfrm>
          <a:prstGeom prst="arc">
            <a:avLst>
              <a:gd name="adj1" fmla="val 10663332"/>
              <a:gd name="adj2" fmla="val 1"/>
            </a:avLst>
          </a:prstGeom>
          <a:ln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</a:t>
            </a:r>
            <a:r>
              <a:rPr lang="en-US" sz="3200" b="1" u="sng" dirty="0"/>
              <a:t>2</a:t>
            </a:r>
            <a:r>
              <a:rPr lang="en-US" sz="3200" b="1" u="sng" dirty="0" smtClean="0"/>
              <a:t>: </a:t>
            </a:r>
            <a:r>
              <a:rPr lang="en-US" sz="3200" b="1" u="sng" dirty="0" err="1" smtClean="0"/>
              <a:t>Popis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válce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53" name="TextBox 52"/>
          <p:cNvSpPr txBox="1"/>
          <p:nvPr/>
        </p:nvSpPr>
        <p:spPr>
          <a:xfrm>
            <a:off x="6340085" y="5132985"/>
            <a:ext cx="2004876" cy="666849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 err="1" smtClean="0"/>
              <a:t>Podstava</a:t>
            </a:r>
            <a:r>
              <a:rPr lang="en-US" sz="3200" dirty="0" smtClean="0"/>
              <a:t> I.</a:t>
            </a:r>
            <a:endParaRPr lang="en-US" sz="3200" baseline="-25000" dirty="0" smtClean="0"/>
          </a:p>
        </p:txBody>
      </p:sp>
      <p:sp>
        <p:nvSpPr>
          <p:cNvPr id="54" name="TextBox 53"/>
          <p:cNvSpPr txBox="1"/>
          <p:nvPr/>
        </p:nvSpPr>
        <p:spPr>
          <a:xfrm>
            <a:off x="6338537" y="1295877"/>
            <a:ext cx="2108269" cy="666849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 err="1" smtClean="0"/>
              <a:t>Podstava</a:t>
            </a:r>
            <a:r>
              <a:rPr lang="en-US" sz="3200" dirty="0" smtClean="0"/>
              <a:t> II.</a:t>
            </a:r>
            <a:endParaRPr lang="en-US" sz="3200" baseline="-25000" dirty="0" smtClean="0"/>
          </a:p>
        </p:txBody>
      </p:sp>
      <p:sp>
        <p:nvSpPr>
          <p:cNvPr id="55" name="TextBox 54"/>
          <p:cNvSpPr txBox="1"/>
          <p:nvPr/>
        </p:nvSpPr>
        <p:spPr>
          <a:xfrm>
            <a:off x="6389853" y="3194472"/>
            <a:ext cx="1010012" cy="666849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 err="1" smtClean="0"/>
              <a:t>Plášť</a:t>
            </a:r>
            <a:endParaRPr lang="en-US" sz="3200" baseline="-25000" dirty="0" smtClean="0"/>
          </a:p>
        </p:txBody>
      </p:sp>
      <p:sp>
        <p:nvSpPr>
          <p:cNvPr id="41" name="Left Brace 40"/>
          <p:cNvSpPr/>
          <p:nvPr/>
        </p:nvSpPr>
        <p:spPr>
          <a:xfrm>
            <a:off x="2738429" y="2326333"/>
            <a:ext cx="513167" cy="2619237"/>
          </a:xfrm>
          <a:prstGeom prst="leftBrac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2" name="Group 91"/>
          <p:cNvGrpSpPr/>
          <p:nvPr/>
        </p:nvGrpSpPr>
        <p:grpSpPr>
          <a:xfrm>
            <a:off x="4536769" y="2282038"/>
            <a:ext cx="149414" cy="74710"/>
            <a:chOff x="4536769" y="2282038"/>
            <a:chExt cx="149414" cy="74710"/>
          </a:xfrm>
        </p:grpSpPr>
        <p:cxnSp>
          <p:nvCxnSpPr>
            <p:cNvPr id="56" name="Straight Connector 55"/>
            <p:cNvCxnSpPr/>
            <p:nvPr/>
          </p:nvCxnSpPr>
          <p:spPr>
            <a:xfrm flipV="1">
              <a:off x="4618268" y="2282038"/>
              <a:ext cx="6791" cy="7471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>
              <a:off x="4536769" y="2322789"/>
              <a:ext cx="149414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0" name="Straight Connector 59"/>
          <p:cNvCxnSpPr>
            <a:endCxn id="7" idx="1"/>
          </p:cNvCxnSpPr>
          <p:nvPr/>
        </p:nvCxnSpPr>
        <p:spPr>
          <a:xfrm flipH="1" flipV="1">
            <a:off x="3760353" y="1989080"/>
            <a:ext cx="857915" cy="34050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1489324" y="3199715"/>
            <a:ext cx="1146868" cy="666849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 err="1" smtClean="0"/>
              <a:t>Výška</a:t>
            </a:r>
            <a:endParaRPr lang="en-US" sz="3200" baseline="-25000" dirty="0" smtClean="0"/>
          </a:p>
        </p:txBody>
      </p:sp>
      <p:sp>
        <p:nvSpPr>
          <p:cNvPr id="63" name="TextBox 62"/>
          <p:cNvSpPr txBox="1"/>
          <p:nvPr/>
        </p:nvSpPr>
        <p:spPr>
          <a:xfrm>
            <a:off x="4215731" y="1604361"/>
            <a:ext cx="327734" cy="666849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/>
              <a:t>r</a:t>
            </a:r>
            <a:endParaRPr lang="en-US" sz="3200" baseline="-25000" dirty="0" smtClean="0"/>
          </a:p>
        </p:txBody>
      </p:sp>
      <p:grpSp>
        <p:nvGrpSpPr>
          <p:cNvPr id="110" name="Group 109"/>
          <p:cNvGrpSpPr/>
          <p:nvPr/>
        </p:nvGrpSpPr>
        <p:grpSpPr>
          <a:xfrm>
            <a:off x="4577518" y="4879936"/>
            <a:ext cx="101874" cy="75480"/>
            <a:chOff x="4577518" y="4879936"/>
            <a:chExt cx="101874" cy="75480"/>
          </a:xfrm>
        </p:grpSpPr>
        <p:cxnSp>
          <p:nvCxnSpPr>
            <p:cNvPr id="75" name="Straight Connector 74"/>
            <p:cNvCxnSpPr/>
            <p:nvPr/>
          </p:nvCxnSpPr>
          <p:spPr>
            <a:xfrm>
              <a:off x="4577518" y="4917249"/>
              <a:ext cx="101874" cy="0"/>
            </a:xfrm>
            <a:prstGeom prst="line">
              <a:avLst/>
            </a:prstGeom>
            <a:ln w="12700">
              <a:solidFill>
                <a:schemeClr val="tx1"/>
              </a:solidFill>
              <a:prstDash val="soli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>
              <a:off x="4630455" y="4879936"/>
              <a:ext cx="0" cy="75480"/>
            </a:xfrm>
            <a:prstGeom prst="line">
              <a:avLst/>
            </a:prstGeom>
            <a:ln w="12700">
              <a:solidFill>
                <a:schemeClr val="tx1"/>
              </a:solidFill>
              <a:prstDash val="solid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2" name="Straight Connector 81"/>
          <p:cNvCxnSpPr/>
          <p:nvPr/>
        </p:nvCxnSpPr>
        <p:spPr>
          <a:xfrm flipH="1" flipV="1">
            <a:off x="4620610" y="2323466"/>
            <a:ext cx="11242" cy="2586993"/>
          </a:xfrm>
          <a:prstGeom prst="line">
            <a:avLst/>
          </a:prstGeom>
          <a:ln w="12700"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1" name="TextBox 90"/>
          <p:cNvSpPr txBox="1"/>
          <p:nvPr/>
        </p:nvSpPr>
        <p:spPr>
          <a:xfrm>
            <a:off x="2244696" y="1120100"/>
            <a:ext cx="1598715" cy="666849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 err="1" smtClean="0"/>
              <a:t>Poloměr</a:t>
            </a:r>
            <a:endParaRPr lang="en-US" sz="3200" baseline="-25000" dirty="0" smtClean="0"/>
          </a:p>
        </p:txBody>
      </p:sp>
      <p:cxnSp>
        <p:nvCxnSpPr>
          <p:cNvPr id="94" name="Straight Connector 93"/>
          <p:cNvCxnSpPr>
            <a:endCxn id="52" idx="1"/>
          </p:cNvCxnSpPr>
          <p:nvPr/>
        </p:nvCxnSpPr>
        <p:spPr>
          <a:xfrm flipH="1" flipV="1">
            <a:off x="3777812" y="4579967"/>
            <a:ext cx="849361" cy="339350"/>
          </a:xfrm>
          <a:prstGeom prst="line">
            <a:avLst/>
          </a:prstGeom>
          <a:ln w="12700"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/>
          <p:cNvCxnSpPr>
            <a:endCxn id="40" idx="0"/>
          </p:cNvCxnSpPr>
          <p:nvPr/>
        </p:nvCxnSpPr>
        <p:spPr>
          <a:xfrm flipH="1">
            <a:off x="3419519" y="4916035"/>
            <a:ext cx="1210936" cy="39009"/>
          </a:xfrm>
          <a:prstGeom prst="line">
            <a:avLst/>
          </a:prstGeom>
          <a:ln w="12700"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/>
          <p:cNvCxnSpPr>
            <a:endCxn id="7" idx="2"/>
          </p:cNvCxnSpPr>
          <p:nvPr/>
        </p:nvCxnSpPr>
        <p:spPr>
          <a:xfrm flipH="1">
            <a:off x="3400778" y="2326748"/>
            <a:ext cx="1219832" cy="158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1" name="TextBox 110"/>
          <p:cNvSpPr txBox="1"/>
          <p:nvPr/>
        </p:nvSpPr>
        <p:spPr>
          <a:xfrm>
            <a:off x="4220447" y="4208229"/>
            <a:ext cx="327734" cy="666849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/>
              <a:t>r</a:t>
            </a:r>
            <a:endParaRPr lang="en-US" sz="3200" baseline="-25000" dirty="0" smtClean="0"/>
          </a:p>
        </p:txBody>
      </p:sp>
    </p:spTree>
    <p:extLst>
      <p:ext uri="{BB962C8B-B14F-4D97-AF65-F5344CB8AC3E}">
        <p14:creationId xmlns:p14="http://schemas.microsoft.com/office/powerpoint/2010/main" val="3026204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39" grpId="0" animBg="1"/>
      <p:bldP spid="7" grpId="0" animBg="1"/>
      <p:bldP spid="52" grpId="1" animBg="1"/>
      <p:bldP spid="40" grpId="0" animBg="1"/>
      <p:bldP spid="53" grpId="0"/>
      <p:bldP spid="54" grpId="0"/>
      <p:bldP spid="55" grpId="0"/>
      <p:bldP spid="41" grpId="0" animBg="1"/>
      <p:bldP spid="62" grpId="0"/>
      <p:bldP spid="63" grpId="1"/>
      <p:bldP spid="91" grpId="0"/>
      <p:bldP spid="1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5080" y="3598321"/>
            <a:ext cx="4361688" cy="1382889"/>
          </a:xfrm>
          <a:prstGeom prst="rect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Left Brace 35"/>
          <p:cNvSpPr/>
          <p:nvPr/>
        </p:nvSpPr>
        <p:spPr>
          <a:xfrm rot="5400000">
            <a:off x="2328534" y="2558881"/>
            <a:ext cx="500282" cy="4336266"/>
          </a:xfrm>
          <a:prstGeom prst="leftBrace">
            <a:avLst>
              <a:gd name="adj1" fmla="val 8333"/>
              <a:gd name="adj2" fmla="val 33469"/>
            </a:avLst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1" name="Group 20"/>
          <p:cNvGrpSpPr/>
          <p:nvPr/>
        </p:nvGrpSpPr>
        <p:grpSpPr>
          <a:xfrm>
            <a:off x="1057049" y="2200983"/>
            <a:ext cx="1386417" cy="1386417"/>
            <a:chOff x="1621525" y="1642025"/>
            <a:chExt cx="1386417" cy="1386417"/>
          </a:xfrm>
        </p:grpSpPr>
        <p:sp>
          <p:nvSpPr>
            <p:cNvPr id="3" name="Oval 2"/>
            <p:cNvSpPr>
              <a:spLocks noChangeAspect="1"/>
            </p:cNvSpPr>
            <p:nvPr/>
          </p:nvSpPr>
          <p:spPr>
            <a:xfrm>
              <a:off x="1621525" y="1642025"/>
              <a:ext cx="1386417" cy="1386417"/>
            </a:xfrm>
            <a:prstGeom prst="ellips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1" name="Straight Connector 10"/>
            <p:cNvCxnSpPr/>
            <p:nvPr/>
          </p:nvCxnSpPr>
          <p:spPr>
            <a:xfrm>
              <a:off x="2271801" y="2332076"/>
              <a:ext cx="93062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flipV="1">
              <a:off x="2321069" y="2288281"/>
              <a:ext cx="1" cy="9306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Group 23"/>
          <p:cNvGrpSpPr/>
          <p:nvPr/>
        </p:nvGrpSpPr>
        <p:grpSpPr>
          <a:xfrm>
            <a:off x="1061651" y="4991851"/>
            <a:ext cx="1386417" cy="1386417"/>
            <a:chOff x="1621525" y="1642025"/>
            <a:chExt cx="1386417" cy="1386417"/>
          </a:xfrm>
        </p:grpSpPr>
        <p:sp>
          <p:nvSpPr>
            <p:cNvPr id="25" name="Oval 24"/>
            <p:cNvSpPr>
              <a:spLocks noChangeAspect="1"/>
            </p:cNvSpPr>
            <p:nvPr/>
          </p:nvSpPr>
          <p:spPr>
            <a:xfrm>
              <a:off x="1621525" y="1642025"/>
              <a:ext cx="1386417" cy="1386417"/>
            </a:xfrm>
            <a:prstGeom prst="ellips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6" name="Straight Connector 25"/>
            <p:cNvCxnSpPr/>
            <p:nvPr/>
          </p:nvCxnSpPr>
          <p:spPr>
            <a:xfrm>
              <a:off x="2271801" y="2332076"/>
              <a:ext cx="93062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flipV="1">
              <a:off x="2321069" y="2288281"/>
              <a:ext cx="1" cy="9306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Straight Connector 27"/>
          <p:cNvCxnSpPr/>
          <p:nvPr/>
        </p:nvCxnSpPr>
        <p:spPr>
          <a:xfrm>
            <a:off x="1756593" y="2891033"/>
            <a:ext cx="5474" cy="2791922"/>
          </a:xfrm>
          <a:prstGeom prst="line">
            <a:avLst/>
          </a:prstGeom>
          <a:ln w="12700">
            <a:solidFill>
              <a:schemeClr val="tx1"/>
            </a:solidFill>
            <a:prstDash val="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25" idx="6"/>
          </p:cNvCxnSpPr>
          <p:nvPr/>
        </p:nvCxnSpPr>
        <p:spPr>
          <a:xfrm flipH="1" flipV="1">
            <a:off x="1759624" y="5682532"/>
            <a:ext cx="688444" cy="252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1939858" y="5236819"/>
            <a:ext cx="3009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 smtClean="0"/>
              <a:t>r</a:t>
            </a:r>
            <a:endParaRPr lang="en-US" sz="2600" dirty="0"/>
          </a:p>
        </p:txBody>
      </p:sp>
      <p:sp>
        <p:nvSpPr>
          <p:cNvPr id="35" name="TextBox 34"/>
          <p:cNvSpPr txBox="1"/>
          <p:nvPr/>
        </p:nvSpPr>
        <p:spPr>
          <a:xfrm>
            <a:off x="2525629" y="3773323"/>
            <a:ext cx="1541239" cy="702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600" dirty="0" smtClean="0"/>
              <a:t>2</a:t>
            </a:r>
            <a:r>
              <a:rPr lang="el-GR" sz="2800" dirty="0" smtClean="0"/>
              <a:t>π</a:t>
            </a:r>
            <a:r>
              <a:rPr lang="en-US" sz="2600" dirty="0" smtClean="0"/>
              <a:t>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3: </a:t>
            </a:r>
            <a:r>
              <a:rPr lang="en-US" sz="3200" b="1" u="sng" dirty="0" err="1" smtClean="0"/>
              <a:t>Povrch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válce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34" name="TextBox 33"/>
          <p:cNvSpPr txBox="1"/>
          <p:nvPr/>
        </p:nvSpPr>
        <p:spPr>
          <a:xfrm>
            <a:off x="4826425" y="4005363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600" dirty="0"/>
              <a:t>v</a:t>
            </a:r>
            <a:endParaRPr lang="en-US" sz="2600" dirty="0" smtClean="0"/>
          </a:p>
        </p:txBody>
      </p:sp>
      <p:sp>
        <p:nvSpPr>
          <p:cNvPr id="37" name="TextBox 36"/>
          <p:cNvSpPr txBox="1"/>
          <p:nvPr/>
        </p:nvSpPr>
        <p:spPr>
          <a:xfrm>
            <a:off x="381964" y="907275"/>
            <a:ext cx="79718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Pomocí</a:t>
            </a:r>
            <a:r>
              <a:rPr lang="en-US" sz="3200" dirty="0" smtClean="0"/>
              <a:t> </a:t>
            </a:r>
            <a:r>
              <a:rPr lang="en-US" sz="3200" dirty="0" err="1" smtClean="0"/>
              <a:t>rozvinuté</a:t>
            </a:r>
            <a:r>
              <a:rPr lang="en-US" sz="3200" dirty="0" smtClean="0"/>
              <a:t> </a:t>
            </a:r>
            <a:r>
              <a:rPr lang="en-US" sz="3200" dirty="0" err="1" smtClean="0"/>
              <a:t>sítě</a:t>
            </a:r>
            <a:r>
              <a:rPr lang="en-US" sz="3200" dirty="0" smtClean="0"/>
              <a:t> </a:t>
            </a:r>
            <a:r>
              <a:rPr lang="en-US" sz="3200" dirty="0" err="1" smtClean="0"/>
              <a:t>válce</a:t>
            </a:r>
            <a:r>
              <a:rPr lang="en-US" sz="3200" dirty="0" smtClean="0"/>
              <a:t> </a:t>
            </a:r>
            <a:r>
              <a:rPr lang="en-US" sz="3200" dirty="0" err="1" smtClean="0"/>
              <a:t>odvoďte</a:t>
            </a:r>
            <a:r>
              <a:rPr lang="en-US" sz="3200" dirty="0" smtClean="0"/>
              <a:t> </a:t>
            </a:r>
            <a:r>
              <a:rPr lang="en-US" sz="3200" dirty="0" err="1" smtClean="0"/>
              <a:t>výpočet</a:t>
            </a:r>
            <a:r>
              <a:rPr lang="en-US" sz="3200" dirty="0" smtClean="0"/>
              <a:t> </a:t>
            </a:r>
            <a:r>
              <a:rPr lang="en-US" sz="3200" dirty="0" err="1" smtClean="0"/>
              <a:t>jeho</a:t>
            </a:r>
            <a:r>
              <a:rPr lang="en-US" sz="3200" dirty="0" smtClean="0"/>
              <a:t> </a:t>
            </a:r>
            <a:r>
              <a:rPr lang="en-US" sz="3200" dirty="0" err="1" smtClean="0"/>
              <a:t>povrchu</a:t>
            </a:r>
            <a:r>
              <a:rPr lang="en-US" sz="3200" dirty="0" smtClean="0"/>
              <a:t>. </a:t>
            </a:r>
            <a:endParaRPr lang="en-US" sz="3200" dirty="0"/>
          </a:p>
        </p:txBody>
      </p:sp>
      <p:sp>
        <p:nvSpPr>
          <p:cNvPr id="38" name="TextBox 37"/>
          <p:cNvSpPr txBox="1"/>
          <p:nvPr/>
        </p:nvSpPr>
        <p:spPr>
          <a:xfrm>
            <a:off x="5685797" y="4312013"/>
            <a:ext cx="2088432" cy="666849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 smtClean="0"/>
              <a:t>S = 2S</a:t>
            </a:r>
            <a:r>
              <a:rPr lang="en-US" sz="3200" baseline="-25000" dirty="0" smtClean="0"/>
              <a:t>p</a:t>
            </a:r>
            <a:r>
              <a:rPr lang="en-US" sz="3200" dirty="0" smtClean="0"/>
              <a:t> + </a:t>
            </a:r>
            <a:r>
              <a:rPr lang="en-US" sz="3200" dirty="0" err="1" smtClean="0"/>
              <a:t>S</a:t>
            </a:r>
            <a:r>
              <a:rPr lang="en-US" sz="3200" baseline="-25000" dirty="0" err="1" smtClean="0"/>
              <a:t>pl</a:t>
            </a:r>
            <a:endParaRPr lang="en-US" sz="3200" baseline="-25000" dirty="0" smtClean="0"/>
          </a:p>
        </p:txBody>
      </p:sp>
      <p:sp>
        <p:nvSpPr>
          <p:cNvPr id="39" name="TextBox 38"/>
          <p:cNvSpPr txBox="1"/>
          <p:nvPr/>
        </p:nvSpPr>
        <p:spPr>
          <a:xfrm>
            <a:off x="5530300" y="1732121"/>
            <a:ext cx="3108543" cy="1112099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2800" dirty="0" err="1" smtClean="0"/>
              <a:t>S</a:t>
            </a:r>
            <a:r>
              <a:rPr lang="en-US" sz="2800" baseline="-25000" dirty="0" err="1" smtClean="0"/>
              <a:t>p</a:t>
            </a:r>
            <a:r>
              <a:rPr lang="en-US" sz="2800" dirty="0" smtClean="0"/>
              <a:t> – </a:t>
            </a:r>
            <a:r>
              <a:rPr lang="en-US" sz="2800" dirty="0" err="1" smtClean="0"/>
              <a:t>obsah</a:t>
            </a:r>
            <a:r>
              <a:rPr lang="en-US" sz="2800" dirty="0" smtClean="0"/>
              <a:t> </a:t>
            </a:r>
            <a:r>
              <a:rPr lang="en-US" sz="2800" dirty="0" err="1" smtClean="0"/>
              <a:t>podstavy</a:t>
            </a:r>
            <a:endParaRPr lang="en-US" sz="2800" dirty="0" smtClean="0"/>
          </a:p>
          <a:p>
            <a:pPr marL="0" lvl="1">
              <a:lnSpc>
                <a:spcPct val="120000"/>
              </a:lnSpc>
            </a:pPr>
            <a:r>
              <a:rPr lang="en-US" sz="2800" dirty="0" err="1" smtClean="0"/>
              <a:t>S</a:t>
            </a:r>
            <a:r>
              <a:rPr lang="en-US" sz="2800" baseline="-25000" dirty="0" err="1" smtClean="0"/>
              <a:t>p</a:t>
            </a:r>
            <a:r>
              <a:rPr lang="en-US" sz="2800" baseline="-25000" dirty="0"/>
              <a:t> </a:t>
            </a:r>
            <a:r>
              <a:rPr lang="en-US" sz="2800" dirty="0" smtClean="0"/>
              <a:t>= </a:t>
            </a:r>
            <a:r>
              <a:rPr lang="el-GR" sz="2800" dirty="0" smtClean="0"/>
              <a:t>π</a:t>
            </a:r>
            <a:r>
              <a:rPr lang="en-US" sz="2800" dirty="0" smtClean="0">
                <a:sym typeface="Wingdings"/>
              </a:rPr>
              <a:t>r</a:t>
            </a:r>
            <a:r>
              <a:rPr lang="en-US" sz="2800" baseline="30000" dirty="0" smtClean="0">
                <a:sym typeface="Wingdings"/>
              </a:rPr>
              <a:t>2</a:t>
            </a:r>
            <a:endParaRPr lang="en-US" sz="2800" baseline="-25000" dirty="0" smtClean="0"/>
          </a:p>
        </p:txBody>
      </p:sp>
      <p:sp>
        <p:nvSpPr>
          <p:cNvPr id="40" name="TextBox 39"/>
          <p:cNvSpPr txBox="1"/>
          <p:nvPr/>
        </p:nvSpPr>
        <p:spPr>
          <a:xfrm>
            <a:off x="5684250" y="5144278"/>
            <a:ext cx="2632852" cy="1159292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marL="0" lvl="1"/>
            <a:r>
              <a:rPr lang="en-US" sz="3200" dirty="0" smtClean="0">
                <a:solidFill>
                  <a:srgbClr val="FF0000"/>
                </a:solidFill>
                <a:sym typeface="Wingdings"/>
              </a:rPr>
              <a:t>S = 2</a:t>
            </a:r>
            <a:r>
              <a:rPr lang="el-GR" sz="3200" dirty="0">
                <a:solidFill>
                  <a:srgbClr val="FF0000"/>
                </a:solidFill>
              </a:rPr>
              <a:t>π</a:t>
            </a:r>
            <a:r>
              <a:rPr lang="en-US" sz="3200" dirty="0" smtClean="0">
                <a:solidFill>
                  <a:srgbClr val="FF0000"/>
                </a:solidFill>
                <a:sym typeface="Wingdings"/>
              </a:rPr>
              <a:t>r</a:t>
            </a:r>
            <a:r>
              <a:rPr lang="en-US" sz="3200" baseline="30000" dirty="0" smtClean="0">
                <a:solidFill>
                  <a:srgbClr val="FF0000"/>
                </a:solidFill>
                <a:sym typeface="Wingdings"/>
              </a:rPr>
              <a:t>2</a:t>
            </a:r>
            <a:r>
              <a:rPr lang="en-US" sz="3200" dirty="0" smtClean="0">
                <a:solidFill>
                  <a:srgbClr val="FF0000"/>
                </a:solidFill>
                <a:sym typeface="Wingdings"/>
              </a:rPr>
              <a:t> + 2</a:t>
            </a:r>
            <a:r>
              <a:rPr lang="el-GR" sz="3200" dirty="0">
                <a:solidFill>
                  <a:srgbClr val="FF0000"/>
                </a:solidFill>
              </a:rPr>
              <a:t>π</a:t>
            </a:r>
            <a:r>
              <a:rPr lang="en-US" sz="3200" dirty="0" err="1" smtClean="0">
                <a:solidFill>
                  <a:srgbClr val="FF0000"/>
                </a:solidFill>
                <a:sym typeface="Wingdings"/>
              </a:rPr>
              <a:t>rv</a:t>
            </a:r>
            <a:endParaRPr lang="en-US" sz="3200" baseline="30000" dirty="0" smtClean="0">
              <a:solidFill>
                <a:srgbClr val="FF0000"/>
              </a:solidFill>
              <a:latin typeface="Calibri"/>
              <a:ea typeface="Wingdings"/>
              <a:cs typeface="Calibri"/>
              <a:sym typeface="Wingdings"/>
            </a:endParaRPr>
          </a:p>
          <a:p>
            <a:pPr marL="0" lvl="1">
              <a:lnSpc>
                <a:spcPct val="120000"/>
              </a:lnSpc>
            </a:pPr>
            <a:r>
              <a:rPr lang="en-US" sz="3200" dirty="0" smtClean="0">
                <a:solidFill>
                  <a:srgbClr val="FF0000"/>
                </a:solidFill>
                <a:latin typeface="Calibri"/>
                <a:cs typeface="Calibri"/>
              </a:rPr>
              <a:t>S = </a:t>
            </a:r>
            <a:r>
              <a:rPr lang="en-US" sz="3200" dirty="0" smtClean="0">
                <a:solidFill>
                  <a:srgbClr val="FF0000"/>
                </a:solidFill>
                <a:sym typeface="Wingdings"/>
              </a:rPr>
              <a:t>2</a:t>
            </a:r>
            <a:r>
              <a:rPr lang="el-GR" sz="3200" dirty="0" smtClean="0">
                <a:solidFill>
                  <a:srgbClr val="FF0000"/>
                </a:solidFill>
              </a:rPr>
              <a:t>π</a:t>
            </a:r>
            <a:r>
              <a:rPr lang="en-US" sz="3200" dirty="0" smtClean="0">
                <a:solidFill>
                  <a:srgbClr val="FF0000"/>
                </a:solidFill>
                <a:sym typeface="Wingdings"/>
              </a:rPr>
              <a:t>r (r + v)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528756" y="2782481"/>
            <a:ext cx="2714246" cy="1700978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2800" dirty="0" err="1" smtClean="0"/>
              <a:t>S</a:t>
            </a:r>
            <a:r>
              <a:rPr lang="en-US" sz="2800" baseline="-25000" dirty="0" err="1" smtClean="0"/>
              <a:t>pl</a:t>
            </a:r>
            <a:r>
              <a:rPr lang="en-US" sz="2800" dirty="0" smtClean="0"/>
              <a:t> – </a:t>
            </a:r>
            <a:r>
              <a:rPr lang="en-US" sz="2800" dirty="0" err="1" smtClean="0"/>
              <a:t>obsah</a:t>
            </a:r>
            <a:r>
              <a:rPr lang="en-US" sz="2800" dirty="0" smtClean="0"/>
              <a:t> </a:t>
            </a:r>
            <a:r>
              <a:rPr lang="en-US" sz="2800" dirty="0" err="1" smtClean="0"/>
              <a:t>pláště</a:t>
            </a:r>
            <a:endParaRPr lang="en-US" sz="2800" dirty="0" smtClean="0"/>
          </a:p>
          <a:p>
            <a:pPr marL="0" lvl="1">
              <a:lnSpc>
                <a:spcPct val="120000"/>
              </a:lnSpc>
            </a:pPr>
            <a:r>
              <a:rPr lang="en-US" sz="2800" dirty="0" err="1" smtClean="0"/>
              <a:t>S</a:t>
            </a:r>
            <a:r>
              <a:rPr lang="en-US" sz="2800" baseline="-25000" dirty="0" err="1" smtClean="0"/>
              <a:t>pl</a:t>
            </a:r>
            <a:r>
              <a:rPr lang="en-US" sz="2800" dirty="0" smtClean="0"/>
              <a:t> = </a:t>
            </a:r>
            <a:r>
              <a:rPr lang="en-US" sz="2800" dirty="0">
                <a:sym typeface="Wingdings"/>
              </a:rPr>
              <a:t>2</a:t>
            </a:r>
            <a:r>
              <a:rPr lang="el-GR" sz="2800" dirty="0"/>
              <a:t>π</a:t>
            </a:r>
            <a:r>
              <a:rPr lang="en-US" sz="2800" dirty="0" err="1">
                <a:sym typeface="Wingdings"/>
              </a:rPr>
              <a:t>rv</a:t>
            </a:r>
            <a:endParaRPr lang="en-US" sz="2800" baseline="30000" dirty="0">
              <a:ea typeface="Wingdings"/>
              <a:cs typeface="Calibri"/>
              <a:sym typeface="Wingdings"/>
            </a:endParaRPr>
          </a:p>
          <a:p>
            <a:pPr marL="0" lvl="1">
              <a:lnSpc>
                <a:spcPct val="120000"/>
              </a:lnSpc>
            </a:pP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601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50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5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50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5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50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36" grpId="0" animBg="1"/>
      <p:bldP spid="33" grpId="0"/>
      <p:bldP spid="35" grpId="0"/>
      <p:bldP spid="34" grpId="0"/>
      <p:bldP spid="38" grpId="0"/>
      <p:bldP spid="39" grpId="0"/>
      <p:bldP spid="40" grpId="0" animBg="1"/>
      <p:bldP spid="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en-US" sz="3200" b="1" u="sng" dirty="0" smtClean="0"/>
              <a:t>Ad </a:t>
            </a:r>
            <a:r>
              <a:rPr lang="en-US" sz="3200" b="1" u="sng" dirty="0"/>
              <a:t>4</a:t>
            </a:r>
            <a:r>
              <a:rPr lang="en-US" sz="3200" b="1" u="sng" dirty="0" smtClean="0"/>
              <a:t>: </a:t>
            </a:r>
            <a:r>
              <a:rPr lang="en-US" sz="3200" b="1" u="sng" dirty="0" err="1" smtClean="0"/>
              <a:t>Objem</a:t>
            </a:r>
            <a:r>
              <a:rPr lang="en-US" sz="3200" b="1" u="sng" dirty="0" smtClean="0"/>
              <a:t> </a:t>
            </a:r>
            <a:r>
              <a:rPr lang="en-US" sz="3200" b="1" u="sng" dirty="0" err="1" smtClean="0"/>
              <a:t>válce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37" name="TextBox 36"/>
          <p:cNvSpPr txBox="1"/>
          <p:nvPr/>
        </p:nvSpPr>
        <p:spPr>
          <a:xfrm>
            <a:off x="381964" y="907275"/>
            <a:ext cx="79718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Pomocí</a:t>
            </a:r>
            <a:r>
              <a:rPr lang="en-US" sz="3200" dirty="0" smtClean="0"/>
              <a:t> </a:t>
            </a:r>
            <a:r>
              <a:rPr lang="en-US" sz="3200" dirty="0" err="1" smtClean="0"/>
              <a:t>válce</a:t>
            </a:r>
            <a:r>
              <a:rPr lang="en-US" sz="3200" dirty="0" smtClean="0"/>
              <a:t> </a:t>
            </a:r>
            <a:r>
              <a:rPr lang="en-US" sz="3200" dirty="0" err="1" smtClean="0"/>
              <a:t>rozděleného</a:t>
            </a:r>
            <a:r>
              <a:rPr lang="en-US" sz="3200" dirty="0" smtClean="0"/>
              <a:t> </a:t>
            </a:r>
            <a:r>
              <a:rPr lang="en-US" sz="3200" dirty="0" err="1" smtClean="0"/>
              <a:t>na</a:t>
            </a:r>
            <a:r>
              <a:rPr lang="en-US" sz="3200" dirty="0" smtClean="0"/>
              <a:t> </a:t>
            </a:r>
            <a:r>
              <a:rPr lang="en-US" sz="3200" dirty="0" err="1" smtClean="0"/>
              <a:t>shodná</a:t>
            </a:r>
            <a:r>
              <a:rPr lang="en-US" sz="3200" dirty="0" smtClean="0"/>
              <a:t> </a:t>
            </a:r>
            <a:r>
              <a:rPr lang="en-US" sz="3200" dirty="0" err="1" smtClean="0"/>
              <a:t>tělesa</a:t>
            </a:r>
            <a:r>
              <a:rPr lang="en-US" sz="3200" dirty="0" smtClean="0"/>
              <a:t> </a:t>
            </a:r>
            <a:r>
              <a:rPr lang="en-US" sz="3200" dirty="0" err="1" smtClean="0"/>
              <a:t>odvoďte</a:t>
            </a:r>
            <a:r>
              <a:rPr lang="en-US" sz="3200" dirty="0" smtClean="0"/>
              <a:t> </a:t>
            </a:r>
            <a:r>
              <a:rPr lang="en-US" sz="3200" dirty="0" err="1" smtClean="0"/>
              <a:t>výpočet</a:t>
            </a:r>
            <a:r>
              <a:rPr lang="en-US" sz="3200" dirty="0" smtClean="0"/>
              <a:t> </a:t>
            </a:r>
            <a:r>
              <a:rPr lang="en-US" sz="3200" dirty="0" err="1" smtClean="0"/>
              <a:t>objemu</a:t>
            </a:r>
            <a:r>
              <a:rPr lang="en-US" sz="3200" dirty="0" smtClean="0"/>
              <a:t> </a:t>
            </a:r>
            <a:r>
              <a:rPr lang="en-US" sz="3200" dirty="0" err="1" smtClean="0"/>
              <a:t>válce</a:t>
            </a:r>
            <a:r>
              <a:rPr lang="en-US" sz="3200" dirty="0" smtClean="0"/>
              <a:t>. </a:t>
            </a:r>
            <a:endParaRPr lang="en-US" sz="3200" dirty="0"/>
          </a:p>
        </p:txBody>
      </p:sp>
      <p:sp>
        <p:nvSpPr>
          <p:cNvPr id="38" name="TextBox 37"/>
          <p:cNvSpPr txBox="1"/>
          <p:nvPr/>
        </p:nvSpPr>
        <p:spPr>
          <a:xfrm>
            <a:off x="3224795" y="5295933"/>
            <a:ext cx="1691288" cy="1257780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/>
              <a:t>V</a:t>
            </a:r>
            <a:r>
              <a:rPr lang="en-US" sz="3200" dirty="0" smtClean="0"/>
              <a:t> = </a:t>
            </a:r>
            <a:r>
              <a:rPr lang="en-US" sz="3200" dirty="0" err="1" smtClean="0"/>
              <a:t>S</a:t>
            </a:r>
            <a:r>
              <a:rPr lang="en-US" sz="3200" baseline="-25000" dirty="0" err="1" smtClean="0"/>
              <a:t>p</a:t>
            </a:r>
            <a:r>
              <a:rPr lang="en-US" sz="3200" dirty="0" smtClean="0"/>
              <a:t> v</a:t>
            </a:r>
            <a:endParaRPr lang="en-US" sz="3200" baseline="-25000" dirty="0" smtClean="0"/>
          </a:p>
          <a:p>
            <a:pPr marL="0" lvl="1">
              <a:lnSpc>
                <a:spcPct val="120000"/>
              </a:lnSpc>
            </a:pPr>
            <a:r>
              <a:rPr lang="en-US" sz="3200" dirty="0" smtClean="0"/>
              <a:t>V = </a:t>
            </a:r>
            <a:r>
              <a:rPr lang="el-GR" sz="3200" dirty="0" smtClean="0"/>
              <a:t>π</a:t>
            </a:r>
            <a:r>
              <a:rPr lang="en-US" sz="3200" dirty="0" smtClean="0">
                <a:sym typeface="Wingdings"/>
              </a:rPr>
              <a:t>r r v</a:t>
            </a:r>
            <a:endParaRPr lang="en-US" sz="3200" dirty="0">
              <a:ea typeface="Wingdings"/>
              <a:cs typeface="Calibri"/>
              <a:sym typeface="Wingdings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5675253" y="5615776"/>
            <a:ext cx="1501332" cy="666849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>
                <a:solidFill>
                  <a:srgbClr val="FF0000"/>
                </a:solidFill>
                <a:latin typeface="Calibri"/>
                <a:cs typeface="Calibri"/>
              </a:rPr>
              <a:t>V</a:t>
            </a:r>
            <a:r>
              <a:rPr lang="en-US" sz="3200" dirty="0" smtClean="0">
                <a:solidFill>
                  <a:srgbClr val="FF0000"/>
                </a:solidFill>
                <a:latin typeface="Calibri"/>
                <a:cs typeface="Calibri"/>
              </a:rPr>
              <a:t> = </a:t>
            </a:r>
            <a:r>
              <a:rPr lang="el-GR" sz="3200" dirty="0" smtClean="0">
                <a:solidFill>
                  <a:srgbClr val="FF0000"/>
                </a:solidFill>
              </a:rPr>
              <a:t>π</a:t>
            </a:r>
            <a:r>
              <a:rPr lang="en-US" sz="3200" dirty="0" smtClean="0">
                <a:solidFill>
                  <a:srgbClr val="FF0000"/>
                </a:solidFill>
                <a:sym typeface="Wingdings"/>
              </a:rPr>
              <a:t>r</a:t>
            </a:r>
            <a:r>
              <a:rPr lang="en-US" sz="3200" baseline="30000" dirty="0" smtClean="0">
                <a:solidFill>
                  <a:srgbClr val="FF0000"/>
                </a:solidFill>
                <a:sym typeface="Wingdings"/>
              </a:rPr>
              <a:t>2</a:t>
            </a:r>
            <a:r>
              <a:rPr lang="en-US" sz="3200" dirty="0" smtClean="0">
                <a:solidFill>
                  <a:srgbClr val="FF0000"/>
                </a:solidFill>
                <a:sym typeface="Wingdings"/>
              </a:rPr>
              <a:t>v</a:t>
            </a:r>
          </a:p>
        </p:txBody>
      </p:sp>
      <p:grpSp>
        <p:nvGrpSpPr>
          <p:cNvPr id="176" name="Group 175"/>
          <p:cNvGrpSpPr/>
          <p:nvPr/>
        </p:nvGrpSpPr>
        <p:grpSpPr>
          <a:xfrm>
            <a:off x="4296319" y="2399445"/>
            <a:ext cx="3462546" cy="2424992"/>
            <a:chOff x="4296319" y="2399445"/>
            <a:chExt cx="3462546" cy="2424992"/>
          </a:xfrm>
        </p:grpSpPr>
        <p:sp>
          <p:nvSpPr>
            <p:cNvPr id="8" name="Cube 7"/>
            <p:cNvSpPr/>
            <p:nvPr/>
          </p:nvSpPr>
          <p:spPr>
            <a:xfrm>
              <a:off x="4302502" y="2516109"/>
              <a:ext cx="3456363" cy="2286627"/>
            </a:xfrm>
            <a:prstGeom prst="cube">
              <a:avLst>
                <a:gd name="adj" fmla="val 21572"/>
              </a:avLst>
            </a:prstGeom>
            <a:solidFill>
              <a:schemeClr val="tx2">
                <a:lumMod val="40000"/>
                <a:lumOff val="60000"/>
              </a:schemeClr>
            </a:solidFill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87" name="Straight Arrow Connector 86"/>
            <p:cNvCxnSpPr/>
            <p:nvPr/>
          </p:nvCxnSpPr>
          <p:spPr>
            <a:xfrm flipH="1">
              <a:off x="4296319" y="2520004"/>
              <a:ext cx="490306" cy="502380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0" name="Straight Arrow Connector 89"/>
            <p:cNvCxnSpPr/>
            <p:nvPr/>
          </p:nvCxnSpPr>
          <p:spPr>
            <a:xfrm flipH="1">
              <a:off x="4667146" y="2519681"/>
              <a:ext cx="119163" cy="502003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1" name="Straight Arrow Connector 90"/>
            <p:cNvCxnSpPr/>
            <p:nvPr/>
          </p:nvCxnSpPr>
          <p:spPr>
            <a:xfrm flipH="1">
              <a:off x="4668681" y="2515662"/>
              <a:ext cx="490306" cy="502380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2" name="Straight Arrow Connector 91"/>
            <p:cNvCxnSpPr/>
            <p:nvPr/>
          </p:nvCxnSpPr>
          <p:spPr>
            <a:xfrm flipH="1">
              <a:off x="5037994" y="2515661"/>
              <a:ext cx="120995" cy="502742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8" name="Straight Arrow Connector 97"/>
            <p:cNvCxnSpPr/>
            <p:nvPr/>
          </p:nvCxnSpPr>
          <p:spPr>
            <a:xfrm flipH="1">
              <a:off x="5036140" y="2521444"/>
              <a:ext cx="490306" cy="502380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9" name="Straight Arrow Connector 98"/>
            <p:cNvCxnSpPr/>
            <p:nvPr/>
          </p:nvCxnSpPr>
          <p:spPr>
            <a:xfrm flipH="1">
              <a:off x="5406967" y="2521121"/>
              <a:ext cx="119163" cy="502003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0" name="Straight Arrow Connector 99"/>
            <p:cNvCxnSpPr/>
            <p:nvPr/>
          </p:nvCxnSpPr>
          <p:spPr>
            <a:xfrm flipH="1">
              <a:off x="5408502" y="2517102"/>
              <a:ext cx="490306" cy="502380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1" name="Straight Arrow Connector 100"/>
            <p:cNvCxnSpPr/>
            <p:nvPr/>
          </p:nvCxnSpPr>
          <p:spPr>
            <a:xfrm flipH="1">
              <a:off x="5777815" y="2517101"/>
              <a:ext cx="120995" cy="502742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2" name="Straight Arrow Connector 101"/>
            <p:cNvCxnSpPr/>
            <p:nvPr/>
          </p:nvCxnSpPr>
          <p:spPr>
            <a:xfrm flipH="1">
              <a:off x="5777806" y="2518163"/>
              <a:ext cx="490306" cy="502380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3" name="Straight Arrow Connector 102"/>
            <p:cNvCxnSpPr/>
            <p:nvPr/>
          </p:nvCxnSpPr>
          <p:spPr>
            <a:xfrm flipH="1">
              <a:off x="6148633" y="2517840"/>
              <a:ext cx="119163" cy="502003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4" name="Straight Arrow Connector 103"/>
            <p:cNvCxnSpPr/>
            <p:nvPr/>
          </p:nvCxnSpPr>
          <p:spPr>
            <a:xfrm flipH="1">
              <a:off x="6150168" y="2513821"/>
              <a:ext cx="490306" cy="502380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5" name="Straight Arrow Connector 104"/>
            <p:cNvCxnSpPr/>
            <p:nvPr/>
          </p:nvCxnSpPr>
          <p:spPr>
            <a:xfrm flipH="1">
              <a:off x="6519481" y="2513820"/>
              <a:ext cx="120995" cy="502742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6" name="Straight Arrow Connector 105"/>
            <p:cNvCxnSpPr/>
            <p:nvPr/>
          </p:nvCxnSpPr>
          <p:spPr>
            <a:xfrm flipH="1">
              <a:off x="6519460" y="2518163"/>
              <a:ext cx="490306" cy="502380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7" name="Straight Arrow Connector 106"/>
            <p:cNvCxnSpPr/>
            <p:nvPr/>
          </p:nvCxnSpPr>
          <p:spPr>
            <a:xfrm flipH="1">
              <a:off x="6890287" y="2517840"/>
              <a:ext cx="119163" cy="502003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8" name="Straight Arrow Connector 107"/>
            <p:cNvCxnSpPr/>
            <p:nvPr/>
          </p:nvCxnSpPr>
          <p:spPr>
            <a:xfrm flipH="1">
              <a:off x="6891822" y="2513821"/>
              <a:ext cx="490306" cy="502380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9" name="Straight Arrow Connector 108"/>
            <p:cNvCxnSpPr/>
            <p:nvPr/>
          </p:nvCxnSpPr>
          <p:spPr>
            <a:xfrm flipH="1">
              <a:off x="7261135" y="2513820"/>
              <a:ext cx="120995" cy="502742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0" name="Straight Arrow Connector 109"/>
            <p:cNvCxnSpPr/>
            <p:nvPr/>
          </p:nvCxnSpPr>
          <p:spPr>
            <a:xfrm flipH="1">
              <a:off x="7260936" y="2517943"/>
              <a:ext cx="490306" cy="502380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1" name="Straight Arrow Connector 110"/>
            <p:cNvCxnSpPr/>
            <p:nvPr/>
          </p:nvCxnSpPr>
          <p:spPr>
            <a:xfrm>
              <a:off x="4667454" y="3029425"/>
              <a:ext cx="3802" cy="1790903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4" name="Straight Arrow Connector 113"/>
            <p:cNvCxnSpPr/>
            <p:nvPr/>
          </p:nvCxnSpPr>
          <p:spPr>
            <a:xfrm>
              <a:off x="5040391" y="3029737"/>
              <a:ext cx="3802" cy="1790903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5" name="Straight Arrow Connector 114"/>
            <p:cNvCxnSpPr/>
            <p:nvPr/>
          </p:nvCxnSpPr>
          <p:spPr>
            <a:xfrm>
              <a:off x="5409238" y="3033534"/>
              <a:ext cx="3802" cy="1790903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6" name="Straight Arrow Connector 115"/>
            <p:cNvCxnSpPr/>
            <p:nvPr/>
          </p:nvCxnSpPr>
          <p:spPr>
            <a:xfrm>
              <a:off x="5781878" y="3029732"/>
              <a:ext cx="3802" cy="1790903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7" name="Straight Arrow Connector 116"/>
            <p:cNvCxnSpPr/>
            <p:nvPr/>
          </p:nvCxnSpPr>
          <p:spPr>
            <a:xfrm>
              <a:off x="6150712" y="3025929"/>
              <a:ext cx="3802" cy="1790903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8" name="Straight Arrow Connector 117"/>
            <p:cNvCxnSpPr/>
            <p:nvPr/>
          </p:nvCxnSpPr>
          <p:spPr>
            <a:xfrm>
              <a:off x="6519560" y="3025929"/>
              <a:ext cx="3802" cy="1790903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9" name="Straight Arrow Connector 118"/>
            <p:cNvCxnSpPr/>
            <p:nvPr/>
          </p:nvCxnSpPr>
          <p:spPr>
            <a:xfrm>
              <a:off x="6892202" y="3029732"/>
              <a:ext cx="3802" cy="1790903"/>
            </a:xfrm>
            <a:prstGeom prst="straightConnector1">
              <a:avLst/>
            </a:prstGeom>
            <a:ln w="127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2" name="Straight Arrow Connector 121"/>
            <p:cNvCxnSpPr/>
            <p:nvPr/>
          </p:nvCxnSpPr>
          <p:spPr>
            <a:xfrm flipH="1" flipV="1">
              <a:off x="4785331" y="2519912"/>
              <a:ext cx="2969732" cy="3801"/>
            </a:xfrm>
            <a:prstGeom prst="straightConnector1">
              <a:avLst/>
            </a:prstGeom>
            <a:ln w="25400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grpSp>
          <p:nvGrpSpPr>
            <p:cNvPr id="129" name="Group 128"/>
            <p:cNvGrpSpPr/>
            <p:nvPr/>
          </p:nvGrpSpPr>
          <p:grpSpPr>
            <a:xfrm>
              <a:off x="4612941" y="2399445"/>
              <a:ext cx="471855" cy="568961"/>
              <a:chOff x="4356358" y="2278812"/>
              <a:chExt cx="471855" cy="568961"/>
            </a:xfrm>
          </p:grpSpPr>
          <p:sp>
            <p:nvSpPr>
              <p:cNvPr id="121" name="Isosceles Triangle 120"/>
              <p:cNvSpPr/>
              <p:nvPr/>
            </p:nvSpPr>
            <p:spPr>
              <a:xfrm rot="13440000">
                <a:off x="4356358" y="2439969"/>
                <a:ext cx="244516" cy="407804"/>
              </a:xfrm>
              <a:prstGeom prst="triangle">
                <a:avLst>
                  <a:gd name="adj" fmla="val 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8" name="Isosceles Triangle 127"/>
              <p:cNvSpPr/>
              <p:nvPr/>
            </p:nvSpPr>
            <p:spPr>
              <a:xfrm rot="2700000">
                <a:off x="4573561" y="2281638"/>
                <a:ext cx="257478" cy="251826"/>
              </a:xfrm>
              <a:prstGeom prst="triangle">
                <a:avLst>
                  <a:gd name="adj" fmla="val 10000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0" name="Group 129"/>
            <p:cNvGrpSpPr/>
            <p:nvPr/>
          </p:nvGrpSpPr>
          <p:grpSpPr>
            <a:xfrm>
              <a:off x="4983725" y="2400657"/>
              <a:ext cx="471855" cy="568961"/>
              <a:chOff x="4356358" y="2278812"/>
              <a:chExt cx="471855" cy="568961"/>
            </a:xfrm>
          </p:grpSpPr>
          <p:sp>
            <p:nvSpPr>
              <p:cNvPr id="131" name="Isosceles Triangle 130"/>
              <p:cNvSpPr/>
              <p:nvPr/>
            </p:nvSpPr>
            <p:spPr>
              <a:xfrm rot="13440000">
                <a:off x="4356358" y="2439969"/>
                <a:ext cx="244516" cy="407804"/>
              </a:xfrm>
              <a:prstGeom prst="triangle">
                <a:avLst>
                  <a:gd name="adj" fmla="val 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2" name="Isosceles Triangle 131"/>
              <p:cNvSpPr/>
              <p:nvPr/>
            </p:nvSpPr>
            <p:spPr>
              <a:xfrm rot="2700000">
                <a:off x="4573561" y="2281638"/>
                <a:ext cx="257478" cy="251826"/>
              </a:xfrm>
              <a:prstGeom prst="triangle">
                <a:avLst>
                  <a:gd name="adj" fmla="val 10000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3" name="Group 132"/>
            <p:cNvGrpSpPr/>
            <p:nvPr/>
          </p:nvGrpSpPr>
          <p:grpSpPr>
            <a:xfrm>
              <a:off x="5353298" y="2400658"/>
              <a:ext cx="471855" cy="568961"/>
              <a:chOff x="4356358" y="2278812"/>
              <a:chExt cx="471855" cy="568961"/>
            </a:xfrm>
          </p:grpSpPr>
          <p:sp>
            <p:nvSpPr>
              <p:cNvPr id="134" name="Isosceles Triangle 133"/>
              <p:cNvSpPr/>
              <p:nvPr/>
            </p:nvSpPr>
            <p:spPr>
              <a:xfrm rot="13440000">
                <a:off x="4356358" y="2439969"/>
                <a:ext cx="244516" cy="407804"/>
              </a:xfrm>
              <a:prstGeom prst="triangle">
                <a:avLst>
                  <a:gd name="adj" fmla="val 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5" name="Isosceles Triangle 134"/>
              <p:cNvSpPr/>
              <p:nvPr/>
            </p:nvSpPr>
            <p:spPr>
              <a:xfrm rot="2700000">
                <a:off x="4573561" y="2281638"/>
                <a:ext cx="257478" cy="251826"/>
              </a:xfrm>
              <a:prstGeom prst="triangle">
                <a:avLst>
                  <a:gd name="adj" fmla="val 10000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6" name="Group 135"/>
            <p:cNvGrpSpPr/>
            <p:nvPr/>
          </p:nvGrpSpPr>
          <p:grpSpPr>
            <a:xfrm>
              <a:off x="5722872" y="2400658"/>
              <a:ext cx="471855" cy="568961"/>
              <a:chOff x="4356358" y="2278812"/>
              <a:chExt cx="471855" cy="568961"/>
            </a:xfrm>
          </p:grpSpPr>
          <p:sp>
            <p:nvSpPr>
              <p:cNvPr id="137" name="Isosceles Triangle 136"/>
              <p:cNvSpPr/>
              <p:nvPr/>
            </p:nvSpPr>
            <p:spPr>
              <a:xfrm rot="13440000">
                <a:off x="4356358" y="2439969"/>
                <a:ext cx="244516" cy="407804"/>
              </a:xfrm>
              <a:prstGeom prst="triangle">
                <a:avLst>
                  <a:gd name="adj" fmla="val 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8" name="Isosceles Triangle 137"/>
              <p:cNvSpPr/>
              <p:nvPr/>
            </p:nvSpPr>
            <p:spPr>
              <a:xfrm rot="2700000">
                <a:off x="4573561" y="2281638"/>
                <a:ext cx="257478" cy="251826"/>
              </a:xfrm>
              <a:prstGeom prst="triangle">
                <a:avLst>
                  <a:gd name="adj" fmla="val 10000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9" name="Group 138"/>
            <p:cNvGrpSpPr/>
            <p:nvPr/>
          </p:nvGrpSpPr>
          <p:grpSpPr>
            <a:xfrm>
              <a:off x="6095805" y="2400658"/>
              <a:ext cx="471855" cy="568961"/>
              <a:chOff x="4356358" y="2278812"/>
              <a:chExt cx="471855" cy="568961"/>
            </a:xfrm>
          </p:grpSpPr>
          <p:sp>
            <p:nvSpPr>
              <p:cNvPr id="140" name="Isosceles Triangle 139"/>
              <p:cNvSpPr/>
              <p:nvPr/>
            </p:nvSpPr>
            <p:spPr>
              <a:xfrm rot="13440000">
                <a:off x="4356358" y="2439969"/>
                <a:ext cx="244516" cy="407804"/>
              </a:xfrm>
              <a:prstGeom prst="triangle">
                <a:avLst>
                  <a:gd name="adj" fmla="val 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1" name="Isosceles Triangle 140"/>
              <p:cNvSpPr/>
              <p:nvPr/>
            </p:nvSpPr>
            <p:spPr>
              <a:xfrm rot="2700000">
                <a:off x="4573561" y="2281638"/>
                <a:ext cx="257478" cy="251826"/>
              </a:xfrm>
              <a:prstGeom prst="triangle">
                <a:avLst>
                  <a:gd name="adj" fmla="val 10000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2" name="Group 141"/>
            <p:cNvGrpSpPr/>
            <p:nvPr/>
          </p:nvGrpSpPr>
          <p:grpSpPr>
            <a:xfrm>
              <a:off x="6465378" y="2400659"/>
              <a:ext cx="471855" cy="568961"/>
              <a:chOff x="4356358" y="2278812"/>
              <a:chExt cx="471855" cy="568961"/>
            </a:xfrm>
          </p:grpSpPr>
          <p:sp>
            <p:nvSpPr>
              <p:cNvPr id="143" name="Isosceles Triangle 142"/>
              <p:cNvSpPr/>
              <p:nvPr/>
            </p:nvSpPr>
            <p:spPr>
              <a:xfrm rot="13440000">
                <a:off x="4356358" y="2439969"/>
                <a:ext cx="244516" cy="407804"/>
              </a:xfrm>
              <a:prstGeom prst="triangle">
                <a:avLst>
                  <a:gd name="adj" fmla="val 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4" name="Isosceles Triangle 143"/>
              <p:cNvSpPr/>
              <p:nvPr/>
            </p:nvSpPr>
            <p:spPr>
              <a:xfrm rot="2700000">
                <a:off x="4573561" y="2281638"/>
                <a:ext cx="257478" cy="251826"/>
              </a:xfrm>
              <a:prstGeom prst="triangle">
                <a:avLst>
                  <a:gd name="adj" fmla="val 10000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5" name="Group 144"/>
            <p:cNvGrpSpPr/>
            <p:nvPr/>
          </p:nvGrpSpPr>
          <p:grpSpPr>
            <a:xfrm>
              <a:off x="6834952" y="2400658"/>
              <a:ext cx="471855" cy="568961"/>
              <a:chOff x="4356358" y="2278812"/>
              <a:chExt cx="471855" cy="568961"/>
            </a:xfrm>
          </p:grpSpPr>
          <p:sp>
            <p:nvSpPr>
              <p:cNvPr id="146" name="Isosceles Triangle 145"/>
              <p:cNvSpPr/>
              <p:nvPr/>
            </p:nvSpPr>
            <p:spPr>
              <a:xfrm rot="13440000">
                <a:off x="4356358" y="2439969"/>
                <a:ext cx="244516" cy="407804"/>
              </a:xfrm>
              <a:prstGeom prst="triangle">
                <a:avLst>
                  <a:gd name="adj" fmla="val 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7" name="Isosceles Triangle 146"/>
              <p:cNvSpPr/>
              <p:nvPr/>
            </p:nvSpPr>
            <p:spPr>
              <a:xfrm rot="2700000">
                <a:off x="4573561" y="2281638"/>
                <a:ext cx="257478" cy="251826"/>
              </a:xfrm>
              <a:prstGeom prst="triangle">
                <a:avLst>
                  <a:gd name="adj" fmla="val 10000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8" name="Group 147"/>
            <p:cNvGrpSpPr/>
            <p:nvPr/>
          </p:nvGrpSpPr>
          <p:grpSpPr>
            <a:xfrm>
              <a:off x="7204525" y="2400658"/>
              <a:ext cx="471855" cy="568961"/>
              <a:chOff x="4356358" y="2278812"/>
              <a:chExt cx="471855" cy="568961"/>
            </a:xfrm>
          </p:grpSpPr>
          <p:sp>
            <p:nvSpPr>
              <p:cNvPr id="149" name="Isosceles Triangle 148"/>
              <p:cNvSpPr/>
              <p:nvPr/>
            </p:nvSpPr>
            <p:spPr>
              <a:xfrm rot="13440000">
                <a:off x="4356358" y="2439969"/>
                <a:ext cx="244516" cy="407804"/>
              </a:xfrm>
              <a:prstGeom prst="triangle">
                <a:avLst>
                  <a:gd name="adj" fmla="val 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0" name="Isosceles Triangle 149"/>
              <p:cNvSpPr/>
              <p:nvPr/>
            </p:nvSpPr>
            <p:spPr>
              <a:xfrm rot="2700000">
                <a:off x="4573561" y="2281638"/>
                <a:ext cx="257478" cy="251826"/>
              </a:xfrm>
              <a:prstGeom prst="triangle">
                <a:avLst>
                  <a:gd name="adj" fmla="val 100000"/>
                </a:avLst>
              </a:pr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58" name="TextBox 157"/>
          <p:cNvSpPr txBox="1"/>
          <p:nvPr/>
        </p:nvSpPr>
        <p:spPr>
          <a:xfrm>
            <a:off x="5527016" y="4641385"/>
            <a:ext cx="554559" cy="666849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l-GR" sz="3200" dirty="0" smtClean="0"/>
              <a:t>π</a:t>
            </a:r>
            <a:r>
              <a:rPr lang="en-US" sz="3200" dirty="0" smtClean="0">
                <a:sym typeface="Wingdings"/>
              </a:rPr>
              <a:t>r</a:t>
            </a:r>
            <a:endParaRPr lang="en-US" sz="3200" dirty="0">
              <a:ea typeface="Wingdings"/>
              <a:cs typeface="Calibri"/>
              <a:sym typeface="Wingdings"/>
            </a:endParaRPr>
          </a:p>
        </p:txBody>
      </p:sp>
      <p:sp>
        <p:nvSpPr>
          <p:cNvPr id="159" name="TextBox 158"/>
          <p:cNvSpPr txBox="1"/>
          <p:nvPr/>
        </p:nvSpPr>
        <p:spPr>
          <a:xfrm>
            <a:off x="7961016" y="3088106"/>
            <a:ext cx="370013" cy="666849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>
                <a:sym typeface="Wingdings"/>
              </a:rPr>
              <a:t>v</a:t>
            </a:r>
            <a:endParaRPr lang="en-US" sz="3200" dirty="0">
              <a:ea typeface="Wingdings"/>
              <a:cs typeface="Calibri"/>
              <a:sym typeface="Wingdings"/>
            </a:endParaRPr>
          </a:p>
        </p:txBody>
      </p:sp>
      <p:sp>
        <p:nvSpPr>
          <p:cNvPr id="161" name="TextBox 160"/>
          <p:cNvSpPr txBox="1"/>
          <p:nvPr/>
        </p:nvSpPr>
        <p:spPr>
          <a:xfrm>
            <a:off x="7660450" y="4228710"/>
            <a:ext cx="327734" cy="666849"/>
          </a:xfrm>
          <a:prstGeom prst="rect">
            <a:avLst/>
          </a:prstGeom>
          <a:noFill/>
          <a:ln w="25400">
            <a:noFill/>
          </a:ln>
        </p:spPr>
        <p:txBody>
          <a:bodyPr wrap="none" rtlCol="0">
            <a:spAutoFit/>
          </a:bodyPr>
          <a:lstStyle/>
          <a:p>
            <a:pPr marL="0" lvl="1">
              <a:lnSpc>
                <a:spcPct val="120000"/>
              </a:lnSpc>
            </a:pPr>
            <a:r>
              <a:rPr lang="en-US" sz="3200" dirty="0" smtClean="0">
                <a:sym typeface="Wingdings"/>
              </a:rPr>
              <a:t>r</a:t>
            </a:r>
          </a:p>
        </p:txBody>
      </p:sp>
      <p:grpSp>
        <p:nvGrpSpPr>
          <p:cNvPr id="175" name="Group 174"/>
          <p:cNvGrpSpPr/>
          <p:nvPr/>
        </p:nvGrpSpPr>
        <p:grpSpPr>
          <a:xfrm>
            <a:off x="1142843" y="2647688"/>
            <a:ext cx="2388522" cy="2488570"/>
            <a:chOff x="1142843" y="2647688"/>
            <a:chExt cx="2388522" cy="2488570"/>
          </a:xfrm>
        </p:grpSpPr>
        <p:grpSp>
          <p:nvGrpSpPr>
            <p:cNvPr id="5" name="Group 4"/>
            <p:cNvGrpSpPr/>
            <p:nvPr/>
          </p:nvGrpSpPr>
          <p:grpSpPr>
            <a:xfrm>
              <a:off x="1142843" y="2647688"/>
              <a:ext cx="1897674" cy="2488570"/>
              <a:chOff x="1130013" y="2579734"/>
              <a:chExt cx="2474987" cy="3567270"/>
            </a:xfrm>
          </p:grpSpPr>
          <p:sp>
            <p:nvSpPr>
              <p:cNvPr id="23" name="Oval 22"/>
              <p:cNvSpPr/>
              <p:nvPr/>
            </p:nvSpPr>
            <p:spPr>
              <a:xfrm>
                <a:off x="1141303" y="5187448"/>
                <a:ext cx="2455333" cy="959556"/>
              </a:xfrm>
              <a:prstGeom prst="ellipse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 smtClean="0"/>
              </a:p>
              <a:p>
                <a:pPr algn="ctr"/>
                <a:endParaRPr lang="en-US" dirty="0" smtClean="0"/>
              </a:p>
            </p:txBody>
          </p:sp>
          <p:sp>
            <p:nvSpPr>
              <p:cNvPr id="29" name="Rectangle 28"/>
              <p:cNvSpPr/>
              <p:nvPr/>
            </p:nvSpPr>
            <p:spPr>
              <a:xfrm>
                <a:off x="1141797" y="3027333"/>
                <a:ext cx="2463203" cy="2629675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Oval 30"/>
              <p:cNvSpPr/>
              <p:nvPr/>
            </p:nvSpPr>
            <p:spPr>
              <a:xfrm>
                <a:off x="1130013" y="2579734"/>
                <a:ext cx="2455333" cy="959556"/>
              </a:xfrm>
              <a:prstGeom prst="ellipse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 smtClean="0"/>
              </a:p>
              <a:p>
                <a:pPr algn="ctr"/>
                <a:endParaRPr lang="en-US" dirty="0" smtClean="0"/>
              </a:p>
            </p:txBody>
          </p:sp>
          <p:cxnSp>
            <p:nvCxnSpPr>
              <p:cNvPr id="32" name="Straight Connector 31"/>
              <p:cNvCxnSpPr>
                <a:stCxn id="31" idx="2"/>
                <a:endCxn id="23" idx="2"/>
              </p:cNvCxnSpPr>
              <p:nvPr/>
            </p:nvCxnSpPr>
            <p:spPr>
              <a:xfrm>
                <a:off x="1130013" y="3059512"/>
                <a:ext cx="11290" cy="260771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/>
              <p:cNvCxnSpPr>
                <a:stCxn id="31" idx="6"/>
                <a:endCxn id="23" idx="6"/>
              </p:cNvCxnSpPr>
              <p:nvPr/>
            </p:nvCxnSpPr>
            <p:spPr>
              <a:xfrm>
                <a:off x="3585346" y="3059512"/>
                <a:ext cx="11290" cy="260771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Oval 42"/>
              <p:cNvSpPr/>
              <p:nvPr/>
            </p:nvSpPr>
            <p:spPr>
              <a:xfrm>
                <a:off x="1150180" y="5170621"/>
                <a:ext cx="2436837" cy="959556"/>
              </a:xfrm>
              <a:prstGeom prst="ellipse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 w="25400">
                <a:noFill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 smtClean="0"/>
              </a:p>
              <a:p>
                <a:pPr algn="ctr"/>
                <a:endParaRPr lang="en-US" dirty="0" smtClean="0"/>
              </a:p>
            </p:txBody>
          </p:sp>
          <p:sp>
            <p:nvSpPr>
              <p:cNvPr id="44" name="Arc 43"/>
              <p:cNvSpPr/>
              <p:nvPr/>
            </p:nvSpPr>
            <p:spPr>
              <a:xfrm>
                <a:off x="1141798" y="5182384"/>
                <a:ext cx="2450374" cy="910764"/>
              </a:xfrm>
              <a:prstGeom prst="arc">
                <a:avLst>
                  <a:gd name="adj1" fmla="val 10663332"/>
                  <a:gd name="adj2" fmla="val 1"/>
                </a:avLst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45" name="Group 44"/>
              <p:cNvGrpSpPr/>
              <p:nvPr/>
            </p:nvGrpSpPr>
            <p:grpSpPr>
              <a:xfrm>
                <a:off x="2266004" y="3013216"/>
                <a:ext cx="149414" cy="74710"/>
                <a:chOff x="4536769" y="2282038"/>
                <a:chExt cx="149414" cy="74710"/>
              </a:xfrm>
            </p:grpSpPr>
            <p:cxnSp>
              <p:nvCxnSpPr>
                <p:cNvPr id="46" name="Straight Connector 45"/>
                <p:cNvCxnSpPr/>
                <p:nvPr/>
              </p:nvCxnSpPr>
              <p:spPr>
                <a:xfrm flipV="1">
                  <a:off x="4618268" y="2282038"/>
                  <a:ext cx="6791" cy="7471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Straight Connector 46"/>
                <p:cNvCxnSpPr/>
                <p:nvPr/>
              </p:nvCxnSpPr>
              <p:spPr>
                <a:xfrm>
                  <a:off x="4536769" y="2322789"/>
                  <a:ext cx="149414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9" name="Group 48"/>
              <p:cNvGrpSpPr/>
              <p:nvPr/>
            </p:nvGrpSpPr>
            <p:grpSpPr>
              <a:xfrm>
                <a:off x="2306753" y="5611114"/>
                <a:ext cx="101874" cy="75480"/>
                <a:chOff x="4577518" y="4879936"/>
                <a:chExt cx="101874" cy="75480"/>
              </a:xfrm>
            </p:grpSpPr>
            <p:cxnSp>
              <p:nvCxnSpPr>
                <p:cNvPr id="50" name="Straight Connector 49"/>
                <p:cNvCxnSpPr/>
                <p:nvPr/>
              </p:nvCxnSpPr>
              <p:spPr>
                <a:xfrm>
                  <a:off x="4577518" y="4917249"/>
                  <a:ext cx="101874" cy="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  <a:prstDash val="solid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Straight Connector 50"/>
                <p:cNvCxnSpPr/>
                <p:nvPr/>
              </p:nvCxnSpPr>
              <p:spPr>
                <a:xfrm>
                  <a:off x="4630455" y="4879936"/>
                  <a:ext cx="0" cy="7548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  <a:prstDash val="solid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53" name="Chord 152"/>
            <p:cNvSpPr/>
            <p:nvPr/>
          </p:nvSpPr>
          <p:spPr>
            <a:xfrm rot="5400000">
              <a:off x="1725722" y="2072993"/>
              <a:ext cx="718229" cy="1877879"/>
            </a:xfrm>
            <a:prstGeom prst="chord">
              <a:avLst>
                <a:gd name="adj1" fmla="val 5488192"/>
                <a:gd name="adj2" fmla="val 16092269"/>
              </a:avLst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cxnSp>
          <p:nvCxnSpPr>
            <p:cNvPr id="10" name="Straight Connector 9"/>
            <p:cNvCxnSpPr>
              <a:stCxn id="31" idx="2"/>
              <a:endCxn id="31" idx="6"/>
            </p:cNvCxnSpPr>
            <p:nvPr/>
          </p:nvCxnSpPr>
          <p:spPr>
            <a:xfrm>
              <a:off x="1142843" y="2982387"/>
              <a:ext cx="1882604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>
              <a:stCxn id="31" idx="4"/>
              <a:endCxn id="31" idx="0"/>
            </p:cNvCxnSpPr>
            <p:nvPr/>
          </p:nvCxnSpPr>
          <p:spPr>
            <a:xfrm flipV="1">
              <a:off x="2084145" y="2647688"/>
              <a:ext cx="0" cy="66939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>
              <a:stCxn id="31" idx="3"/>
              <a:endCxn id="31" idx="7"/>
            </p:cNvCxnSpPr>
            <p:nvPr/>
          </p:nvCxnSpPr>
          <p:spPr>
            <a:xfrm flipV="1">
              <a:off x="1418544" y="2745719"/>
              <a:ext cx="1331202" cy="47333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>
              <a:stCxn id="31" idx="1"/>
              <a:endCxn id="31" idx="5"/>
            </p:cNvCxnSpPr>
            <p:nvPr/>
          </p:nvCxnSpPr>
          <p:spPr>
            <a:xfrm>
              <a:off x="1418544" y="2745719"/>
              <a:ext cx="1331202" cy="47333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flipV="1">
              <a:off x="1755824" y="2675743"/>
              <a:ext cx="660934" cy="620453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flipH="1" flipV="1">
              <a:off x="1770799" y="2671765"/>
              <a:ext cx="635001" cy="63667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flipH="1">
              <a:off x="1224485" y="2848986"/>
              <a:ext cx="1723612" cy="26590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flipH="1" flipV="1">
              <a:off x="1224485" y="2848986"/>
              <a:ext cx="1740891" cy="25785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0" name="TextBox 159"/>
            <p:cNvSpPr txBox="1"/>
            <p:nvPr/>
          </p:nvSpPr>
          <p:spPr>
            <a:xfrm>
              <a:off x="3161352" y="3484230"/>
              <a:ext cx="370013" cy="666849"/>
            </a:xfrm>
            <a:prstGeom prst="rect">
              <a:avLst/>
            </a:prstGeom>
            <a:noFill/>
            <a:ln w="25400">
              <a:noFill/>
            </a:ln>
          </p:spPr>
          <p:txBody>
            <a:bodyPr wrap="none" rtlCol="0">
              <a:spAutoFit/>
            </a:bodyPr>
            <a:lstStyle/>
            <a:p>
              <a:pPr marL="0" lvl="1">
                <a:lnSpc>
                  <a:spcPct val="120000"/>
                </a:lnSpc>
              </a:pPr>
              <a:r>
                <a:rPr lang="en-US" sz="3200" dirty="0">
                  <a:sym typeface="Wingdings"/>
                </a:rPr>
                <a:t>v</a:t>
              </a:r>
              <a:endParaRPr lang="en-US" sz="3200" dirty="0">
                <a:ea typeface="Wingdings"/>
                <a:cs typeface="Calibri"/>
                <a:sym typeface="Wingdings"/>
              </a:endParaRPr>
            </a:p>
          </p:txBody>
        </p:sp>
        <p:cxnSp>
          <p:nvCxnSpPr>
            <p:cNvPr id="162" name="Straight Connector 161"/>
            <p:cNvCxnSpPr>
              <a:endCxn id="23" idx="3"/>
            </p:cNvCxnSpPr>
            <p:nvPr/>
          </p:nvCxnSpPr>
          <p:spPr>
            <a:xfrm flipH="1">
              <a:off x="1427201" y="4791588"/>
              <a:ext cx="663007" cy="24663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5" name="TextBox 164"/>
            <p:cNvSpPr txBox="1"/>
            <p:nvPr/>
          </p:nvSpPr>
          <p:spPr>
            <a:xfrm>
              <a:off x="1466890" y="4317845"/>
              <a:ext cx="327734" cy="666849"/>
            </a:xfrm>
            <a:prstGeom prst="rect">
              <a:avLst/>
            </a:prstGeom>
            <a:noFill/>
            <a:ln w="25400">
              <a:noFill/>
            </a:ln>
          </p:spPr>
          <p:txBody>
            <a:bodyPr wrap="none" rtlCol="0">
              <a:spAutoFit/>
            </a:bodyPr>
            <a:lstStyle/>
            <a:p>
              <a:pPr marL="0" lvl="1">
                <a:lnSpc>
                  <a:spcPct val="120000"/>
                </a:lnSpc>
              </a:pPr>
              <a:r>
                <a:rPr lang="en-US" sz="3200" dirty="0" smtClean="0">
                  <a:sym typeface="Wingdings"/>
                </a:rPr>
                <a:t>r</a:t>
              </a:r>
            </a:p>
          </p:txBody>
        </p:sp>
        <p:cxnSp>
          <p:nvCxnSpPr>
            <p:cNvPr id="167" name="Straight Connector 166"/>
            <p:cNvCxnSpPr>
              <a:stCxn id="43" idx="4"/>
            </p:cNvCxnSpPr>
            <p:nvPr/>
          </p:nvCxnSpPr>
          <p:spPr>
            <a:xfrm flipH="1" flipV="1">
              <a:off x="2083481" y="3321342"/>
              <a:ext cx="9037" cy="18031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flipH="1" flipV="1">
              <a:off x="2393082" y="3304128"/>
              <a:ext cx="9037" cy="18031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/>
            <p:cNvCxnSpPr/>
            <p:nvPr/>
          </p:nvCxnSpPr>
          <p:spPr>
            <a:xfrm flipH="1" flipV="1">
              <a:off x="1764280" y="3299991"/>
              <a:ext cx="9037" cy="18031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/>
            <p:cNvCxnSpPr/>
            <p:nvPr/>
          </p:nvCxnSpPr>
          <p:spPr>
            <a:xfrm flipH="1" flipV="1">
              <a:off x="2744051" y="3224860"/>
              <a:ext cx="9037" cy="18031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/>
            <p:cNvCxnSpPr/>
            <p:nvPr/>
          </p:nvCxnSpPr>
          <p:spPr>
            <a:xfrm flipH="1" flipV="1">
              <a:off x="2963305" y="3109026"/>
              <a:ext cx="9037" cy="18031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flipH="1" flipV="1">
              <a:off x="1424394" y="3233133"/>
              <a:ext cx="9037" cy="18031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/>
            <p:cNvCxnSpPr/>
            <p:nvPr/>
          </p:nvCxnSpPr>
          <p:spPr>
            <a:xfrm flipH="1" flipV="1">
              <a:off x="1212750" y="3116632"/>
              <a:ext cx="9037" cy="18031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08766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40" grpId="0" animBg="1"/>
      <p:bldP spid="158" grpId="0"/>
      <p:bldP spid="159" grpId="0"/>
      <p:bldP spid="16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Zdroje: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339630" y="1050684"/>
            <a:ext cx="8366925" cy="36772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lnSpc>
                <a:spcPct val="120000"/>
              </a:lnSpc>
              <a:buAutoNum type="arabicPeriod"/>
            </a:pPr>
            <a:r>
              <a:rPr lang="cs-CZ" sz="2800" dirty="0" smtClean="0"/>
              <a:t>cs.wikipedia.org/wiki/</a:t>
            </a:r>
            <a:r>
              <a:rPr lang="cs-CZ" sz="2800" dirty="0" err="1" smtClean="0"/>
              <a:t>Šikmá_věž_v_Pise</a:t>
            </a:r>
            <a:endParaRPr lang="cs-CZ" sz="2800" dirty="0" smtClean="0"/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cs-CZ" sz="2800" dirty="0" smtClean="0"/>
              <a:t>cs.wikipedia.org/wiki/Válec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cs-CZ" sz="2800" dirty="0" smtClean="0">
                <a:hlinkClick r:id="rId2"/>
              </a:rPr>
              <a:t>http://bagry.cz</a:t>
            </a:r>
            <a:endParaRPr lang="cs-CZ" sz="2800" dirty="0" smtClean="0"/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cs-CZ" sz="2800" dirty="0" smtClean="0"/>
              <a:t>cs.wikipedia.org/wiki/Obrázky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cs-CZ" sz="2800" dirty="0" smtClean="0"/>
              <a:t>Vlastní zdroje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endParaRPr lang="cs-CZ" sz="2800" dirty="0" smtClean="0"/>
          </a:p>
          <a:p>
            <a:pPr marL="514350" indent="-514350">
              <a:lnSpc>
                <a:spcPct val="120000"/>
              </a:lnSpc>
              <a:buAutoNum type="arabicPeriod"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03951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3">
            <a:lumMod val="60000"/>
            <a:lumOff val="40000"/>
          </a:schemeClr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1639</TotalTime>
  <Words>222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Office Theme</vt:lpstr>
      <vt:lpstr>Prezentace aplikace PowerPoint</vt:lpstr>
      <vt:lpstr>Anotace:</vt:lpstr>
      <vt:lpstr>Povrch a objem válce </vt:lpstr>
      <vt:lpstr>Ad 1: Válec v praxi</vt:lpstr>
      <vt:lpstr>Ad 2: Popis válce </vt:lpstr>
      <vt:lpstr>Ad 3: Povrch válce </vt:lpstr>
      <vt:lpstr>Ad 4: Objem válce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Jitka Michálková</cp:lastModifiedBy>
  <cp:revision>126</cp:revision>
  <dcterms:created xsi:type="dcterms:W3CDTF">2012-12-10T07:57:06Z</dcterms:created>
  <dcterms:modified xsi:type="dcterms:W3CDTF">2013-06-27T14:39:17Z</dcterms:modified>
</cp:coreProperties>
</file>