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75" r:id="rId4"/>
    <p:sldId id="276" r:id="rId5"/>
    <p:sldId id="277" r:id="rId6"/>
    <p:sldId id="268" r:id="rId7"/>
    <p:sldId id="279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9645" autoAdjust="0"/>
  </p:normalViewPr>
  <p:slideViewPr>
    <p:cSldViewPr snapToGrid="0">
      <p:cViewPr varScale="1">
        <p:scale>
          <a:sx n="74" d="100"/>
          <a:sy n="74" d="100"/>
        </p:scale>
        <p:origin x="-13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300" dirty="0"/>
            <a:t>Název </a:t>
          </a:r>
          <a:r>
            <a:rPr lang="cs-CZ" sz="1300"/>
            <a:t>: </a:t>
          </a:r>
          <a:r>
            <a:rPr lang="cs-CZ" sz="1800" smtClean="0"/>
            <a:t>VY_32_INOVACE_9B_11_Povrch</a:t>
          </a:r>
          <a:r>
            <a:rPr lang="cs-CZ" sz="1300" smtClean="0"/>
            <a:t> </a:t>
          </a:r>
          <a:r>
            <a:rPr lang="cs-CZ" sz="1800" dirty="0" smtClean="0"/>
            <a:t>a objem válce – cvičení</a:t>
          </a:r>
          <a:endParaRPr lang="cs-CZ" sz="18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6C3CCF9-FA24-C544-B1E3-7CB9586B6E05}" type="presOf" srcId="{EBC41103-E2E5-4D48-9B4B-425520D3D098}" destId="{F732C171-B6A8-40AC-BE86-9061B3C3D3B8}" srcOrd="0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21507E-5CEC-7C48-B09B-7333BC94DB77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BB1ADA8-895D-B643-AC15-9D141D7E6D0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A706238E-8EC4-BB4F-BEEA-24E274220318}" type="presOf" srcId="{C73C7642-F245-4585-8F88-243F9FAEF6CA}" destId="{304CA11A-E17E-4999-A128-C72BF543B20D}" srcOrd="0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21E14E0F-1AE9-1244-8085-DAE852274D1C}" type="presOf" srcId="{C73C7642-F245-4585-8F88-243F9FAEF6CA}" destId="{0E0F4EFC-82FA-4EC4-801E-BC2F931EC339}" srcOrd="1" destOrd="0" presId="urn:microsoft.com/office/officeart/2005/8/layout/target3"/>
    <dgm:cxn modelId="{15BD019F-5C39-F74A-8D41-2374DD2687E4}" type="presOf" srcId="{9F18DD90-522E-4A06-9EDB-3FF7C7EB6637}" destId="{932F2F5B-E5E6-4E00-9503-10413FFBA7E0}" srcOrd="1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D03A9B2B-A34B-3D4C-AC6B-AB42E941EFC9}" type="presParOf" srcId="{71045F8C-00FA-488E-A7BD-E2E6753D979D}" destId="{AEEDACE7-4427-455B-A155-2C3381828BD7}" srcOrd="12" destOrd="0" presId="urn:microsoft.com/office/officeart/2005/8/layout/target3"/>
    <dgm:cxn modelId="{67F0BF59-7FFE-834D-9D88-4C9FF447497A}" type="presParOf" srcId="{71045F8C-00FA-488E-A7BD-E2E6753D979D}" destId="{7C8531F2-00DF-4DB1-A6C6-AF46193E1BBF}" srcOrd="13" destOrd="0" presId="urn:microsoft.com/office/officeart/2005/8/layout/target3"/>
    <dgm:cxn modelId="{6D1B459E-E980-9A47-A7CC-BBC0FDA2E557}" type="presParOf" srcId="{71045F8C-00FA-488E-A7BD-E2E6753D979D}" destId="{304CA11A-E17E-4999-A128-C72BF543B20D}" srcOrd="14" destOrd="0" presId="urn:microsoft.com/office/officeart/2005/8/layout/target3"/>
    <dgm:cxn modelId="{CA28E696-FD8F-134A-A096-BFA3AB6343C9}" type="presParOf" srcId="{71045F8C-00FA-488E-A7BD-E2E6753D979D}" destId="{C67EF5F7-B425-49AF-82F9-2446588ED851}" srcOrd="15" destOrd="0" presId="urn:microsoft.com/office/officeart/2005/8/layout/target3"/>
    <dgm:cxn modelId="{D182CC3A-D0EE-0F4C-B288-364F831D9071}" type="presParOf" srcId="{71045F8C-00FA-488E-A7BD-E2E6753D979D}" destId="{14E80F71-B028-4CCE-8C5A-7AE67F9A28C6}" srcOrd="16" destOrd="0" presId="urn:microsoft.com/office/officeart/2005/8/layout/target3"/>
    <dgm:cxn modelId="{138856D9-D4B4-E04E-BB01-63AD03BE2F7C}" type="presParOf" srcId="{71045F8C-00FA-488E-A7BD-E2E6753D979D}" destId="{F732C171-B6A8-40AC-BE86-9061B3C3D3B8}" srcOrd="17" destOrd="0" presId="urn:microsoft.com/office/officeart/2005/8/layout/target3"/>
    <dgm:cxn modelId="{FE9D8428-BAF4-4A4E-9624-9506965EAB3D}" type="presParOf" srcId="{71045F8C-00FA-488E-A7BD-E2E6753D979D}" destId="{D8C5187E-68B6-4E2E-86D0-57087190219B}" srcOrd="18" destOrd="0" presId="urn:microsoft.com/office/officeart/2005/8/layout/target3"/>
    <dgm:cxn modelId="{65D924D7-670B-E94E-945C-437B048C2382}" type="presParOf" srcId="{71045F8C-00FA-488E-A7BD-E2E6753D979D}" destId="{1A909E4D-639C-4CB7-A7CE-FC1133FAA37E}" srcOrd="19" destOrd="0" presId="urn:microsoft.com/office/officeart/2005/8/layout/target3"/>
    <dgm:cxn modelId="{B83B5C54-712E-684B-A4C3-2BFB5558D9CA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582D6218-A87C-BE45-9FD6-945E81FB32A1}" type="presParOf" srcId="{71045F8C-00FA-488E-A7BD-E2E6753D979D}" destId="{0E0F4EFC-82FA-4EC4-801E-BC2F931EC339}" srcOrd="25" destOrd="0" presId="urn:microsoft.com/office/officeart/2005/8/layout/target3"/>
    <dgm:cxn modelId="{ACAD715D-BEBC-524C-88C9-5938D278EE4A}" type="presParOf" srcId="{71045F8C-00FA-488E-A7BD-E2E6753D979D}" destId="{D3CEBA79-51F7-49AC-8104-9DE2B978BFF4}" srcOrd="26" destOrd="0" presId="urn:microsoft.com/office/officeart/2005/8/layout/target3"/>
    <dgm:cxn modelId="{88B13425-913C-4244-9FB0-6441E46F23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Ing. Jitka Michálková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</a:t>
          </a:r>
          <a:r>
            <a:rPr lang="cs-CZ" sz="1300" kern="1200"/>
            <a:t>: </a:t>
          </a:r>
          <a:r>
            <a:rPr lang="cs-CZ" sz="1800" kern="1200" smtClean="0"/>
            <a:t>VY_32_INOVACE_9B_11_Povrch</a:t>
          </a:r>
          <a:r>
            <a:rPr lang="cs-CZ" sz="1300" kern="1200" smtClean="0"/>
            <a:t> </a:t>
          </a:r>
          <a:r>
            <a:rPr lang="cs-CZ" sz="1800" kern="1200" dirty="0" smtClean="0"/>
            <a:t>a objem válce – cvičení</a:t>
          </a:r>
          <a:endParaRPr lang="cs-CZ" sz="18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Matematika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354042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8200"/>
            <a:ext cx="1676400" cy="688975"/>
          </a:xfrm>
        </p:spPr>
        <p:txBody>
          <a:bodyPr>
            <a:normAutofit/>
          </a:bodyPr>
          <a:lstStyle/>
          <a:p>
            <a:pPr algn="l"/>
            <a:r>
              <a:rPr lang="en-US" sz="3200" dirty="0" err="1" smtClean="0"/>
              <a:t>Anotace</a:t>
            </a:r>
            <a:r>
              <a:rPr lang="en-US" sz="3200" dirty="0" smtClean="0"/>
              <a:t>: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640723" y="1896414"/>
            <a:ext cx="780781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Prezentace slouží k </a:t>
            </a:r>
            <a:r>
              <a:rPr lang="cs-CZ" sz="2800" dirty="0" smtClean="0"/>
              <a:t>procvičení výpočtů objemu a povrchu válce, výpočtu výšky válce.</a:t>
            </a:r>
            <a:endParaRPr lang="cs-CZ" sz="2800" dirty="0"/>
          </a:p>
          <a:p>
            <a:r>
              <a:rPr lang="cs-CZ" sz="2800" dirty="0"/>
              <a:t>Příklady jsou určeny k </a:t>
            </a:r>
            <a:r>
              <a:rPr lang="cs-CZ" sz="2800" dirty="0" smtClean="0"/>
              <a:t>interaktivnímu  </a:t>
            </a:r>
            <a:r>
              <a:rPr lang="cs-CZ" sz="2800" dirty="0"/>
              <a:t>procvičení daného učiva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Vložené </a:t>
            </a:r>
            <a:r>
              <a:rPr lang="cs-CZ" sz="2800" dirty="0"/>
              <a:t>řešení napomůže ke kontrole. </a:t>
            </a:r>
          </a:p>
          <a:p>
            <a:r>
              <a:rPr lang="cs-CZ" sz="2800" dirty="0"/>
              <a:t>Materiál slouží také k zápisu stručných poznámek do školních sešitů.</a:t>
            </a:r>
          </a:p>
          <a:p>
            <a:endParaRPr lang="en-US" sz="2800" dirty="0"/>
          </a:p>
          <a:p>
            <a:endParaRPr lang="en-US" sz="2800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946833"/>
            <a:ext cx="9144000" cy="688975"/>
          </a:xfrm>
        </p:spPr>
        <p:txBody>
          <a:bodyPr>
            <a:noAutofit/>
          </a:bodyPr>
          <a:lstStyle/>
          <a:p>
            <a:r>
              <a:rPr lang="en-US" sz="3200" b="1" u="sng" dirty="0" err="1" smtClean="0"/>
              <a:t>Povrch</a:t>
            </a:r>
            <a:r>
              <a:rPr lang="en-US" sz="3200" b="1" u="sng" dirty="0" smtClean="0"/>
              <a:t> a </a:t>
            </a:r>
            <a:r>
              <a:rPr lang="en-US" sz="3200" b="1" u="sng" dirty="0" err="1" smtClean="0"/>
              <a:t>objem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válce</a:t>
            </a:r>
            <a:r>
              <a:rPr lang="en-US" sz="3200" b="1" u="sng" dirty="0" smtClean="0"/>
              <a:t/>
            </a:r>
            <a:br>
              <a:rPr lang="en-US" sz="3200" b="1" u="sng" dirty="0" smtClean="0"/>
            </a:br>
            <a:r>
              <a:rPr lang="en-US" sz="3200" b="1" u="sng" dirty="0"/>
              <a:t/>
            </a:r>
            <a:br>
              <a:rPr lang="en-US" sz="3200" b="1" u="sng" dirty="0"/>
            </a:br>
            <a:r>
              <a:rPr lang="en-US" sz="3200" b="1" u="sng" dirty="0" err="1" smtClean="0"/>
              <a:t>Cvičení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521176" y="2793996"/>
            <a:ext cx="9144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800" i="1" dirty="0" err="1" smtClean="0"/>
              <a:t>Příklad</a:t>
            </a:r>
            <a:r>
              <a:rPr lang="en-US" sz="2800" i="1" dirty="0" smtClean="0"/>
              <a:t>:</a:t>
            </a:r>
            <a:r>
              <a:rPr lang="en-US" sz="2800" dirty="0" smtClean="0"/>
              <a:t> </a:t>
            </a:r>
            <a:r>
              <a:rPr lang="en-US" sz="2800" dirty="0" err="1" smtClean="0"/>
              <a:t>Povrch</a:t>
            </a:r>
            <a:r>
              <a:rPr lang="en-US" sz="2800" dirty="0" smtClean="0"/>
              <a:t> </a:t>
            </a:r>
            <a:r>
              <a:rPr lang="en-US" sz="2800" dirty="0" err="1" smtClean="0"/>
              <a:t>válce</a:t>
            </a:r>
            <a:endParaRPr lang="en-US" sz="2800" dirty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800" i="1" dirty="0" err="1" smtClean="0"/>
              <a:t>Příklad</a:t>
            </a:r>
            <a:r>
              <a:rPr lang="en-US" sz="2800" i="1" dirty="0" smtClean="0"/>
              <a:t>:</a:t>
            </a:r>
            <a:r>
              <a:rPr lang="en-US" sz="2800" dirty="0" smtClean="0"/>
              <a:t> </a:t>
            </a:r>
            <a:r>
              <a:rPr lang="en-US" sz="2800" dirty="0" err="1" smtClean="0"/>
              <a:t>Objem</a:t>
            </a:r>
            <a:r>
              <a:rPr lang="en-US" sz="2800" dirty="0" smtClean="0"/>
              <a:t> </a:t>
            </a:r>
            <a:r>
              <a:rPr lang="en-US" sz="2800" dirty="0" err="1" smtClean="0"/>
              <a:t>válce</a:t>
            </a:r>
            <a:endParaRPr lang="cs-CZ" sz="28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2800" i="1" dirty="0" smtClean="0"/>
              <a:t>Příklad: </a:t>
            </a:r>
            <a:r>
              <a:rPr lang="cs-CZ" sz="2800" dirty="0" smtClean="0"/>
              <a:t>Výška válce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15705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/>
          <p:cNvSpPr txBox="1"/>
          <p:nvPr/>
        </p:nvSpPr>
        <p:spPr>
          <a:xfrm>
            <a:off x="346479" y="910288"/>
            <a:ext cx="86300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Vypočítej</a:t>
            </a:r>
            <a:r>
              <a:rPr lang="cs-CZ" sz="3200" dirty="0" err="1" smtClean="0"/>
              <a:t>te</a:t>
            </a:r>
            <a:r>
              <a:rPr lang="en-US" sz="3200" dirty="0" smtClean="0"/>
              <a:t> </a:t>
            </a:r>
            <a:r>
              <a:rPr lang="cs-CZ" sz="3200" dirty="0" smtClean="0"/>
              <a:t> </a:t>
            </a:r>
            <a:r>
              <a:rPr lang="en-US" sz="3200" dirty="0" err="1" smtClean="0"/>
              <a:t>povrch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r>
              <a:rPr lang="en-US" sz="3200" dirty="0" smtClean="0"/>
              <a:t>, je-li </a:t>
            </a:r>
            <a:r>
              <a:rPr lang="en-US" sz="3200" b="1" dirty="0" smtClean="0"/>
              <a:t>r</a:t>
            </a:r>
            <a:r>
              <a:rPr lang="en-US" sz="3200" dirty="0" smtClean="0"/>
              <a:t> </a:t>
            </a:r>
            <a:r>
              <a:rPr lang="en-US" sz="3200" b="1" dirty="0" smtClean="0"/>
              <a:t>= 8 cm </a:t>
            </a:r>
            <a:r>
              <a:rPr lang="en-US" sz="3200" dirty="0" smtClean="0"/>
              <a:t>a</a:t>
            </a:r>
            <a:r>
              <a:rPr lang="en-US" sz="3200" b="1" dirty="0" smtClean="0"/>
              <a:t> v = 9 cm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1: </a:t>
            </a:r>
            <a:endParaRPr lang="en-US" sz="3200" b="1" u="sng" dirty="0"/>
          </a:p>
        </p:txBody>
      </p:sp>
      <p:sp>
        <p:nvSpPr>
          <p:cNvPr id="49" name="TextBox 48"/>
          <p:cNvSpPr txBox="1"/>
          <p:nvPr/>
        </p:nvSpPr>
        <p:spPr>
          <a:xfrm>
            <a:off x="4941711" y="2849671"/>
            <a:ext cx="3435556" cy="1865126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/>
              <a:t>S</a:t>
            </a:r>
            <a:r>
              <a:rPr lang="en-US" sz="3200" dirty="0" smtClean="0"/>
              <a:t> = 2</a:t>
            </a:r>
            <a:r>
              <a:rPr lang="el-GR" sz="3200" dirty="0" smtClean="0"/>
              <a:t>π</a:t>
            </a:r>
            <a:r>
              <a:rPr lang="en-US" sz="3200" dirty="0" smtClean="0"/>
              <a:t>r (r + v)</a:t>
            </a:r>
          </a:p>
          <a:p>
            <a:pPr marL="0" lvl="1">
              <a:lnSpc>
                <a:spcPct val="120000"/>
              </a:lnSpc>
            </a:pPr>
            <a:r>
              <a:rPr lang="en-US" sz="3200" dirty="0" smtClean="0">
                <a:sym typeface="Wingdings"/>
              </a:rPr>
              <a:t>S = </a:t>
            </a:r>
            <a:r>
              <a:rPr lang="en-US" sz="3200" dirty="0"/>
              <a:t>2 </a:t>
            </a:r>
            <a:r>
              <a:rPr lang="en-US" sz="1600" dirty="0">
                <a:latin typeface="Wingdings"/>
                <a:ea typeface="Wingdings"/>
                <a:cs typeface="Wingdings"/>
                <a:sym typeface="Wingdings"/>
              </a:rPr>
              <a:t></a:t>
            </a:r>
            <a:r>
              <a:rPr lang="en-US" sz="3200" dirty="0" smtClean="0"/>
              <a:t>3</a:t>
            </a:r>
            <a:r>
              <a:rPr lang="cs-CZ" sz="3200" dirty="0" smtClean="0"/>
              <a:t>,</a:t>
            </a:r>
            <a:r>
              <a:rPr lang="en-US" sz="3200" dirty="0" smtClean="0"/>
              <a:t>14 </a:t>
            </a:r>
            <a:r>
              <a:rPr lang="en-US" sz="1600" dirty="0" smtClean="0">
                <a:latin typeface="Wingdings"/>
                <a:ea typeface="Wingdings"/>
                <a:cs typeface="Wingdings"/>
                <a:sym typeface="Wingdings"/>
              </a:rPr>
              <a:t></a:t>
            </a:r>
            <a:r>
              <a:rPr lang="en-US" sz="3200" dirty="0" smtClean="0">
                <a:ea typeface="Wingdings"/>
                <a:cs typeface="Calibri"/>
                <a:sym typeface="Wingdings"/>
              </a:rPr>
              <a:t>8 (8 + 9)</a:t>
            </a:r>
            <a:endParaRPr lang="en-US" sz="3200" dirty="0" smtClean="0">
              <a:latin typeface="Calibri"/>
              <a:cs typeface="Calibri"/>
            </a:endParaRPr>
          </a:p>
          <a:p>
            <a:pPr marL="0" lvl="1">
              <a:lnSpc>
                <a:spcPct val="120000"/>
              </a:lnSpc>
            </a:pPr>
            <a:r>
              <a:rPr lang="en-US" sz="3200" b="1" u="sng" dirty="0">
                <a:latin typeface="Calibri"/>
                <a:cs typeface="Calibri"/>
              </a:rPr>
              <a:t>S</a:t>
            </a:r>
            <a:r>
              <a:rPr lang="en-US" sz="3200" b="1" u="sng" dirty="0" smtClean="0">
                <a:latin typeface="Calibri"/>
                <a:cs typeface="Calibri"/>
              </a:rPr>
              <a:t> </a:t>
            </a:r>
            <a:r>
              <a:rPr lang="cs-CZ" sz="3200" b="1" u="sng" dirty="0" smtClean="0">
                <a:latin typeface="ＭＳ ゴシック"/>
                <a:ea typeface="ＭＳ ゴシック"/>
                <a:cs typeface="ＭＳ ゴシック"/>
              </a:rPr>
              <a:t>=</a:t>
            </a:r>
            <a:r>
              <a:rPr lang="en-US" sz="3200" b="1" u="sng" dirty="0" smtClean="0">
                <a:latin typeface="Calibri"/>
                <a:cs typeface="Calibri"/>
              </a:rPr>
              <a:t> 854</a:t>
            </a:r>
            <a:r>
              <a:rPr lang="cs-CZ" sz="3200" b="1" u="sng" dirty="0" smtClean="0">
                <a:latin typeface="Calibri"/>
                <a:cs typeface="Calibri"/>
              </a:rPr>
              <a:t>,</a:t>
            </a:r>
            <a:r>
              <a:rPr lang="en-US" sz="3200" b="1" u="sng" dirty="0" smtClean="0">
                <a:latin typeface="Calibri"/>
                <a:cs typeface="Calibri"/>
              </a:rPr>
              <a:t>08 cm</a:t>
            </a:r>
            <a:r>
              <a:rPr lang="en-US" sz="3200" b="1" u="sng" baseline="30000" dirty="0" smtClean="0">
                <a:latin typeface="Calibri"/>
                <a:cs typeface="Calibri"/>
              </a:rPr>
              <a:t>2</a:t>
            </a:r>
            <a:endParaRPr lang="en-US" sz="3200" b="1" u="sng" baseline="30000" dirty="0" smtClean="0"/>
          </a:p>
        </p:txBody>
      </p:sp>
      <p:sp>
        <p:nvSpPr>
          <p:cNvPr id="51" name="TextBox 50"/>
          <p:cNvSpPr txBox="1"/>
          <p:nvPr/>
        </p:nvSpPr>
        <p:spPr>
          <a:xfrm>
            <a:off x="443288" y="5977995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Povrch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r>
              <a:rPr lang="en-US" sz="3200" dirty="0" smtClean="0"/>
              <a:t> je 854</a:t>
            </a:r>
            <a:r>
              <a:rPr lang="cs-CZ" sz="3200" dirty="0" smtClean="0"/>
              <a:t>,</a:t>
            </a:r>
            <a:r>
              <a:rPr lang="en-US" sz="3200" dirty="0" smtClean="0"/>
              <a:t>08 cm</a:t>
            </a:r>
            <a:r>
              <a:rPr lang="en-US" sz="3200" baseline="30000" dirty="0" smtClean="0"/>
              <a:t>2</a:t>
            </a:r>
            <a:r>
              <a:rPr lang="en-US" sz="3200" dirty="0" smtClean="0"/>
              <a:t>.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399424" y="1987506"/>
            <a:ext cx="2474987" cy="3825983"/>
            <a:chOff x="1399424" y="1987506"/>
            <a:chExt cx="2474987" cy="3825983"/>
          </a:xfrm>
        </p:grpSpPr>
        <p:grpSp>
          <p:nvGrpSpPr>
            <p:cNvPr id="9" name="Group 8"/>
            <p:cNvGrpSpPr/>
            <p:nvPr/>
          </p:nvGrpSpPr>
          <p:grpSpPr>
            <a:xfrm>
              <a:off x="1399424" y="2246219"/>
              <a:ext cx="2474987" cy="3567270"/>
              <a:chOff x="1399424" y="2246219"/>
              <a:chExt cx="2474987" cy="3567270"/>
            </a:xfrm>
          </p:grpSpPr>
          <p:sp>
            <p:nvSpPr>
              <p:cNvPr id="14" name="Oval 13"/>
              <p:cNvSpPr/>
              <p:nvPr/>
            </p:nvSpPr>
            <p:spPr>
              <a:xfrm>
                <a:off x="1410714" y="4853933"/>
                <a:ext cx="2455333" cy="95955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 smtClean="0"/>
              </a:p>
              <a:p>
                <a:pPr algn="ctr"/>
                <a:endParaRPr lang="en-US" dirty="0" smtClean="0"/>
              </a:p>
            </p:txBody>
          </p:sp>
          <p:sp>
            <p:nvSpPr>
              <p:cNvPr id="15" name="Rectangle 14"/>
              <p:cNvSpPr/>
              <p:nvPr/>
            </p:nvSpPr>
            <p:spPr>
              <a:xfrm>
                <a:off x="1411208" y="2693818"/>
                <a:ext cx="2463203" cy="2629675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399424" y="2246219"/>
                <a:ext cx="2455333" cy="959556"/>
              </a:xfrm>
              <a:prstGeom prst="ellips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 smtClean="0"/>
              </a:p>
              <a:p>
                <a:pPr algn="ctr"/>
                <a:endParaRPr lang="en-US" dirty="0" smtClean="0"/>
              </a:p>
            </p:txBody>
          </p:sp>
          <p:cxnSp>
            <p:nvCxnSpPr>
              <p:cNvPr id="18" name="Straight Connector 17"/>
              <p:cNvCxnSpPr>
                <a:stCxn id="16" idx="2"/>
                <a:endCxn id="14" idx="2"/>
              </p:cNvCxnSpPr>
              <p:nvPr/>
            </p:nvCxnSpPr>
            <p:spPr>
              <a:xfrm>
                <a:off x="1399424" y="2725997"/>
                <a:ext cx="11290" cy="260771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>
                <a:stCxn id="16" idx="6"/>
                <a:endCxn id="14" idx="6"/>
              </p:cNvCxnSpPr>
              <p:nvPr/>
            </p:nvCxnSpPr>
            <p:spPr>
              <a:xfrm>
                <a:off x="3854757" y="2725997"/>
                <a:ext cx="11290" cy="260771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val 19"/>
              <p:cNvSpPr/>
              <p:nvPr/>
            </p:nvSpPr>
            <p:spPr>
              <a:xfrm>
                <a:off x="1419591" y="4837106"/>
                <a:ext cx="2436837" cy="959556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 w="25400"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 smtClean="0"/>
              </a:p>
              <a:p>
                <a:pPr algn="ctr"/>
                <a:endParaRPr lang="en-US" dirty="0" smtClean="0"/>
              </a:p>
            </p:txBody>
          </p:sp>
          <p:sp>
            <p:nvSpPr>
              <p:cNvPr id="21" name="Arc 20"/>
              <p:cNvSpPr/>
              <p:nvPr/>
            </p:nvSpPr>
            <p:spPr>
              <a:xfrm>
                <a:off x="1411209" y="4848869"/>
                <a:ext cx="2450374" cy="910764"/>
              </a:xfrm>
              <a:prstGeom prst="arc">
                <a:avLst>
                  <a:gd name="adj1" fmla="val 10663332"/>
                  <a:gd name="adj2" fmla="val 1"/>
                </a:avLst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23" name="Group 22"/>
              <p:cNvGrpSpPr/>
              <p:nvPr/>
            </p:nvGrpSpPr>
            <p:grpSpPr>
              <a:xfrm>
                <a:off x="2535415" y="2679701"/>
                <a:ext cx="149414" cy="74710"/>
                <a:chOff x="4536769" y="2282038"/>
                <a:chExt cx="149414" cy="74710"/>
              </a:xfrm>
            </p:grpSpPr>
            <p:cxnSp>
              <p:nvCxnSpPr>
                <p:cNvPr id="24" name="Straight Connector 23"/>
                <p:cNvCxnSpPr/>
                <p:nvPr/>
              </p:nvCxnSpPr>
              <p:spPr>
                <a:xfrm flipV="1">
                  <a:off x="4618268" y="2282038"/>
                  <a:ext cx="6791" cy="7471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Straight Connector 25"/>
                <p:cNvCxnSpPr/>
                <p:nvPr/>
              </p:nvCxnSpPr>
              <p:spPr>
                <a:xfrm>
                  <a:off x="4536769" y="2322789"/>
                  <a:ext cx="149414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7" name="Straight Connector 26"/>
              <p:cNvCxnSpPr>
                <a:endCxn id="16" idx="1"/>
              </p:cNvCxnSpPr>
              <p:nvPr/>
            </p:nvCxnSpPr>
            <p:spPr>
              <a:xfrm flipH="1" flipV="1">
                <a:off x="1758999" y="2386743"/>
                <a:ext cx="857915" cy="34050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8" name="Group 27"/>
              <p:cNvGrpSpPr/>
              <p:nvPr/>
            </p:nvGrpSpPr>
            <p:grpSpPr>
              <a:xfrm>
                <a:off x="2576164" y="5277599"/>
                <a:ext cx="101874" cy="75480"/>
                <a:chOff x="4577518" y="4879936"/>
                <a:chExt cx="101874" cy="75480"/>
              </a:xfrm>
            </p:grpSpPr>
            <p:cxnSp>
              <p:nvCxnSpPr>
                <p:cNvPr id="29" name="Straight Connector 28"/>
                <p:cNvCxnSpPr/>
                <p:nvPr/>
              </p:nvCxnSpPr>
              <p:spPr>
                <a:xfrm>
                  <a:off x="4577518" y="4917249"/>
                  <a:ext cx="101874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  <a:prstDash val="soli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Straight Connector 29"/>
                <p:cNvCxnSpPr/>
                <p:nvPr/>
              </p:nvCxnSpPr>
              <p:spPr>
                <a:xfrm>
                  <a:off x="4630455" y="4879936"/>
                  <a:ext cx="0" cy="7548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  <a:prstDash val="soli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1" name="Straight Connector 30"/>
              <p:cNvCxnSpPr/>
              <p:nvPr/>
            </p:nvCxnSpPr>
            <p:spPr>
              <a:xfrm flipH="1" flipV="1">
                <a:off x="2619256" y="2721129"/>
                <a:ext cx="11242" cy="2586993"/>
              </a:xfrm>
              <a:prstGeom prst="line">
                <a:avLst/>
              </a:prstGeom>
              <a:ln w="1270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TextBox 36"/>
              <p:cNvSpPr txBox="1"/>
              <p:nvPr/>
            </p:nvSpPr>
            <p:spPr>
              <a:xfrm>
                <a:off x="2679394" y="3667936"/>
                <a:ext cx="370013" cy="666849"/>
              </a:xfrm>
              <a:prstGeom prst="rect">
                <a:avLst/>
              </a:prstGeom>
              <a:noFill/>
              <a:ln w="25400">
                <a:noFill/>
              </a:ln>
            </p:spPr>
            <p:txBody>
              <a:bodyPr wrap="none" rtlCol="0">
                <a:spAutoFit/>
              </a:bodyPr>
              <a:lstStyle/>
              <a:p>
                <a:pPr marL="0" lvl="1">
                  <a:lnSpc>
                    <a:spcPct val="120000"/>
                  </a:lnSpc>
                </a:pPr>
                <a:r>
                  <a:rPr lang="en-US" sz="3200" dirty="0"/>
                  <a:t>v</a:t>
                </a:r>
                <a:endParaRPr lang="en-US" sz="3200" baseline="-25000" dirty="0" smtClean="0"/>
              </a:p>
            </p:txBody>
          </p:sp>
        </p:grpSp>
        <p:sp>
          <p:nvSpPr>
            <p:cNvPr id="36" name="TextBox 35"/>
            <p:cNvSpPr txBox="1"/>
            <p:nvPr/>
          </p:nvSpPr>
          <p:spPr>
            <a:xfrm>
              <a:off x="2217549" y="1987506"/>
              <a:ext cx="327734" cy="666849"/>
            </a:xfrm>
            <a:prstGeom prst="rect">
              <a:avLst/>
            </a:prstGeom>
            <a:noFill/>
            <a:ln w="25400">
              <a:noFill/>
            </a:ln>
          </p:spPr>
          <p:txBody>
            <a:bodyPr wrap="none" rtlCol="0">
              <a:spAutoFit/>
            </a:bodyPr>
            <a:lstStyle/>
            <a:p>
              <a:pPr marL="0" lvl="1">
                <a:lnSpc>
                  <a:spcPct val="120000"/>
                </a:lnSpc>
              </a:pPr>
              <a:r>
                <a:rPr lang="en-US" sz="3200" dirty="0"/>
                <a:t>r</a:t>
              </a:r>
              <a:endParaRPr lang="en-US" sz="3200" baseline="-25000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1166614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/>
          <p:cNvSpPr txBox="1"/>
          <p:nvPr/>
        </p:nvSpPr>
        <p:spPr>
          <a:xfrm>
            <a:off x="0" y="65682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en-US" sz="3200" dirty="0" err="1" smtClean="0"/>
              <a:t>Vypočítej</a:t>
            </a:r>
            <a:r>
              <a:rPr lang="cs-CZ" sz="3200" dirty="0" err="1" smtClean="0"/>
              <a:t>te</a:t>
            </a:r>
            <a:r>
              <a:rPr lang="cs-CZ" sz="3200" dirty="0"/>
              <a:t> </a:t>
            </a:r>
            <a:r>
              <a:rPr lang="en-US" sz="3200" dirty="0" err="1" smtClean="0"/>
              <a:t>objem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r>
              <a:rPr lang="en-US" sz="3200" dirty="0" smtClean="0"/>
              <a:t>, je-li </a:t>
            </a:r>
            <a:r>
              <a:rPr lang="en-US" sz="3200" b="1" dirty="0"/>
              <a:t>d</a:t>
            </a:r>
            <a:r>
              <a:rPr lang="en-US" sz="3200" dirty="0" smtClean="0"/>
              <a:t> </a:t>
            </a:r>
            <a:r>
              <a:rPr lang="en-US" sz="3200" b="1" dirty="0" smtClean="0"/>
              <a:t>= </a:t>
            </a:r>
            <a:r>
              <a:rPr lang="cs-CZ" sz="3200" b="1" dirty="0" smtClean="0"/>
              <a:t>4</a:t>
            </a:r>
            <a:r>
              <a:rPr lang="en-US" sz="3200" b="1" dirty="0" smtClean="0"/>
              <a:t> </a:t>
            </a:r>
            <a:r>
              <a:rPr lang="cs-CZ" sz="3200" b="1" dirty="0" smtClean="0"/>
              <a:t>d</a:t>
            </a:r>
            <a:r>
              <a:rPr lang="en-US" sz="3200" b="1" dirty="0" smtClean="0"/>
              <a:t>m </a:t>
            </a:r>
            <a:r>
              <a:rPr lang="en-US" sz="3200" dirty="0" smtClean="0"/>
              <a:t>a</a:t>
            </a:r>
            <a:r>
              <a:rPr lang="en-US" sz="3200" b="1" dirty="0" smtClean="0"/>
              <a:t> v = 5</a:t>
            </a:r>
            <a:r>
              <a:rPr lang="cs-CZ" sz="3200" b="1" dirty="0" smtClean="0"/>
              <a:t>,</a:t>
            </a:r>
            <a:r>
              <a:rPr lang="en-US" sz="3200" b="1" dirty="0" smtClean="0"/>
              <a:t>2</a:t>
            </a:r>
            <a:r>
              <a:rPr lang="cs-CZ" sz="3200" b="1" dirty="0" smtClean="0"/>
              <a:t> d</a:t>
            </a:r>
            <a:r>
              <a:rPr lang="en-US" sz="3200" b="1" dirty="0" smtClean="0"/>
              <a:t>m</a:t>
            </a:r>
            <a:r>
              <a:rPr lang="en-US" sz="3200" dirty="0" smtClean="0"/>
              <a:t>.</a:t>
            </a:r>
            <a:endParaRPr lang="en-US" sz="320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err="1" smtClean="0"/>
              <a:t>Příklad</a:t>
            </a:r>
            <a:r>
              <a:rPr lang="en-US" sz="3200" b="1" u="sng" dirty="0" smtClean="0"/>
              <a:t> </a:t>
            </a:r>
            <a:r>
              <a:rPr lang="en-US" sz="3200" b="1" u="sng" dirty="0"/>
              <a:t>2</a:t>
            </a:r>
            <a:r>
              <a:rPr lang="en-US" sz="3200" b="1" u="sng" dirty="0" smtClean="0"/>
              <a:t>: </a:t>
            </a:r>
            <a:endParaRPr lang="en-US" sz="3200" b="1" u="sng" dirty="0"/>
          </a:p>
        </p:txBody>
      </p:sp>
      <p:sp>
        <p:nvSpPr>
          <p:cNvPr id="49" name="TextBox 48"/>
          <p:cNvSpPr txBox="1"/>
          <p:nvPr/>
        </p:nvSpPr>
        <p:spPr>
          <a:xfrm>
            <a:off x="4941711" y="2849671"/>
            <a:ext cx="3188693" cy="1865126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smtClean="0"/>
              <a:t>V = </a:t>
            </a:r>
            <a:r>
              <a:rPr lang="el-GR" sz="3200" dirty="0" smtClean="0"/>
              <a:t>π</a:t>
            </a:r>
            <a:r>
              <a:rPr lang="en-US" sz="3200" dirty="0" smtClean="0"/>
              <a:t>r</a:t>
            </a:r>
            <a:r>
              <a:rPr lang="en-US" sz="3200" baseline="30000" dirty="0" smtClean="0"/>
              <a:t>2</a:t>
            </a:r>
            <a:r>
              <a:rPr lang="en-US" sz="3200" dirty="0" smtClean="0"/>
              <a:t>v</a:t>
            </a:r>
          </a:p>
          <a:p>
            <a:pPr marL="0" lvl="1">
              <a:lnSpc>
                <a:spcPct val="120000"/>
              </a:lnSpc>
            </a:pPr>
            <a:r>
              <a:rPr lang="en-US" sz="3200" dirty="0">
                <a:sym typeface="Wingdings"/>
              </a:rPr>
              <a:t>V</a:t>
            </a:r>
            <a:r>
              <a:rPr lang="en-US" sz="3200" dirty="0" smtClean="0">
                <a:sym typeface="Wingdings"/>
              </a:rPr>
              <a:t> = </a:t>
            </a:r>
            <a:r>
              <a:rPr lang="en-US" sz="3200" dirty="0" smtClean="0"/>
              <a:t>3</a:t>
            </a:r>
            <a:r>
              <a:rPr lang="cs-CZ" sz="3200" dirty="0" smtClean="0"/>
              <a:t>,</a:t>
            </a:r>
            <a:r>
              <a:rPr lang="en-US" sz="3200" dirty="0" smtClean="0"/>
              <a:t>14 </a:t>
            </a:r>
            <a:r>
              <a:rPr lang="en-US" sz="1600" dirty="0" smtClean="0">
                <a:latin typeface="Wingdings"/>
                <a:ea typeface="Wingdings"/>
                <a:cs typeface="Wingdings"/>
                <a:sym typeface="Wingdings"/>
              </a:rPr>
              <a:t></a:t>
            </a:r>
            <a:r>
              <a:rPr lang="cs-CZ" sz="1600" dirty="0" smtClean="0">
                <a:latin typeface="Wingdings"/>
                <a:ea typeface="Wingdings"/>
                <a:cs typeface="Wingdings"/>
                <a:sym typeface="Wingdings"/>
              </a:rPr>
              <a:t> </a:t>
            </a:r>
            <a:r>
              <a:rPr lang="en-US" sz="3200" dirty="0" smtClean="0">
                <a:ea typeface="Wingdings"/>
                <a:cs typeface="Calibri"/>
                <a:sym typeface="Wingdings"/>
              </a:rPr>
              <a:t>2</a:t>
            </a:r>
            <a:r>
              <a:rPr lang="en-US" sz="3200" baseline="30000" dirty="0" smtClean="0">
                <a:ea typeface="Wingdings"/>
                <a:cs typeface="Calibri"/>
                <a:sym typeface="Wingdings"/>
              </a:rPr>
              <a:t>2</a:t>
            </a:r>
            <a:r>
              <a:rPr lang="en-US" sz="3200" dirty="0" smtClean="0">
                <a:ea typeface="Wingdings"/>
                <a:cs typeface="Calibri"/>
                <a:sym typeface="Wingdings"/>
              </a:rPr>
              <a:t> </a:t>
            </a:r>
            <a:r>
              <a:rPr lang="en-US" sz="1600" dirty="0" smtClean="0">
                <a:latin typeface="Wingdings"/>
                <a:ea typeface="Wingdings"/>
                <a:cs typeface="Wingdings"/>
                <a:sym typeface="Wingdings"/>
              </a:rPr>
              <a:t> </a:t>
            </a:r>
            <a:r>
              <a:rPr lang="en-US" sz="3200" dirty="0" smtClean="0">
                <a:ea typeface="Wingdings"/>
                <a:cs typeface="Calibri"/>
                <a:sym typeface="Wingdings"/>
              </a:rPr>
              <a:t>5</a:t>
            </a:r>
            <a:r>
              <a:rPr lang="cs-CZ" sz="3200" dirty="0" smtClean="0">
                <a:ea typeface="Wingdings"/>
                <a:cs typeface="Calibri"/>
                <a:sym typeface="Wingdings"/>
              </a:rPr>
              <a:t>,</a:t>
            </a:r>
            <a:r>
              <a:rPr lang="en-US" sz="3200" dirty="0" smtClean="0">
                <a:ea typeface="Wingdings"/>
                <a:cs typeface="Calibri"/>
                <a:sym typeface="Wingdings"/>
              </a:rPr>
              <a:t>2</a:t>
            </a:r>
            <a:endParaRPr lang="en-US" sz="3200" dirty="0" smtClean="0">
              <a:latin typeface="Calibri"/>
              <a:cs typeface="Calibri"/>
            </a:endParaRPr>
          </a:p>
          <a:p>
            <a:pPr marL="0" lvl="1">
              <a:lnSpc>
                <a:spcPct val="120000"/>
              </a:lnSpc>
            </a:pPr>
            <a:r>
              <a:rPr lang="en-US" sz="3200" b="1" u="sng" dirty="0" smtClean="0">
                <a:latin typeface="Calibri"/>
                <a:cs typeface="Calibri"/>
              </a:rPr>
              <a:t>V </a:t>
            </a:r>
            <a:r>
              <a:rPr lang="cs-CZ" sz="3200" b="1" u="sng" dirty="0" smtClean="0">
                <a:latin typeface="ＭＳ ゴシック"/>
                <a:ea typeface="ＭＳ ゴシック"/>
                <a:cs typeface="ＭＳ ゴシック"/>
              </a:rPr>
              <a:t>=</a:t>
            </a:r>
            <a:r>
              <a:rPr lang="en-US" sz="3200" b="1" u="sng" dirty="0" smtClean="0">
                <a:latin typeface="Calibri"/>
                <a:cs typeface="Calibri"/>
              </a:rPr>
              <a:t> 65</a:t>
            </a:r>
            <a:r>
              <a:rPr lang="cs-CZ" sz="3200" b="1" u="sng" dirty="0" smtClean="0">
                <a:latin typeface="Calibri"/>
                <a:cs typeface="Calibri"/>
              </a:rPr>
              <a:t>,</a:t>
            </a:r>
            <a:r>
              <a:rPr lang="en-US" sz="3200" b="1" u="sng" dirty="0" smtClean="0">
                <a:latin typeface="Calibri"/>
                <a:cs typeface="Calibri"/>
              </a:rPr>
              <a:t>312 dm</a:t>
            </a:r>
            <a:r>
              <a:rPr lang="en-US" sz="3200" b="1" u="sng" baseline="30000" dirty="0" smtClean="0">
                <a:latin typeface="Calibri"/>
                <a:cs typeface="Calibri"/>
              </a:rPr>
              <a:t>3</a:t>
            </a:r>
            <a:endParaRPr lang="en-US" sz="3200" b="1" u="sng" baseline="30000" dirty="0" smtClean="0"/>
          </a:p>
        </p:txBody>
      </p:sp>
      <p:sp>
        <p:nvSpPr>
          <p:cNvPr id="51" name="TextBox 50"/>
          <p:cNvSpPr txBox="1"/>
          <p:nvPr/>
        </p:nvSpPr>
        <p:spPr>
          <a:xfrm>
            <a:off x="443288" y="5977995"/>
            <a:ext cx="7971813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Objem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r>
              <a:rPr lang="en-US" sz="3200" dirty="0" smtClean="0"/>
              <a:t> je </a:t>
            </a:r>
            <a:r>
              <a:rPr lang="en-US" sz="3200" dirty="0" err="1" smtClean="0"/>
              <a:t>přibližně</a:t>
            </a:r>
            <a:r>
              <a:rPr lang="en-US" sz="3200" dirty="0" smtClean="0"/>
              <a:t> 65</a:t>
            </a:r>
            <a:r>
              <a:rPr lang="cs-CZ" sz="3200" dirty="0" smtClean="0"/>
              <a:t>,</a:t>
            </a:r>
            <a:r>
              <a:rPr lang="en-US" sz="3200" dirty="0" smtClean="0"/>
              <a:t>3 dm</a:t>
            </a:r>
            <a:r>
              <a:rPr lang="en-US" sz="3200" baseline="30000" dirty="0" smtClean="0"/>
              <a:t>3</a:t>
            </a:r>
            <a:r>
              <a:rPr lang="en-US" sz="3200" dirty="0" smtClean="0"/>
              <a:t>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399424" y="2218403"/>
            <a:ext cx="2474987" cy="3595086"/>
            <a:chOff x="1399424" y="2218403"/>
            <a:chExt cx="2474987" cy="3595086"/>
          </a:xfrm>
        </p:grpSpPr>
        <p:sp>
          <p:nvSpPr>
            <p:cNvPr id="14" name="Oval 13"/>
            <p:cNvSpPr/>
            <p:nvPr/>
          </p:nvSpPr>
          <p:spPr>
            <a:xfrm>
              <a:off x="1410714" y="4853933"/>
              <a:ext cx="2455333" cy="959556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 smtClean="0"/>
            </a:p>
            <a:p>
              <a:pPr algn="ctr"/>
              <a:endParaRPr lang="en-US" dirty="0" smtClean="0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411208" y="2693818"/>
              <a:ext cx="2463203" cy="262967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1399424" y="2246219"/>
              <a:ext cx="2455333" cy="959556"/>
            </a:xfrm>
            <a:prstGeom prst="ellips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 smtClean="0"/>
            </a:p>
            <a:p>
              <a:pPr algn="ctr"/>
              <a:endParaRPr lang="en-US" dirty="0" smtClean="0"/>
            </a:p>
          </p:txBody>
        </p:sp>
        <p:cxnSp>
          <p:nvCxnSpPr>
            <p:cNvPr id="18" name="Straight Connector 17"/>
            <p:cNvCxnSpPr>
              <a:stCxn id="16" idx="2"/>
              <a:endCxn id="14" idx="2"/>
            </p:cNvCxnSpPr>
            <p:nvPr/>
          </p:nvCxnSpPr>
          <p:spPr>
            <a:xfrm>
              <a:off x="1399424" y="2725997"/>
              <a:ext cx="11290" cy="260771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>
              <a:stCxn id="16" idx="6"/>
              <a:endCxn id="14" idx="6"/>
            </p:cNvCxnSpPr>
            <p:nvPr/>
          </p:nvCxnSpPr>
          <p:spPr>
            <a:xfrm>
              <a:off x="3854757" y="2725997"/>
              <a:ext cx="11290" cy="260771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al 19"/>
            <p:cNvSpPr/>
            <p:nvPr/>
          </p:nvSpPr>
          <p:spPr>
            <a:xfrm>
              <a:off x="1419591" y="4837106"/>
              <a:ext cx="2436837" cy="959556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 w="25400"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 smtClean="0"/>
            </a:p>
            <a:p>
              <a:pPr algn="ctr"/>
              <a:endParaRPr lang="en-US" dirty="0" smtClean="0"/>
            </a:p>
          </p:txBody>
        </p:sp>
        <p:sp>
          <p:nvSpPr>
            <p:cNvPr id="21" name="Arc 20"/>
            <p:cNvSpPr/>
            <p:nvPr/>
          </p:nvSpPr>
          <p:spPr>
            <a:xfrm>
              <a:off x="1411209" y="4848869"/>
              <a:ext cx="2450374" cy="910764"/>
            </a:xfrm>
            <a:prstGeom prst="arc">
              <a:avLst>
                <a:gd name="adj1" fmla="val 10663332"/>
                <a:gd name="adj2" fmla="val 1"/>
              </a:avLst>
            </a:prstGeom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3" name="Group 22"/>
            <p:cNvGrpSpPr/>
            <p:nvPr/>
          </p:nvGrpSpPr>
          <p:grpSpPr>
            <a:xfrm>
              <a:off x="2535415" y="2679701"/>
              <a:ext cx="149414" cy="74710"/>
              <a:chOff x="4536769" y="2282038"/>
              <a:chExt cx="149414" cy="74710"/>
            </a:xfrm>
          </p:grpSpPr>
          <p:cxnSp>
            <p:nvCxnSpPr>
              <p:cNvPr id="24" name="Straight Connector 23"/>
              <p:cNvCxnSpPr/>
              <p:nvPr/>
            </p:nvCxnSpPr>
            <p:spPr>
              <a:xfrm flipV="1">
                <a:off x="4618268" y="2282038"/>
                <a:ext cx="6791" cy="7471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/>
            </p:nvCxnSpPr>
            <p:spPr>
              <a:xfrm>
                <a:off x="4536769" y="2322789"/>
                <a:ext cx="149414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Straight Connector 26"/>
            <p:cNvCxnSpPr>
              <a:stCxn id="16" idx="5"/>
              <a:endCxn id="16" idx="1"/>
            </p:cNvCxnSpPr>
            <p:nvPr/>
          </p:nvCxnSpPr>
          <p:spPr>
            <a:xfrm flipH="1" flipV="1">
              <a:off x="1758999" y="2386743"/>
              <a:ext cx="1736183" cy="67850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8" name="Group 27"/>
            <p:cNvGrpSpPr/>
            <p:nvPr/>
          </p:nvGrpSpPr>
          <p:grpSpPr>
            <a:xfrm>
              <a:off x="2576164" y="5277599"/>
              <a:ext cx="101874" cy="75480"/>
              <a:chOff x="4577518" y="4879936"/>
              <a:chExt cx="101874" cy="75480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4577518" y="4917249"/>
                <a:ext cx="101874" cy="0"/>
              </a:xfrm>
              <a:prstGeom prst="line">
                <a:avLst/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4630455" y="4879936"/>
                <a:ext cx="0" cy="75480"/>
              </a:xfrm>
              <a:prstGeom prst="line">
                <a:avLst/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1" name="Straight Connector 30"/>
            <p:cNvCxnSpPr/>
            <p:nvPr/>
          </p:nvCxnSpPr>
          <p:spPr>
            <a:xfrm flipH="1" flipV="1">
              <a:off x="2619256" y="2721129"/>
              <a:ext cx="11242" cy="2586993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Box 36"/>
            <p:cNvSpPr txBox="1"/>
            <p:nvPr/>
          </p:nvSpPr>
          <p:spPr>
            <a:xfrm>
              <a:off x="2679394" y="3667936"/>
              <a:ext cx="370013" cy="666849"/>
            </a:xfrm>
            <a:prstGeom prst="rect">
              <a:avLst/>
            </a:prstGeom>
            <a:noFill/>
            <a:ln w="25400">
              <a:noFill/>
            </a:ln>
          </p:spPr>
          <p:txBody>
            <a:bodyPr wrap="none" rtlCol="0">
              <a:spAutoFit/>
            </a:bodyPr>
            <a:lstStyle/>
            <a:p>
              <a:pPr marL="0" lvl="1">
                <a:lnSpc>
                  <a:spcPct val="120000"/>
                </a:lnSpc>
              </a:pPr>
              <a:r>
                <a:rPr lang="en-US" sz="3200" dirty="0"/>
                <a:t>v</a:t>
              </a:r>
              <a:endParaRPr lang="en-US" sz="3200" baseline="-25000" dirty="0" smtClean="0"/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859009" y="2218403"/>
              <a:ext cx="400270" cy="666849"/>
            </a:xfrm>
            <a:prstGeom prst="rect">
              <a:avLst/>
            </a:prstGeom>
            <a:noFill/>
            <a:ln w="25400">
              <a:noFill/>
            </a:ln>
          </p:spPr>
          <p:txBody>
            <a:bodyPr wrap="none" rtlCol="0">
              <a:spAutoFit/>
            </a:bodyPr>
            <a:lstStyle/>
            <a:p>
              <a:pPr marL="0" lvl="1">
                <a:lnSpc>
                  <a:spcPct val="120000"/>
                </a:lnSpc>
              </a:pPr>
              <a:r>
                <a:rPr lang="en-US" sz="3200" dirty="0"/>
                <a:t>d</a:t>
              </a:r>
              <a:endParaRPr lang="en-US" sz="3200" baseline="-25000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2898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3: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339629" y="883258"/>
            <a:ext cx="8366925" cy="1234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sz="3200" dirty="0" smtClean="0"/>
              <a:t>Vnitřní průměr nádoby tvaru válce je 24 cm. Určete  hloubku  nádoby, je-li její objem 5 litrů.</a:t>
            </a:r>
            <a:endParaRPr lang="en-US" sz="3200" dirty="0"/>
          </a:p>
        </p:txBody>
      </p:sp>
      <p:grpSp>
        <p:nvGrpSpPr>
          <p:cNvPr id="5" name="Group 3"/>
          <p:cNvGrpSpPr/>
          <p:nvPr/>
        </p:nvGrpSpPr>
        <p:grpSpPr>
          <a:xfrm>
            <a:off x="1115060" y="2258035"/>
            <a:ext cx="2454820" cy="3595086"/>
            <a:chOff x="1399424" y="2218403"/>
            <a:chExt cx="2474987" cy="3595086"/>
          </a:xfrm>
        </p:grpSpPr>
        <p:sp>
          <p:nvSpPr>
            <p:cNvPr id="6" name="Oval 13"/>
            <p:cNvSpPr/>
            <p:nvPr/>
          </p:nvSpPr>
          <p:spPr>
            <a:xfrm>
              <a:off x="1410714" y="4853933"/>
              <a:ext cx="2455333" cy="959556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 smtClean="0"/>
            </a:p>
            <a:p>
              <a:pPr algn="ctr"/>
              <a:endParaRPr lang="en-US" dirty="0" smtClean="0"/>
            </a:p>
          </p:txBody>
        </p:sp>
        <p:sp>
          <p:nvSpPr>
            <p:cNvPr id="7" name="Rectangle 14"/>
            <p:cNvSpPr/>
            <p:nvPr/>
          </p:nvSpPr>
          <p:spPr>
            <a:xfrm>
              <a:off x="1411208" y="2693818"/>
              <a:ext cx="2463203" cy="262967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15"/>
            <p:cNvSpPr/>
            <p:nvPr/>
          </p:nvSpPr>
          <p:spPr>
            <a:xfrm>
              <a:off x="1399424" y="2246219"/>
              <a:ext cx="2455333" cy="959556"/>
            </a:xfrm>
            <a:prstGeom prst="ellips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 smtClean="0"/>
            </a:p>
            <a:p>
              <a:pPr algn="ctr"/>
              <a:endParaRPr lang="en-US" dirty="0" smtClean="0"/>
            </a:p>
          </p:txBody>
        </p:sp>
        <p:cxnSp>
          <p:nvCxnSpPr>
            <p:cNvPr id="9" name="Straight Connector 17"/>
            <p:cNvCxnSpPr>
              <a:stCxn id="8" idx="2"/>
              <a:endCxn id="6" idx="2"/>
            </p:cNvCxnSpPr>
            <p:nvPr/>
          </p:nvCxnSpPr>
          <p:spPr>
            <a:xfrm>
              <a:off x="1399424" y="2725997"/>
              <a:ext cx="11290" cy="260771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"/>
            <p:cNvCxnSpPr>
              <a:stCxn id="8" idx="6"/>
              <a:endCxn id="6" idx="6"/>
            </p:cNvCxnSpPr>
            <p:nvPr/>
          </p:nvCxnSpPr>
          <p:spPr>
            <a:xfrm>
              <a:off x="3854757" y="2725997"/>
              <a:ext cx="11290" cy="260771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al 19"/>
            <p:cNvSpPr/>
            <p:nvPr/>
          </p:nvSpPr>
          <p:spPr>
            <a:xfrm>
              <a:off x="1419591" y="4837106"/>
              <a:ext cx="2436837" cy="959556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 w="25400"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 smtClean="0"/>
            </a:p>
            <a:p>
              <a:pPr algn="ctr"/>
              <a:endParaRPr lang="en-US" dirty="0" smtClean="0"/>
            </a:p>
          </p:txBody>
        </p:sp>
        <p:sp>
          <p:nvSpPr>
            <p:cNvPr id="12" name="Arc 20"/>
            <p:cNvSpPr/>
            <p:nvPr/>
          </p:nvSpPr>
          <p:spPr>
            <a:xfrm>
              <a:off x="1411209" y="4848869"/>
              <a:ext cx="2450374" cy="910764"/>
            </a:xfrm>
            <a:prstGeom prst="arc">
              <a:avLst>
                <a:gd name="adj1" fmla="val 10663332"/>
                <a:gd name="adj2" fmla="val 1"/>
              </a:avLst>
            </a:prstGeom>
            <a:ln>
              <a:solidFill>
                <a:schemeClr val="tx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22"/>
            <p:cNvGrpSpPr/>
            <p:nvPr/>
          </p:nvGrpSpPr>
          <p:grpSpPr>
            <a:xfrm>
              <a:off x="2535415" y="2679701"/>
              <a:ext cx="149414" cy="74710"/>
              <a:chOff x="4536769" y="2282038"/>
              <a:chExt cx="149414" cy="74710"/>
            </a:xfrm>
          </p:grpSpPr>
          <p:cxnSp>
            <p:nvCxnSpPr>
              <p:cNvPr id="21" name="Straight Connector 23"/>
              <p:cNvCxnSpPr/>
              <p:nvPr/>
            </p:nvCxnSpPr>
            <p:spPr>
              <a:xfrm flipV="1">
                <a:off x="4618268" y="2282038"/>
                <a:ext cx="6791" cy="7471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5"/>
              <p:cNvCxnSpPr/>
              <p:nvPr/>
            </p:nvCxnSpPr>
            <p:spPr>
              <a:xfrm>
                <a:off x="4536769" y="2322789"/>
                <a:ext cx="149414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4" name="Straight Connector 26"/>
            <p:cNvCxnSpPr>
              <a:stCxn id="8" idx="5"/>
              <a:endCxn id="8" idx="1"/>
            </p:cNvCxnSpPr>
            <p:nvPr/>
          </p:nvCxnSpPr>
          <p:spPr>
            <a:xfrm flipH="1" flipV="1">
              <a:off x="1758999" y="2386743"/>
              <a:ext cx="1736183" cy="67850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Group 27"/>
            <p:cNvGrpSpPr/>
            <p:nvPr/>
          </p:nvGrpSpPr>
          <p:grpSpPr>
            <a:xfrm>
              <a:off x="2576164" y="5277599"/>
              <a:ext cx="101874" cy="75480"/>
              <a:chOff x="4577518" y="4879936"/>
              <a:chExt cx="101874" cy="75480"/>
            </a:xfrm>
          </p:grpSpPr>
          <p:cxnSp>
            <p:nvCxnSpPr>
              <p:cNvPr id="19" name="Straight Connector 28"/>
              <p:cNvCxnSpPr/>
              <p:nvPr/>
            </p:nvCxnSpPr>
            <p:spPr>
              <a:xfrm>
                <a:off x="4577518" y="4917249"/>
                <a:ext cx="101874" cy="0"/>
              </a:xfrm>
              <a:prstGeom prst="line">
                <a:avLst/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29"/>
              <p:cNvCxnSpPr/>
              <p:nvPr/>
            </p:nvCxnSpPr>
            <p:spPr>
              <a:xfrm>
                <a:off x="4630455" y="4879936"/>
                <a:ext cx="0" cy="75480"/>
              </a:xfrm>
              <a:prstGeom prst="line">
                <a:avLst/>
              </a:prstGeom>
              <a:ln w="12700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Straight Connector 30"/>
            <p:cNvCxnSpPr/>
            <p:nvPr/>
          </p:nvCxnSpPr>
          <p:spPr>
            <a:xfrm flipH="1" flipV="1">
              <a:off x="2619256" y="2721129"/>
              <a:ext cx="11242" cy="2586993"/>
            </a:xfrm>
            <a:prstGeom prst="line">
              <a:avLst/>
            </a:prstGeom>
            <a:ln w="12700">
              <a:solidFill>
                <a:schemeClr val="tx1"/>
              </a:solidFill>
              <a:prstDash val="dash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36"/>
            <p:cNvSpPr txBox="1"/>
            <p:nvPr/>
          </p:nvSpPr>
          <p:spPr>
            <a:xfrm>
              <a:off x="2679394" y="3667936"/>
              <a:ext cx="370013" cy="666849"/>
            </a:xfrm>
            <a:prstGeom prst="rect">
              <a:avLst/>
            </a:prstGeom>
            <a:noFill/>
            <a:ln w="25400">
              <a:noFill/>
            </a:ln>
          </p:spPr>
          <p:txBody>
            <a:bodyPr wrap="none" rtlCol="0">
              <a:spAutoFit/>
            </a:bodyPr>
            <a:lstStyle/>
            <a:p>
              <a:pPr marL="0" lvl="1">
                <a:lnSpc>
                  <a:spcPct val="120000"/>
                </a:lnSpc>
              </a:pPr>
              <a:r>
                <a:rPr lang="en-US" sz="3200" dirty="0"/>
                <a:t>v</a:t>
              </a:r>
              <a:endParaRPr lang="en-US" sz="3200" baseline="-25000" dirty="0" smtClean="0"/>
            </a:p>
          </p:txBody>
        </p:sp>
        <p:sp>
          <p:nvSpPr>
            <p:cNvPr id="18" name="TextBox 35"/>
            <p:cNvSpPr txBox="1"/>
            <p:nvPr/>
          </p:nvSpPr>
          <p:spPr>
            <a:xfrm>
              <a:off x="2859009" y="2218403"/>
              <a:ext cx="400270" cy="666849"/>
            </a:xfrm>
            <a:prstGeom prst="rect">
              <a:avLst/>
            </a:prstGeom>
            <a:noFill/>
            <a:ln w="25400">
              <a:noFill/>
            </a:ln>
          </p:spPr>
          <p:txBody>
            <a:bodyPr wrap="none" rtlCol="0">
              <a:spAutoFit/>
            </a:bodyPr>
            <a:lstStyle/>
            <a:p>
              <a:pPr marL="0" lvl="1">
                <a:lnSpc>
                  <a:spcPct val="120000"/>
                </a:lnSpc>
              </a:pPr>
              <a:r>
                <a:rPr lang="en-US" sz="3200" dirty="0"/>
                <a:t>d</a:t>
              </a:r>
              <a:endParaRPr lang="en-US" sz="3200" baseline="-25000" dirty="0" smtClean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4523090" y="3092784"/>
            <a:ext cx="33413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3200" b="1" dirty="0" smtClean="0"/>
              <a:t>  </a:t>
            </a:r>
            <a:r>
              <a:rPr lang="en-US" sz="3200" b="1" dirty="0" smtClean="0"/>
              <a:t>V = </a:t>
            </a:r>
            <a:r>
              <a:rPr lang="el-GR" sz="3200" b="1" dirty="0" smtClean="0"/>
              <a:t>π</a:t>
            </a:r>
            <a:r>
              <a:rPr lang="en-US" sz="3200" b="1" dirty="0" smtClean="0"/>
              <a:t>r</a:t>
            </a:r>
            <a:r>
              <a:rPr lang="en-US" sz="3200" b="1" baseline="30000" dirty="0" smtClean="0"/>
              <a:t>2</a:t>
            </a:r>
            <a:r>
              <a:rPr lang="en-US" sz="3200" b="1" dirty="0" smtClean="0"/>
              <a:t>v</a:t>
            </a:r>
            <a:r>
              <a:rPr lang="cs-CZ" sz="3200" b="1" dirty="0" smtClean="0"/>
              <a:t> </a:t>
            </a:r>
            <a:r>
              <a:rPr lang="cs-CZ" sz="3200" dirty="0" smtClean="0"/>
              <a:t>/:</a:t>
            </a:r>
            <a:r>
              <a:rPr lang="el-GR" sz="3200" dirty="0"/>
              <a:t>π</a:t>
            </a:r>
            <a:r>
              <a:rPr lang="en-US" sz="3200" dirty="0"/>
              <a:t>r</a:t>
            </a:r>
            <a:r>
              <a:rPr lang="en-US" sz="3200" baseline="30000" dirty="0"/>
              <a:t>2</a:t>
            </a:r>
            <a:endParaRPr lang="en-US" sz="3200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535969" y="3804770"/>
                <a:ext cx="3341389" cy="20281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lvl="1"/>
                <a:r>
                  <a:rPr lang="cs-CZ" sz="3200" dirty="0" smtClean="0"/>
                  <a:t>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m:rPr>
                            <m:nor/>
                          </m:rPr>
                          <a:rPr lang="el-GR" sz="3200" dirty="0"/>
                          <m:t>π</m:t>
                        </m:r>
                        <m:r>
                          <m:rPr>
                            <m:nor/>
                          </m:rPr>
                          <a:rPr lang="en-US" sz="3200" dirty="0"/>
                          <m:t>r</m:t>
                        </m:r>
                        <m:r>
                          <m:rPr>
                            <m:nor/>
                          </m:rPr>
                          <a:rPr lang="en-US" sz="3200" baseline="30000" dirty="0"/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</a:t>
                </a:r>
              </a:p>
              <a:p>
                <a:pPr marL="0" lvl="1"/>
                <a:r>
                  <a:rPr lang="cs-CZ" sz="3200" dirty="0"/>
                  <a:t> </a:t>
                </a:r>
                <a:r>
                  <a:rPr lang="cs-CZ" sz="3200" dirty="0" smtClean="0"/>
                  <a:t>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3,14.</m:t>
                        </m:r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1,2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200" dirty="0" smtClean="0"/>
                  <a:t>  </a:t>
                </a:r>
              </a:p>
              <a:p>
                <a:pPr marL="0" lvl="1"/>
                <a:r>
                  <a:rPr lang="cs-CZ" sz="3200" dirty="0" smtClean="0"/>
                  <a:t>  </a:t>
                </a:r>
                <a:r>
                  <a:rPr lang="cs-CZ" sz="3200" b="1" u="sng" dirty="0" smtClean="0"/>
                  <a:t>v </a:t>
                </a:r>
                <a14:m>
                  <m:oMath xmlns:m="http://schemas.openxmlformats.org/officeDocument/2006/math">
                    <m:r>
                      <a:rPr lang="cs-CZ" sz="3200" b="1" i="1" u="sng" dirty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3200" b="1" u="sng" dirty="0" smtClean="0"/>
                  <a:t> 1,1 dm</a:t>
                </a:r>
                <a:endParaRPr lang="cs-CZ" sz="3200" b="1" u="sng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969" y="3804770"/>
                <a:ext cx="3341389" cy="2028184"/>
              </a:xfrm>
              <a:prstGeom prst="rect">
                <a:avLst/>
              </a:prstGeom>
              <a:blipFill rotWithShape="1">
                <a:blip r:embed="rId2"/>
                <a:stretch>
                  <a:fillRect b="-90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450761" y="6082771"/>
            <a:ext cx="88185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Hloubka nádoby je přibližně 11 cm.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69881" y="2118083"/>
                <a:ext cx="5380936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d = 24 cm, r = 12 cm, V = 5 l = 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</a:rPr>
                          <m:t>𝒅𝒎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400" b="1" dirty="0" smtClean="0"/>
                  <a:t> 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9881" y="2118083"/>
                <a:ext cx="5380936" cy="470000"/>
              </a:xfrm>
              <a:prstGeom prst="rect">
                <a:avLst/>
              </a:prstGeom>
              <a:blipFill rotWithShape="1">
                <a:blip r:embed="rId3"/>
                <a:stretch>
                  <a:fillRect l="-1814" t="-7692" b="-282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9515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2276" y="798490"/>
            <a:ext cx="13837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Zdroje:</a:t>
            </a:r>
            <a:endParaRPr lang="cs-CZ" sz="32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275" y="1502795"/>
            <a:ext cx="5203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vlastní.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4186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3">
            <a:lumMod val="60000"/>
            <a:lumOff val="40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1739</TotalTime>
  <Words>304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Office Theme</vt:lpstr>
      <vt:lpstr>Prezentace aplikace PowerPoint</vt:lpstr>
      <vt:lpstr>Anotace:</vt:lpstr>
      <vt:lpstr>Povrch a objem válce  Cvičení </vt:lpstr>
      <vt:lpstr>Příklad 1: </vt:lpstr>
      <vt:lpstr>Příklad 2: </vt:lpstr>
      <vt:lpstr>Příklad 3: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152</cp:revision>
  <dcterms:created xsi:type="dcterms:W3CDTF">2012-12-10T07:57:06Z</dcterms:created>
  <dcterms:modified xsi:type="dcterms:W3CDTF">2013-06-27T14:47:52Z</dcterms:modified>
</cp:coreProperties>
</file>