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2" r:id="rId2"/>
    <p:sldId id="270" r:id="rId3"/>
    <p:sldId id="256" r:id="rId4"/>
    <p:sldId id="262" r:id="rId5"/>
    <p:sldId id="263" r:id="rId6"/>
    <p:sldId id="267" r:id="rId7"/>
    <p:sldId id="268" r:id="rId8"/>
    <p:sldId id="269" r:id="rId9"/>
    <p:sldId id="264" r:id="rId10"/>
    <p:sldId id="265" r:id="rId11"/>
    <p:sldId id="266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 anchor="ctr"/>
        <a:lstStyle/>
        <a:p>
          <a:pPr algn="l"/>
          <a:endParaRPr lang="cs-CZ" sz="1800" smtClean="0"/>
        </a:p>
        <a:p>
          <a:pPr algn="l"/>
          <a:r>
            <a:rPr lang="cs-CZ" sz="1800" smtClean="0"/>
            <a:t>Název </a:t>
          </a:r>
          <a:r>
            <a:rPr lang="cs-CZ" sz="1800" dirty="0"/>
            <a:t>školy:    </a:t>
          </a:r>
          <a:r>
            <a:rPr lang="cs-CZ" sz="1800" dirty="0" smtClean="0"/>
            <a:t>Základní škola a Mateřská škola, Police nad Metují, okres Náchod</a:t>
          </a:r>
          <a:endParaRPr lang="cs-CZ" sz="18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Ing. Jitka Michálková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VY_32_INOVACE_9B_13_Rozklad </a:t>
          </a:r>
          <a:r>
            <a:rPr lang="cs-CZ" dirty="0" smtClean="0"/>
            <a:t>na součin I.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Matematika 8.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 custScaleY="7642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536" custLinFactNeighborY="521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7E6FD3-0C2C-479C-B107-460D18E4BA92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45B05BE4-31CE-4D62-9A34-DD98BB048494}" type="presOf" srcId="{0C6E1E16-08A6-4B86-AB9F-749A7749D4C9}" destId="{B7652895-8F40-40B1-8BC2-AD2A1592E4B6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CC151AD4-9C48-480F-82CB-FC156F917B4B}" type="presOf" srcId="{FBBFC3EA-9D9D-4F3A-BEA6-9C2C0E46BF20}" destId="{3F478621-DC04-4E99-8ED0-6EF817E39D41}" srcOrd="1" destOrd="0" presId="urn:microsoft.com/office/officeart/2005/8/layout/target3"/>
    <dgm:cxn modelId="{62951480-40AE-4868-9C31-DCBAD1B35025}" type="presOf" srcId="{FBBFC3EA-9D9D-4F3A-BEA6-9C2C0E46BF20}" destId="{601CDFA2-8205-4060-95D5-B0A001D0D0E3}" srcOrd="0" destOrd="0" presId="urn:microsoft.com/office/officeart/2005/8/layout/target3"/>
    <dgm:cxn modelId="{DA6E4EA4-A0A5-4240-A68A-1D3793A84701}" type="presOf" srcId="{019433A1-1324-4DE1-9E6F-32B851095F74}" destId="{83FE2C4A-F11C-43B1-9923-1AFAA3244381}" srcOrd="1" destOrd="0" presId="urn:microsoft.com/office/officeart/2005/8/layout/target3"/>
    <dgm:cxn modelId="{8C38B161-8FB7-40E2-A0A5-87894C43CAFE}" type="presOf" srcId="{C73C7642-F245-4585-8F88-243F9FAEF6CA}" destId="{0E0F4EFC-82FA-4EC4-801E-BC2F931EC339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F85E5C0A-0D0F-4A09-AA0A-F8AFE648D2B8}" type="presOf" srcId="{445C7998-7549-48B0-BD68-D4F0167F02E5}" destId="{4D19AB04-24FA-40C2-B203-52AE3D15E171}" srcOrd="1" destOrd="0" presId="urn:microsoft.com/office/officeart/2005/8/layout/target3"/>
    <dgm:cxn modelId="{127B81AB-4EB8-4944-9013-CDAACF586327}" type="presOf" srcId="{EBC41103-E2E5-4D48-9B4B-425520D3D098}" destId="{F732C171-B6A8-40AC-BE86-9061B3C3D3B8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EFAEE6BF-1566-4C20-AA3E-0FEAA3CE11E1}" type="presOf" srcId="{C73C7642-F245-4585-8F88-243F9FAEF6CA}" destId="{304CA11A-E17E-4999-A128-C72BF543B20D}" srcOrd="0" destOrd="0" presId="urn:microsoft.com/office/officeart/2005/8/layout/target3"/>
    <dgm:cxn modelId="{0CCB7258-6DE1-4041-9858-944A4D88B703}" type="presOf" srcId="{019433A1-1324-4DE1-9E6F-32B851095F74}" destId="{CC1D5B29-8413-4412-9F6D-55E531B84639}" srcOrd="0" destOrd="0" presId="urn:microsoft.com/office/officeart/2005/8/layout/target3"/>
    <dgm:cxn modelId="{587072DA-6401-45D0-AB78-8E3F742C56A1}" type="presOf" srcId="{9F18DD90-522E-4A06-9EDB-3FF7C7EB6637}" destId="{932F2F5B-E5E6-4E00-9503-10413FFBA7E0}" srcOrd="1" destOrd="0" presId="urn:microsoft.com/office/officeart/2005/8/layout/target3"/>
    <dgm:cxn modelId="{632C95C6-B32A-4029-9791-A61D5B2CB35A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F8F26A8-CD85-44A4-A817-D7A573CAE08E}" type="presOf" srcId="{9F18DD90-522E-4A06-9EDB-3FF7C7EB6637}" destId="{D102FEF8-6917-41D2-AE5D-914C1EA8F84A}" srcOrd="0" destOrd="0" presId="urn:microsoft.com/office/officeart/2005/8/layout/target3"/>
    <dgm:cxn modelId="{95B86365-8F6F-4F48-B460-BDF81AF7EFDA}" type="presOf" srcId="{0C6E1E16-08A6-4B86-AB9F-749A7749D4C9}" destId="{D8344A4C-A59C-418B-AE84-1CF03F62012F}" srcOrd="0" destOrd="0" presId="urn:microsoft.com/office/officeart/2005/8/layout/target3"/>
    <dgm:cxn modelId="{6A374F52-2DEF-4647-8826-8762F7BE2152}" type="presOf" srcId="{EBC41103-E2E5-4D48-9B4B-425520D3D098}" destId="{D3CEBA79-51F7-49AC-8104-9DE2B978BFF4}" srcOrd="1" destOrd="0" presId="urn:microsoft.com/office/officeart/2005/8/layout/target3"/>
    <dgm:cxn modelId="{3342A35C-D55D-4005-B903-C9016749CB5A}" type="presParOf" srcId="{71045F8C-00FA-488E-A7BD-E2E6753D979D}" destId="{3577EC6B-C980-4F34-8C69-4365E7B8FC8C}" srcOrd="0" destOrd="0" presId="urn:microsoft.com/office/officeart/2005/8/layout/target3"/>
    <dgm:cxn modelId="{03C7EC11-081B-41F8-BC8B-ED17762A3EA8}" type="presParOf" srcId="{71045F8C-00FA-488E-A7BD-E2E6753D979D}" destId="{6940EB87-DC1D-4BC3-9408-9AC2E1FFC039}" srcOrd="1" destOrd="0" presId="urn:microsoft.com/office/officeart/2005/8/layout/target3"/>
    <dgm:cxn modelId="{E0F7AFA8-18D1-41E8-9F4F-3247F4C0F968}" type="presParOf" srcId="{71045F8C-00FA-488E-A7BD-E2E6753D979D}" destId="{BC35EE03-4121-4EF9-923D-7CB6D30D358D}" srcOrd="2" destOrd="0" presId="urn:microsoft.com/office/officeart/2005/8/layout/target3"/>
    <dgm:cxn modelId="{3339CAC0-E00A-467D-9A7E-944D105D8CDC}" type="presParOf" srcId="{71045F8C-00FA-488E-A7BD-E2E6753D979D}" destId="{D3840DFA-901C-4049-8AB2-27AC2BA34540}" srcOrd="3" destOrd="0" presId="urn:microsoft.com/office/officeart/2005/8/layout/target3"/>
    <dgm:cxn modelId="{B2124286-859A-48D5-AE58-42358DCD2861}" type="presParOf" srcId="{71045F8C-00FA-488E-A7BD-E2E6753D979D}" destId="{5BDA8D49-C64C-4FDF-ACCF-171444A32B21}" srcOrd="4" destOrd="0" presId="urn:microsoft.com/office/officeart/2005/8/layout/target3"/>
    <dgm:cxn modelId="{BB77D991-DAD6-4D2B-B549-3906E866A88F}" type="presParOf" srcId="{71045F8C-00FA-488E-A7BD-E2E6753D979D}" destId="{D8344A4C-A59C-418B-AE84-1CF03F62012F}" srcOrd="5" destOrd="0" presId="urn:microsoft.com/office/officeart/2005/8/layout/target3"/>
    <dgm:cxn modelId="{A13F6577-F264-4BB1-8166-66415375EC21}" type="presParOf" srcId="{71045F8C-00FA-488E-A7BD-E2E6753D979D}" destId="{57DDA582-354B-4295-AE97-083B34E96D1A}" srcOrd="6" destOrd="0" presId="urn:microsoft.com/office/officeart/2005/8/layout/target3"/>
    <dgm:cxn modelId="{771C4A44-7768-4EF4-BC59-6BE37C0B0C81}" type="presParOf" srcId="{71045F8C-00FA-488E-A7BD-E2E6753D979D}" destId="{4A11C032-4DF2-44E5-8C80-1286B3D4B133}" srcOrd="7" destOrd="0" presId="urn:microsoft.com/office/officeart/2005/8/layout/target3"/>
    <dgm:cxn modelId="{5C516ED9-2D69-4D96-80D8-791F370A1129}" type="presParOf" srcId="{71045F8C-00FA-488E-A7BD-E2E6753D979D}" destId="{601CDFA2-8205-4060-95D5-B0A001D0D0E3}" srcOrd="8" destOrd="0" presId="urn:microsoft.com/office/officeart/2005/8/layout/target3"/>
    <dgm:cxn modelId="{7D066207-06CC-41BC-8EF1-3E2B1D8C24CA}" type="presParOf" srcId="{71045F8C-00FA-488E-A7BD-E2E6753D979D}" destId="{EA95FEE9-5F68-48C7-93BB-0F8C419DA96D}" srcOrd="9" destOrd="0" presId="urn:microsoft.com/office/officeart/2005/8/layout/target3"/>
    <dgm:cxn modelId="{D0823061-FA77-4336-9043-90BAA5791AFE}" type="presParOf" srcId="{71045F8C-00FA-488E-A7BD-E2E6753D979D}" destId="{BB3828A8-1683-43A3-8BCA-2995B7EAE8F3}" srcOrd="10" destOrd="0" presId="urn:microsoft.com/office/officeart/2005/8/layout/target3"/>
    <dgm:cxn modelId="{B0475D8C-E0E1-4F48-ADED-17BEAE50E313}" type="presParOf" srcId="{71045F8C-00FA-488E-A7BD-E2E6753D979D}" destId="{CC1D5B29-8413-4412-9F6D-55E531B84639}" srcOrd="11" destOrd="0" presId="urn:microsoft.com/office/officeart/2005/8/layout/target3"/>
    <dgm:cxn modelId="{7178C9E0-879B-452C-82D9-46654F7E555E}" type="presParOf" srcId="{71045F8C-00FA-488E-A7BD-E2E6753D979D}" destId="{AEEDACE7-4427-455B-A155-2C3381828BD7}" srcOrd="12" destOrd="0" presId="urn:microsoft.com/office/officeart/2005/8/layout/target3"/>
    <dgm:cxn modelId="{F016D377-2A15-49D7-A5DB-02766397360E}" type="presParOf" srcId="{71045F8C-00FA-488E-A7BD-E2E6753D979D}" destId="{7C8531F2-00DF-4DB1-A6C6-AF46193E1BBF}" srcOrd="13" destOrd="0" presId="urn:microsoft.com/office/officeart/2005/8/layout/target3"/>
    <dgm:cxn modelId="{9E4D4E1A-9105-4B93-A4D6-A7A02D023899}" type="presParOf" srcId="{71045F8C-00FA-488E-A7BD-E2E6753D979D}" destId="{304CA11A-E17E-4999-A128-C72BF543B20D}" srcOrd="14" destOrd="0" presId="urn:microsoft.com/office/officeart/2005/8/layout/target3"/>
    <dgm:cxn modelId="{C0FB6091-8716-4711-85A5-B3E1410251AF}" type="presParOf" srcId="{71045F8C-00FA-488E-A7BD-E2E6753D979D}" destId="{C67EF5F7-B425-49AF-82F9-2446588ED851}" srcOrd="15" destOrd="0" presId="urn:microsoft.com/office/officeart/2005/8/layout/target3"/>
    <dgm:cxn modelId="{5177F4EC-C799-4401-8A8B-414D3ABE6CF5}" type="presParOf" srcId="{71045F8C-00FA-488E-A7BD-E2E6753D979D}" destId="{14E80F71-B028-4CCE-8C5A-7AE67F9A28C6}" srcOrd="16" destOrd="0" presId="urn:microsoft.com/office/officeart/2005/8/layout/target3"/>
    <dgm:cxn modelId="{E390BEDC-2A89-4254-80CC-50554AB9E171}" type="presParOf" srcId="{71045F8C-00FA-488E-A7BD-E2E6753D979D}" destId="{F732C171-B6A8-40AC-BE86-9061B3C3D3B8}" srcOrd="17" destOrd="0" presId="urn:microsoft.com/office/officeart/2005/8/layout/target3"/>
    <dgm:cxn modelId="{E3D19E95-39EB-4B14-8A96-796572356DA3}" type="presParOf" srcId="{71045F8C-00FA-488E-A7BD-E2E6753D979D}" destId="{D8C5187E-68B6-4E2E-86D0-57087190219B}" srcOrd="18" destOrd="0" presId="urn:microsoft.com/office/officeart/2005/8/layout/target3"/>
    <dgm:cxn modelId="{F80970AE-EFFD-4196-99C0-85F872A7023F}" type="presParOf" srcId="{71045F8C-00FA-488E-A7BD-E2E6753D979D}" destId="{1A909E4D-639C-4CB7-A7CE-FC1133FAA37E}" srcOrd="19" destOrd="0" presId="urn:microsoft.com/office/officeart/2005/8/layout/target3"/>
    <dgm:cxn modelId="{5CEABB95-ED62-4B0F-9A83-6D27566174A4}" type="presParOf" srcId="{71045F8C-00FA-488E-A7BD-E2E6753D979D}" destId="{D102FEF8-6917-41D2-AE5D-914C1EA8F84A}" srcOrd="20" destOrd="0" presId="urn:microsoft.com/office/officeart/2005/8/layout/target3"/>
    <dgm:cxn modelId="{B380E0B8-B2A1-405A-AFD2-5F365772794A}" type="presParOf" srcId="{71045F8C-00FA-488E-A7BD-E2E6753D979D}" destId="{4D19AB04-24FA-40C2-B203-52AE3D15E171}" srcOrd="21" destOrd="0" presId="urn:microsoft.com/office/officeart/2005/8/layout/target3"/>
    <dgm:cxn modelId="{72E49AD1-665E-4B14-8956-A7BB47F1ECF2}" type="presParOf" srcId="{71045F8C-00FA-488E-A7BD-E2E6753D979D}" destId="{B7652895-8F40-40B1-8BC2-AD2A1592E4B6}" srcOrd="22" destOrd="0" presId="urn:microsoft.com/office/officeart/2005/8/layout/target3"/>
    <dgm:cxn modelId="{EA3E6375-0E68-456F-B8F1-201EAC2AB0CA}" type="presParOf" srcId="{71045F8C-00FA-488E-A7BD-E2E6753D979D}" destId="{3F478621-DC04-4E99-8ED0-6EF817E39D41}" srcOrd="23" destOrd="0" presId="urn:microsoft.com/office/officeart/2005/8/layout/target3"/>
    <dgm:cxn modelId="{9DAFB61F-54EA-46F5-AE71-4A65E02D5F4A}" type="presParOf" srcId="{71045F8C-00FA-488E-A7BD-E2E6753D979D}" destId="{83FE2C4A-F11C-43B1-9923-1AFAA3244381}" srcOrd="24" destOrd="0" presId="urn:microsoft.com/office/officeart/2005/8/layout/target3"/>
    <dgm:cxn modelId="{B51BA9E2-31C8-4DCD-897F-F65C0B2EEED9}" type="presParOf" srcId="{71045F8C-00FA-488E-A7BD-E2E6753D979D}" destId="{0E0F4EFC-82FA-4EC4-801E-BC2F931EC339}" srcOrd="25" destOrd="0" presId="urn:microsoft.com/office/officeart/2005/8/layout/target3"/>
    <dgm:cxn modelId="{0A120823-A1C8-4B2B-A9BA-D85BF17715C7}" type="presParOf" srcId="{71045F8C-00FA-488E-A7BD-E2E6753D979D}" destId="{D3CEBA79-51F7-49AC-8104-9DE2B978BFF4}" srcOrd="26" destOrd="0" presId="urn:microsoft.com/office/officeart/2005/8/layout/target3"/>
    <dgm:cxn modelId="{48902AD1-2489-494B-9BAA-EA31EED4706B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smtClean="0"/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Název </a:t>
          </a:r>
          <a:r>
            <a:rPr lang="cs-CZ" sz="1800" kern="1200" dirty="0"/>
            <a:t>školy:    </a:t>
          </a:r>
          <a:r>
            <a:rPr lang="cs-CZ" sz="1800" kern="1200" dirty="0" smtClean="0"/>
            <a:t>Základní škola a Mateřská škola, Police nad Metují, okres Náchod</a:t>
          </a:r>
          <a:endParaRPr lang="cs-CZ" sz="18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811553"/>
          <a:ext cx="4687720" cy="26102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811553"/>
        <a:ext cx="4687720" cy="307086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Ing. Jitka Michálková</a:t>
          </a:r>
          <a:endParaRPr lang="cs-CZ" sz="16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24126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kern="1200" smtClean="0"/>
            <a:t>VY_32_INOVACE_9B_13_Rozklad </a:t>
          </a:r>
          <a:r>
            <a:rPr lang="cs-CZ" sz="1600" kern="1200" dirty="0" smtClean="0"/>
            <a:t>na součin I.</a:t>
          </a:r>
          <a:endParaRPr lang="cs-CZ" sz="1600" kern="1200" dirty="0"/>
        </a:p>
      </dsp:txBody>
      <dsp:txXfrm>
        <a:off x="2009023" y="1224126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Matematika 8. ročník</a:t>
          </a:r>
          <a:endParaRPr lang="cs-CZ" sz="16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CZ.1.07/1.4.00/21.1431</a:t>
          </a:r>
          <a:endParaRPr lang="cs-CZ" sz="16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90272-AC54-4B40-AFF1-BFEC7A92B188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EBF8E-B7DC-4315-86F5-711D9D617F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127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13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853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40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646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107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611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446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216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851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958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943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CCAF8-6B41-47D3-ABE5-AA92B08D8D9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B5692-3F69-4419-BE01-9D5AA11CB3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2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7109873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645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Materiál nabízí  výklad nově probíraného učiva a příklady k procvičování. Žáci většinou potřebují větší množství příkladů na dobré osvojení způsobu řešení. Zde se nabízí prostor i pro procvičení, </a:t>
            </a:r>
            <a:r>
              <a:rPr lang="cs-CZ" dirty="0"/>
              <a:t>p</a:t>
            </a:r>
            <a:r>
              <a:rPr lang="cs-CZ" dirty="0" smtClean="0"/>
              <a:t>říklady jsou určeny k interaktivnímu řešení a zároveň také lze vytisknout pro souběžnou práci v lavici. Kontrola výsledků řešení pomáhá ke správnému  upevnění.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89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002060"/>
                </a:solidFill>
              </a:rPr>
              <a:t>Rozklad na součin I.</a:t>
            </a:r>
            <a:endParaRPr lang="cs-CZ" sz="7200" b="1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vytýkání</a:t>
            </a:r>
            <a:endParaRPr lang="cs-CZ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82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4104456" cy="108012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Roznásob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700808"/>
            <a:ext cx="5482952" cy="3096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8000" dirty="0" smtClean="0"/>
              <a:t>2 . (x + y) =</a:t>
            </a:r>
          </a:p>
          <a:p>
            <a:pPr marL="0" indent="0" algn="ctr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= 2x + 2y</a:t>
            </a:r>
          </a:p>
          <a:p>
            <a:pPr marL="0" indent="0" algn="ctr">
              <a:buNone/>
            </a:pP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35677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Najdi společný činitel</a:t>
            </a:r>
            <a:br>
              <a:rPr lang="cs-CZ" dirty="0" smtClean="0"/>
            </a:br>
            <a:r>
              <a:rPr lang="cs-CZ" dirty="0" smtClean="0"/>
              <a:t>a vytkni ho před závorku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2348880"/>
            <a:ext cx="5184576" cy="1296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7200" b="1" dirty="0" smtClean="0">
                <a:solidFill>
                  <a:srgbClr val="002060"/>
                </a:solidFill>
              </a:rPr>
              <a:t>10</a:t>
            </a:r>
            <a:r>
              <a:rPr lang="cs-CZ" sz="7200" b="1" dirty="0" smtClean="0">
                <a:solidFill>
                  <a:srgbClr val="0070C0"/>
                </a:solidFill>
              </a:rPr>
              <a:t> a – </a:t>
            </a:r>
            <a:r>
              <a:rPr lang="cs-CZ" sz="7200" b="1" dirty="0" smtClean="0">
                <a:solidFill>
                  <a:srgbClr val="002060"/>
                </a:solidFill>
              </a:rPr>
              <a:t>10</a:t>
            </a:r>
            <a:r>
              <a:rPr lang="cs-CZ" sz="7200" b="1" dirty="0" smtClean="0">
                <a:solidFill>
                  <a:srgbClr val="0070C0"/>
                </a:solidFill>
              </a:rPr>
              <a:t> b =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619672" y="4077072"/>
            <a:ext cx="5184576" cy="11521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7200" b="1" dirty="0">
                <a:solidFill>
                  <a:srgbClr val="0070C0"/>
                </a:solidFill>
              </a:rPr>
              <a:t>=</a:t>
            </a:r>
            <a:r>
              <a:rPr lang="cs-CZ" sz="7200" dirty="0" smtClean="0"/>
              <a:t> </a:t>
            </a:r>
            <a:r>
              <a:rPr lang="cs-CZ" sz="7200" b="1" dirty="0" smtClean="0">
                <a:solidFill>
                  <a:srgbClr val="002060"/>
                </a:solidFill>
              </a:rPr>
              <a:t>10</a:t>
            </a:r>
            <a:r>
              <a:rPr lang="cs-CZ" sz="7200" b="1" dirty="0" smtClean="0">
                <a:solidFill>
                  <a:srgbClr val="0070C0"/>
                </a:solidFill>
              </a:rPr>
              <a:t> (a – b)</a:t>
            </a: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931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Najdi společný činitel</a:t>
            </a:r>
            <a:br>
              <a:rPr lang="cs-CZ" dirty="0" smtClean="0"/>
            </a:br>
            <a:r>
              <a:rPr lang="cs-CZ" dirty="0" smtClean="0"/>
              <a:t>a vytkni ho před závorku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2348880"/>
            <a:ext cx="5184576" cy="1296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7200" b="1" dirty="0" smtClean="0">
                <a:solidFill>
                  <a:srgbClr val="002060"/>
                </a:solidFill>
              </a:rPr>
              <a:t>25</a:t>
            </a:r>
            <a:r>
              <a:rPr lang="cs-CZ" sz="7200" b="1" dirty="0" smtClean="0">
                <a:solidFill>
                  <a:srgbClr val="0070C0"/>
                </a:solidFill>
              </a:rPr>
              <a:t> x – </a:t>
            </a:r>
            <a:r>
              <a:rPr lang="cs-CZ" sz="7200" b="1" dirty="0">
                <a:solidFill>
                  <a:srgbClr val="002060"/>
                </a:solidFill>
              </a:rPr>
              <a:t>5</a:t>
            </a:r>
            <a:r>
              <a:rPr lang="cs-CZ" sz="7200" b="1" dirty="0" smtClean="0">
                <a:solidFill>
                  <a:srgbClr val="0070C0"/>
                </a:solidFill>
              </a:rPr>
              <a:t> y =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619672" y="4077072"/>
            <a:ext cx="5184576" cy="11521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7200" b="1" dirty="0">
                <a:solidFill>
                  <a:srgbClr val="0070C0"/>
                </a:solidFill>
              </a:rPr>
              <a:t>= </a:t>
            </a:r>
            <a:r>
              <a:rPr lang="cs-CZ" sz="7200" b="1" dirty="0" smtClean="0">
                <a:solidFill>
                  <a:srgbClr val="002060"/>
                </a:solidFill>
              </a:rPr>
              <a:t>5</a:t>
            </a:r>
            <a:r>
              <a:rPr lang="cs-CZ" sz="7200" b="1" dirty="0" smtClean="0">
                <a:solidFill>
                  <a:srgbClr val="0070C0"/>
                </a:solidFill>
              </a:rPr>
              <a:t> (5x – y)</a:t>
            </a: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03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Najdi společný činitel</a:t>
            </a:r>
            <a:br>
              <a:rPr lang="cs-CZ" dirty="0" smtClean="0"/>
            </a:br>
            <a:r>
              <a:rPr lang="cs-CZ" dirty="0" smtClean="0"/>
              <a:t>a vytkni ho před závorku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2348880"/>
            <a:ext cx="5184576" cy="1296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7200" b="1" dirty="0" smtClean="0">
                <a:solidFill>
                  <a:srgbClr val="002060"/>
                </a:solidFill>
              </a:rPr>
              <a:t>24</a:t>
            </a:r>
            <a:r>
              <a:rPr lang="cs-CZ" sz="7200" b="1" dirty="0" smtClean="0">
                <a:solidFill>
                  <a:srgbClr val="0070C0"/>
                </a:solidFill>
              </a:rPr>
              <a:t> a – </a:t>
            </a:r>
            <a:r>
              <a:rPr lang="cs-CZ" sz="7200" b="1" dirty="0" smtClean="0">
                <a:solidFill>
                  <a:srgbClr val="002060"/>
                </a:solidFill>
              </a:rPr>
              <a:t>32</a:t>
            </a:r>
            <a:r>
              <a:rPr lang="cs-CZ" sz="7200" b="1" dirty="0" smtClean="0">
                <a:solidFill>
                  <a:srgbClr val="0070C0"/>
                </a:solidFill>
              </a:rPr>
              <a:t> b =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619672" y="4077072"/>
            <a:ext cx="5184576" cy="11521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7200" b="1" dirty="0" smtClean="0">
                <a:solidFill>
                  <a:srgbClr val="0070C0"/>
                </a:solidFill>
              </a:rPr>
              <a:t>=</a:t>
            </a:r>
            <a:r>
              <a:rPr lang="cs-CZ" sz="7200" dirty="0" smtClean="0"/>
              <a:t> </a:t>
            </a:r>
            <a:r>
              <a:rPr lang="cs-CZ" sz="7200" b="1" smtClean="0">
                <a:solidFill>
                  <a:srgbClr val="002060"/>
                </a:solidFill>
              </a:rPr>
              <a:t>8</a:t>
            </a:r>
            <a:r>
              <a:rPr lang="cs-CZ" sz="7200" b="1">
                <a:solidFill>
                  <a:srgbClr val="002060"/>
                </a:solidFill>
              </a:rPr>
              <a:t> </a:t>
            </a:r>
            <a:r>
              <a:rPr lang="cs-CZ" sz="7200" b="1" smtClean="0">
                <a:solidFill>
                  <a:srgbClr val="0070C0"/>
                </a:solidFill>
              </a:rPr>
              <a:t>(3a – 4b</a:t>
            </a:r>
            <a:r>
              <a:rPr lang="cs-CZ" sz="7200" b="1" dirty="0" smtClean="0">
                <a:solidFill>
                  <a:srgbClr val="0070C0"/>
                </a:solidFill>
              </a:rPr>
              <a:t>)</a:t>
            </a: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03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Najdi společný činitel</a:t>
            </a:r>
            <a:br>
              <a:rPr lang="cs-CZ" dirty="0" smtClean="0"/>
            </a:br>
            <a:r>
              <a:rPr lang="cs-CZ" dirty="0" smtClean="0"/>
              <a:t>a vytkni ho před závorku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2348880"/>
            <a:ext cx="5688632" cy="1512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7200" b="1" dirty="0" smtClean="0">
                <a:solidFill>
                  <a:srgbClr val="0070C0"/>
                </a:solidFill>
              </a:rPr>
              <a:t>48 a</a:t>
            </a:r>
            <a:r>
              <a:rPr lang="pt-BR" sz="7200" baseline="30000" dirty="0" smtClean="0">
                <a:solidFill>
                  <a:srgbClr val="0070C0"/>
                </a:solidFill>
              </a:rPr>
              <a:t>2</a:t>
            </a:r>
            <a:r>
              <a:rPr lang="cs-CZ" sz="7200" b="1" dirty="0" smtClean="0">
                <a:solidFill>
                  <a:srgbClr val="0070C0"/>
                </a:solidFill>
              </a:rPr>
              <a:t> – 18 a</a:t>
            </a:r>
            <a:r>
              <a:rPr lang="cs-CZ" sz="7200" baseline="30000" dirty="0" smtClean="0">
                <a:solidFill>
                  <a:srgbClr val="0070C0"/>
                </a:solidFill>
              </a:rPr>
              <a:t>3</a:t>
            </a:r>
            <a:r>
              <a:rPr lang="cs-CZ" sz="7200" b="1" dirty="0" smtClean="0">
                <a:solidFill>
                  <a:srgbClr val="0070C0"/>
                </a:solidFill>
              </a:rPr>
              <a:t> =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619672" y="4077072"/>
            <a:ext cx="5184576" cy="11521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sz="7200" b="1" dirty="0">
                <a:solidFill>
                  <a:srgbClr val="0070C0"/>
                </a:solidFill>
              </a:rPr>
              <a:t>=</a:t>
            </a:r>
            <a:r>
              <a:rPr lang="cs-CZ" sz="7200" b="1" dirty="0">
                <a:solidFill>
                  <a:srgbClr val="002060"/>
                </a:solidFill>
              </a:rPr>
              <a:t> </a:t>
            </a:r>
            <a:r>
              <a:rPr lang="cs-CZ" sz="7200" b="1" dirty="0" smtClean="0">
                <a:solidFill>
                  <a:srgbClr val="0070C0"/>
                </a:solidFill>
              </a:rPr>
              <a:t>6a</a:t>
            </a:r>
            <a:r>
              <a:rPr lang="pt-BR" sz="7200" baseline="30000" dirty="0" smtClean="0">
                <a:solidFill>
                  <a:srgbClr val="0070C0"/>
                </a:solidFill>
              </a:rPr>
              <a:t>2</a:t>
            </a:r>
            <a:r>
              <a:rPr lang="cs-CZ" sz="7200" b="1" dirty="0" smtClean="0">
                <a:solidFill>
                  <a:srgbClr val="0070C0"/>
                </a:solidFill>
              </a:rPr>
              <a:t>(8 – 3a)</a:t>
            </a: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03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5832648" cy="2088232"/>
          </a:xfrm>
        </p:spPr>
        <p:txBody>
          <a:bodyPr>
            <a:normAutofit/>
          </a:bodyPr>
          <a:lstStyle/>
          <a:p>
            <a:r>
              <a:rPr lang="cs-CZ" dirty="0" smtClean="0"/>
              <a:t>Najdi společný činitel</a:t>
            </a:r>
            <a:br>
              <a:rPr lang="cs-CZ" dirty="0" smtClean="0"/>
            </a:br>
            <a:r>
              <a:rPr lang="cs-CZ" dirty="0" smtClean="0"/>
              <a:t>a vytkni ho před závorku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348880"/>
            <a:ext cx="4176464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10a – 10b =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20x + 15y=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24a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 – 32a</a:t>
            </a:r>
            <a:r>
              <a:rPr lang="pt-BR" sz="4400" baseline="30000" dirty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 =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7x</a:t>
            </a:r>
            <a:r>
              <a:rPr lang="cs-CZ" sz="4400" baseline="30000" dirty="0" smtClean="0">
                <a:solidFill>
                  <a:srgbClr val="00B050"/>
                </a:solidFill>
              </a:rPr>
              <a:t>4</a:t>
            </a:r>
            <a:r>
              <a:rPr lang="cs-CZ" sz="4400" dirty="0" smtClean="0">
                <a:solidFill>
                  <a:srgbClr val="00B050"/>
                </a:solidFill>
              </a:rPr>
              <a:t>y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 + 21x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y</a:t>
            </a:r>
            <a:r>
              <a:rPr lang="cs-CZ" sz="4400" baseline="30000" dirty="0" smtClean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 = 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16a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b – 24a</a:t>
            </a:r>
            <a:r>
              <a:rPr lang="cs-CZ" sz="4400" baseline="30000" dirty="0" smtClean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b</a:t>
            </a:r>
            <a:r>
              <a:rPr lang="pt-BR" sz="4400" baseline="30000" dirty="0" smtClean="0">
                <a:solidFill>
                  <a:srgbClr val="00B050"/>
                </a:solidFill>
              </a:rPr>
              <a:t>2 </a:t>
            </a:r>
            <a:r>
              <a:rPr lang="cs-CZ" sz="4400" dirty="0" smtClean="0">
                <a:solidFill>
                  <a:srgbClr val="00B050"/>
                </a:solidFill>
              </a:rPr>
              <a:t>= 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427984" y="1556792"/>
            <a:ext cx="3988328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             Řešení: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10. (a – b)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>
                <a:solidFill>
                  <a:srgbClr val="FF0000"/>
                </a:solidFill>
              </a:rPr>
              <a:t>5</a:t>
            </a:r>
            <a:r>
              <a:rPr lang="cs-CZ" sz="4400" dirty="0" smtClean="0">
                <a:solidFill>
                  <a:srgbClr val="FF0000"/>
                </a:solidFill>
              </a:rPr>
              <a:t>.(4x + 3y)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8a</a:t>
            </a:r>
            <a:r>
              <a:rPr lang="pt-BR" sz="4400" baseline="300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rgbClr val="FF0000"/>
                </a:solidFill>
              </a:rPr>
              <a:t>. (3a – 4)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 7x</a:t>
            </a:r>
            <a:r>
              <a:rPr lang="cs-CZ" sz="4400" baseline="300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>
                <a:solidFill>
                  <a:srgbClr val="FF0000"/>
                </a:solidFill>
              </a:rPr>
              <a:t>y</a:t>
            </a:r>
            <a:r>
              <a:rPr lang="cs-CZ" sz="4400" baseline="300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rgbClr val="FF0000"/>
                </a:solidFill>
              </a:rPr>
              <a:t> .(</a:t>
            </a:r>
            <a:r>
              <a:rPr lang="cs-CZ" sz="4400" dirty="0" err="1" smtClean="0">
                <a:solidFill>
                  <a:srgbClr val="FF0000"/>
                </a:solidFill>
              </a:rPr>
              <a:t>xy</a:t>
            </a:r>
            <a:r>
              <a:rPr lang="cs-CZ" sz="4400" dirty="0" smtClean="0">
                <a:solidFill>
                  <a:srgbClr val="FF0000"/>
                </a:solidFill>
              </a:rPr>
              <a:t>+ 3)  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   4a</a:t>
            </a:r>
            <a:r>
              <a:rPr lang="cs-CZ" sz="4400" baseline="300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rgbClr val="FF0000"/>
                </a:solidFill>
              </a:rPr>
              <a:t>b.(4a – 6b) </a:t>
            </a:r>
          </a:p>
        </p:txBody>
      </p:sp>
    </p:spTree>
    <p:extLst>
      <p:ext uri="{BB962C8B-B14F-4D97-AF65-F5344CB8AC3E}">
        <p14:creationId xmlns:p14="http://schemas.microsoft.com/office/powerpoint/2010/main" val="228113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4752528" cy="1066130"/>
          </a:xfrm>
        </p:spPr>
        <p:txBody>
          <a:bodyPr/>
          <a:lstStyle/>
          <a:p>
            <a:r>
              <a:rPr lang="cs-CZ" dirty="0" smtClean="0"/>
              <a:t>Uprav na součin: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5698976" cy="4493096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>
                <a:solidFill>
                  <a:srgbClr val="0070C0"/>
                </a:solidFill>
              </a:rPr>
              <a:t>15x</a:t>
            </a:r>
            <a:r>
              <a:rPr lang="pt-BR" sz="4000" baseline="30000" dirty="0">
                <a:solidFill>
                  <a:srgbClr val="0070C0"/>
                </a:solidFill>
              </a:rPr>
              <a:t>2</a:t>
            </a:r>
            <a:r>
              <a:rPr lang="cs-CZ" sz="4000" dirty="0">
                <a:solidFill>
                  <a:srgbClr val="0070C0"/>
                </a:solidFill>
              </a:rPr>
              <a:t>y</a:t>
            </a:r>
            <a:r>
              <a:rPr lang="cs-CZ" sz="4000" baseline="30000" dirty="0">
                <a:solidFill>
                  <a:srgbClr val="0070C0"/>
                </a:solidFill>
              </a:rPr>
              <a:t>4</a:t>
            </a:r>
            <a:r>
              <a:rPr lang="cs-CZ" sz="4000" dirty="0">
                <a:solidFill>
                  <a:srgbClr val="0070C0"/>
                </a:solidFill>
              </a:rPr>
              <a:t> + 10x</a:t>
            </a:r>
            <a:r>
              <a:rPr lang="cs-CZ" sz="4000" baseline="30000" dirty="0">
                <a:solidFill>
                  <a:srgbClr val="0070C0"/>
                </a:solidFill>
              </a:rPr>
              <a:t>3</a:t>
            </a:r>
            <a:r>
              <a:rPr lang="cs-CZ" sz="4000" dirty="0">
                <a:solidFill>
                  <a:srgbClr val="0070C0"/>
                </a:solidFill>
              </a:rPr>
              <a:t>y</a:t>
            </a:r>
            <a:r>
              <a:rPr lang="pt-BR" sz="4000" baseline="30000" dirty="0">
                <a:solidFill>
                  <a:srgbClr val="0070C0"/>
                </a:solidFill>
              </a:rPr>
              <a:t>2</a:t>
            </a:r>
            <a:r>
              <a:rPr lang="cs-CZ" sz="4000" dirty="0">
                <a:solidFill>
                  <a:srgbClr val="0070C0"/>
                </a:solidFill>
              </a:rPr>
              <a:t> – 25x</a:t>
            </a:r>
            <a:r>
              <a:rPr lang="pt-BR" sz="4000" baseline="30000" dirty="0">
                <a:solidFill>
                  <a:srgbClr val="0070C0"/>
                </a:solidFill>
              </a:rPr>
              <a:t>2</a:t>
            </a:r>
            <a:r>
              <a:rPr lang="cs-CZ" sz="4000" dirty="0" smtClean="0">
                <a:solidFill>
                  <a:srgbClr val="0070C0"/>
                </a:solidFill>
              </a:rPr>
              <a:t>y = </a:t>
            </a:r>
            <a:endParaRPr lang="cs-CZ" sz="4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4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70C0"/>
                </a:solidFill>
              </a:rPr>
              <a:t>22a</a:t>
            </a:r>
            <a:r>
              <a:rPr lang="cs-CZ" sz="4000" baseline="30000" dirty="0" smtClean="0">
                <a:solidFill>
                  <a:srgbClr val="0070C0"/>
                </a:solidFill>
              </a:rPr>
              <a:t>4</a:t>
            </a:r>
            <a:r>
              <a:rPr lang="cs-CZ" sz="4000" dirty="0" smtClean="0">
                <a:solidFill>
                  <a:srgbClr val="0070C0"/>
                </a:solidFill>
              </a:rPr>
              <a:t>b</a:t>
            </a:r>
            <a:r>
              <a:rPr lang="cs-CZ" sz="4000" baseline="30000" dirty="0" smtClean="0">
                <a:solidFill>
                  <a:srgbClr val="0070C0"/>
                </a:solidFill>
              </a:rPr>
              <a:t>3</a:t>
            </a:r>
            <a:r>
              <a:rPr lang="cs-CZ" sz="4000" dirty="0" smtClean="0">
                <a:solidFill>
                  <a:srgbClr val="0070C0"/>
                </a:solidFill>
              </a:rPr>
              <a:t> </a:t>
            </a:r>
            <a:r>
              <a:rPr lang="cs-CZ" sz="4000" dirty="0">
                <a:solidFill>
                  <a:srgbClr val="0070C0"/>
                </a:solidFill>
              </a:rPr>
              <a:t>– </a:t>
            </a:r>
            <a:r>
              <a:rPr lang="cs-CZ" sz="4000" dirty="0" smtClean="0">
                <a:solidFill>
                  <a:srgbClr val="0070C0"/>
                </a:solidFill>
              </a:rPr>
              <a:t>44a</a:t>
            </a:r>
            <a:r>
              <a:rPr lang="cs-CZ" sz="4000" baseline="30000" dirty="0" smtClean="0">
                <a:solidFill>
                  <a:srgbClr val="0070C0"/>
                </a:solidFill>
              </a:rPr>
              <a:t>3</a:t>
            </a:r>
            <a:r>
              <a:rPr lang="cs-CZ" sz="4000" dirty="0" smtClean="0">
                <a:solidFill>
                  <a:srgbClr val="0070C0"/>
                </a:solidFill>
              </a:rPr>
              <a:t>b</a:t>
            </a:r>
            <a:r>
              <a:rPr lang="cs-CZ" sz="4000" baseline="30000" dirty="0" smtClean="0">
                <a:solidFill>
                  <a:srgbClr val="0070C0"/>
                </a:solidFill>
              </a:rPr>
              <a:t>2</a:t>
            </a:r>
            <a:r>
              <a:rPr lang="cs-CZ" sz="4000" dirty="0" smtClean="0">
                <a:solidFill>
                  <a:srgbClr val="0070C0"/>
                </a:solidFill>
              </a:rPr>
              <a:t> </a:t>
            </a:r>
            <a:r>
              <a:rPr lang="cs-CZ" sz="4000" dirty="0">
                <a:solidFill>
                  <a:srgbClr val="0070C0"/>
                </a:solidFill>
              </a:rPr>
              <a:t>+ </a:t>
            </a:r>
            <a:r>
              <a:rPr lang="cs-CZ" sz="4000" dirty="0" smtClean="0">
                <a:solidFill>
                  <a:srgbClr val="0070C0"/>
                </a:solidFill>
              </a:rPr>
              <a:t>55a</a:t>
            </a:r>
            <a:r>
              <a:rPr lang="cs-CZ" sz="4000" baseline="30000" dirty="0" smtClean="0">
                <a:solidFill>
                  <a:srgbClr val="0070C0"/>
                </a:solidFill>
              </a:rPr>
              <a:t>2</a:t>
            </a:r>
            <a:r>
              <a:rPr lang="cs-CZ" sz="4000" dirty="0" smtClean="0">
                <a:solidFill>
                  <a:srgbClr val="0070C0"/>
                </a:solidFill>
              </a:rPr>
              <a:t>b =</a:t>
            </a:r>
          </a:p>
          <a:p>
            <a:pPr marL="0" indent="0">
              <a:buNone/>
            </a:pPr>
            <a:endParaRPr lang="cs-CZ" sz="40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70C0"/>
                </a:solidFill>
              </a:rPr>
              <a:t>6x</a:t>
            </a:r>
            <a:r>
              <a:rPr lang="cs-CZ" sz="4000" baseline="30000" dirty="0" smtClean="0">
                <a:solidFill>
                  <a:srgbClr val="0070C0"/>
                </a:solidFill>
              </a:rPr>
              <a:t>5</a:t>
            </a:r>
            <a:r>
              <a:rPr lang="cs-CZ" sz="4000" dirty="0" smtClean="0">
                <a:solidFill>
                  <a:srgbClr val="0070C0"/>
                </a:solidFill>
              </a:rPr>
              <a:t>y</a:t>
            </a:r>
            <a:r>
              <a:rPr lang="cs-CZ" sz="4000" baseline="30000" dirty="0" smtClean="0">
                <a:solidFill>
                  <a:srgbClr val="0070C0"/>
                </a:solidFill>
              </a:rPr>
              <a:t>4</a:t>
            </a:r>
            <a:r>
              <a:rPr lang="cs-CZ" sz="4000" dirty="0" smtClean="0">
                <a:solidFill>
                  <a:srgbClr val="0070C0"/>
                </a:solidFill>
              </a:rPr>
              <a:t> + 18x</a:t>
            </a:r>
            <a:r>
              <a:rPr lang="cs-CZ" sz="4000" baseline="30000" dirty="0" smtClean="0">
                <a:solidFill>
                  <a:srgbClr val="0070C0"/>
                </a:solidFill>
              </a:rPr>
              <a:t>3</a:t>
            </a:r>
            <a:r>
              <a:rPr lang="cs-CZ" sz="4000" dirty="0" smtClean="0">
                <a:solidFill>
                  <a:srgbClr val="0070C0"/>
                </a:solidFill>
              </a:rPr>
              <a:t>y</a:t>
            </a:r>
            <a:r>
              <a:rPr lang="cs-CZ" sz="4000" baseline="30000" dirty="0" smtClean="0">
                <a:solidFill>
                  <a:srgbClr val="0070C0"/>
                </a:solidFill>
              </a:rPr>
              <a:t>2</a:t>
            </a:r>
            <a:r>
              <a:rPr lang="cs-CZ" sz="4000" dirty="0" smtClean="0">
                <a:solidFill>
                  <a:srgbClr val="0070C0"/>
                </a:solidFill>
              </a:rPr>
              <a:t> – 30x</a:t>
            </a:r>
            <a:r>
              <a:rPr lang="cs-CZ" sz="4000" baseline="30000" dirty="0" smtClean="0">
                <a:solidFill>
                  <a:srgbClr val="0070C0"/>
                </a:solidFill>
              </a:rPr>
              <a:t>4</a:t>
            </a:r>
            <a:r>
              <a:rPr lang="cs-CZ" sz="4000" dirty="0" smtClean="0">
                <a:solidFill>
                  <a:srgbClr val="0070C0"/>
                </a:solidFill>
              </a:rPr>
              <a:t>y</a:t>
            </a:r>
            <a:r>
              <a:rPr lang="cs-CZ" sz="4000" baseline="30000" dirty="0" smtClean="0">
                <a:solidFill>
                  <a:srgbClr val="0070C0"/>
                </a:solidFill>
              </a:rPr>
              <a:t>2</a:t>
            </a:r>
            <a:r>
              <a:rPr lang="cs-CZ" sz="4000" dirty="0" smtClean="0">
                <a:solidFill>
                  <a:srgbClr val="0070C0"/>
                </a:solidFill>
              </a:rPr>
              <a:t> = 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203848" y="808972"/>
            <a:ext cx="5475762" cy="5328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Řešení:</a:t>
            </a:r>
          </a:p>
          <a:p>
            <a:pPr marL="0" indent="0">
              <a:buNone/>
            </a:pPr>
            <a:endParaRPr lang="cs-CZ" sz="4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5x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y (3y</a:t>
            </a:r>
            <a:r>
              <a:rPr lang="cs-CZ" sz="4000" baseline="30000" dirty="0" smtClean="0">
                <a:solidFill>
                  <a:srgbClr val="FF0000"/>
                </a:solidFill>
              </a:rPr>
              <a:t>3</a:t>
            </a:r>
            <a:r>
              <a:rPr lang="cs-CZ" sz="4000" dirty="0" smtClean="0">
                <a:solidFill>
                  <a:srgbClr val="FF0000"/>
                </a:solidFill>
              </a:rPr>
              <a:t> + 2xy – 5)  </a:t>
            </a:r>
          </a:p>
          <a:p>
            <a:pPr marL="0" indent="0">
              <a:buNone/>
            </a:pPr>
            <a:endParaRPr lang="cs-CZ" sz="4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11a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b.(2a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b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>
                <a:solidFill>
                  <a:srgbClr val="FF0000"/>
                </a:solidFill>
              </a:rPr>
              <a:t>– </a:t>
            </a:r>
            <a:r>
              <a:rPr lang="cs-CZ" sz="4000" dirty="0" smtClean="0">
                <a:solidFill>
                  <a:srgbClr val="FF0000"/>
                </a:solidFill>
              </a:rPr>
              <a:t>4ab </a:t>
            </a:r>
            <a:r>
              <a:rPr lang="cs-CZ" sz="4000" dirty="0">
                <a:solidFill>
                  <a:srgbClr val="FF0000"/>
                </a:solidFill>
              </a:rPr>
              <a:t>+ </a:t>
            </a:r>
            <a:r>
              <a:rPr lang="cs-CZ" sz="4000" dirty="0" smtClean="0">
                <a:solidFill>
                  <a:srgbClr val="FF0000"/>
                </a:solidFill>
              </a:rPr>
              <a:t>5)</a:t>
            </a:r>
          </a:p>
          <a:p>
            <a:pPr marL="0" indent="0">
              <a:buNone/>
            </a:pPr>
            <a:endParaRPr lang="cs-CZ" sz="4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6x</a:t>
            </a:r>
            <a:r>
              <a:rPr lang="cs-CZ" sz="4000" baseline="30000" dirty="0" smtClean="0">
                <a:solidFill>
                  <a:srgbClr val="FF0000"/>
                </a:solidFill>
              </a:rPr>
              <a:t>3</a:t>
            </a:r>
            <a:r>
              <a:rPr lang="cs-CZ" sz="4000" dirty="0" smtClean="0">
                <a:solidFill>
                  <a:srgbClr val="FF0000"/>
                </a:solidFill>
              </a:rPr>
              <a:t>y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 .(x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y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 + 3 – 5x)  </a:t>
            </a:r>
          </a:p>
          <a:p>
            <a:pPr marL="0" indent="0">
              <a:buFont typeface="Arial" pitchFamily="34" charset="0"/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11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rovnající se výrazy: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827584" y="1772816"/>
            <a:ext cx="2952328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pt-BR" sz="4400" baseline="30000" dirty="0" smtClean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 – 10a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 + 10a</a:t>
            </a:r>
            <a:r>
              <a:rPr lang="cs-CZ" sz="4400" baseline="30000" dirty="0" smtClean="0">
                <a:solidFill>
                  <a:srgbClr val="00B050"/>
                </a:solidFill>
              </a:rPr>
              <a:t>2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4</a:t>
            </a:r>
            <a:r>
              <a:rPr lang="cs-CZ" sz="4400" dirty="0" smtClean="0">
                <a:solidFill>
                  <a:srgbClr val="00B050"/>
                </a:solidFill>
              </a:rPr>
              <a:t> + 10a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</a:p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5a</a:t>
            </a:r>
            <a:r>
              <a:rPr lang="pt-BR" sz="4400" baseline="30000" dirty="0">
                <a:solidFill>
                  <a:srgbClr val="00B050"/>
                </a:solidFill>
              </a:rPr>
              <a:t>2</a:t>
            </a:r>
            <a:r>
              <a:rPr lang="cs-CZ" sz="4400" dirty="0">
                <a:solidFill>
                  <a:srgbClr val="00B050"/>
                </a:solidFill>
              </a:rPr>
              <a:t> </a:t>
            </a:r>
            <a:r>
              <a:rPr lang="cs-CZ" sz="4400" dirty="0" smtClean="0">
                <a:solidFill>
                  <a:srgbClr val="00B050"/>
                </a:solidFill>
              </a:rPr>
              <a:t>+ 10a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4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>
                <a:solidFill>
                  <a:srgbClr val="00B050"/>
                </a:solidFill>
              </a:rPr>
              <a:t>–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4400" dirty="0">
                <a:solidFill>
                  <a:srgbClr val="00B050"/>
                </a:solidFill>
              </a:rPr>
              <a:t>10a</a:t>
            </a:r>
            <a:r>
              <a:rPr lang="cs-CZ" sz="4400" baseline="30000" dirty="0">
                <a:solidFill>
                  <a:srgbClr val="00B050"/>
                </a:solidFill>
              </a:rPr>
              <a:t>3</a:t>
            </a:r>
          </a:p>
          <a:p>
            <a:pPr marL="0" indent="0">
              <a:buNone/>
            </a:pPr>
            <a:endParaRPr lang="cs-CZ" sz="4400" dirty="0" smtClean="0">
              <a:solidFill>
                <a:srgbClr val="00B050"/>
              </a:solidFill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364088" y="1752925"/>
            <a:ext cx="2875206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5a</a:t>
            </a:r>
            <a:r>
              <a:rPr lang="cs-CZ" sz="4400" baseline="30000" dirty="0">
                <a:solidFill>
                  <a:srgbClr val="00B050"/>
                </a:solidFill>
              </a:rPr>
              <a:t>2</a:t>
            </a:r>
            <a:r>
              <a:rPr lang="cs-CZ" sz="4400" dirty="0">
                <a:solidFill>
                  <a:srgbClr val="00B050"/>
                </a:solidFill>
              </a:rPr>
              <a:t>.(</a:t>
            </a:r>
            <a:r>
              <a:rPr lang="cs-CZ" sz="4400" dirty="0" smtClean="0">
                <a:solidFill>
                  <a:srgbClr val="00B050"/>
                </a:solidFill>
              </a:rPr>
              <a:t>1+2a)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.(a+2)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.(a-2)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 smtClean="0">
                <a:solidFill>
                  <a:srgbClr val="00B050"/>
                </a:solidFill>
              </a:rPr>
              <a:t>3</a:t>
            </a:r>
            <a:r>
              <a:rPr lang="cs-CZ" sz="4400" dirty="0" smtClean="0">
                <a:solidFill>
                  <a:srgbClr val="00B050"/>
                </a:solidFill>
              </a:rPr>
              <a:t>.(a+2)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5a</a:t>
            </a:r>
            <a:r>
              <a:rPr lang="cs-CZ" sz="4400" baseline="30000" dirty="0">
                <a:solidFill>
                  <a:srgbClr val="00B050"/>
                </a:solidFill>
              </a:rPr>
              <a:t>2</a:t>
            </a:r>
            <a:r>
              <a:rPr lang="cs-CZ" sz="4400" dirty="0" smtClean="0">
                <a:solidFill>
                  <a:srgbClr val="00B050"/>
                </a:solidFill>
              </a:rPr>
              <a:t>.(1-2a)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3275856" y="2132856"/>
            <a:ext cx="2088232" cy="32403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75856" y="2924944"/>
            <a:ext cx="208823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287153" y="3773818"/>
            <a:ext cx="2076935" cy="73530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3275856" y="2132856"/>
            <a:ext cx="2088232" cy="2376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endCxn id="5" idx="1"/>
          </p:cNvCxnSpPr>
          <p:nvPr/>
        </p:nvCxnSpPr>
        <p:spPr>
          <a:xfrm flipV="1">
            <a:off x="3287153" y="3805153"/>
            <a:ext cx="2076935" cy="15680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51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u="sng" dirty="0" smtClean="0"/>
              <a:t>Zdroje:</a:t>
            </a:r>
            <a:endParaRPr lang="cs-CZ" sz="36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6465" y="1251049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Zdroje vlastní.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128375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350</Words>
  <Application>Microsoft Office PowerPoint</Application>
  <PresentationFormat>Předvádění na obrazovce (4:3)</PresentationFormat>
  <Paragraphs>63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Rozklad na součin I.</vt:lpstr>
      <vt:lpstr>Roznásob</vt:lpstr>
      <vt:lpstr>Najdi společný činitel a vytkni ho před závorku</vt:lpstr>
      <vt:lpstr>Najdi společný činitel a vytkni ho před závorku</vt:lpstr>
      <vt:lpstr>Najdi společný činitel a vytkni ho před závorku</vt:lpstr>
      <vt:lpstr>Najdi společný činitel a vytkni ho před závorku</vt:lpstr>
      <vt:lpstr>Najdi společný činitel a vytkni ho před závorku</vt:lpstr>
      <vt:lpstr>Uprav na součin:</vt:lpstr>
      <vt:lpstr>Spoj rovnající se výrazy: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Rozklad na součin II.</dc:title>
  <dc:creator>nekvindovi</dc:creator>
  <cp:lastModifiedBy>Jitka Michálková</cp:lastModifiedBy>
  <cp:revision>41</cp:revision>
  <dcterms:created xsi:type="dcterms:W3CDTF">2013-03-16T19:10:36Z</dcterms:created>
  <dcterms:modified xsi:type="dcterms:W3CDTF">2013-06-27T14:40:19Z</dcterms:modified>
</cp:coreProperties>
</file>