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2" r:id="rId3"/>
    <p:sldId id="256" r:id="rId4"/>
    <p:sldId id="258" r:id="rId5"/>
    <p:sldId id="259" r:id="rId6"/>
    <p:sldId id="260" r:id="rId7"/>
    <p:sldId id="257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VY_32_INOVACE_9B_14_Rozklad </a:t>
          </a:r>
          <a:r>
            <a:rPr lang="cs-CZ" dirty="0" smtClean="0"/>
            <a:t>na součin II.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3C91B3-A78E-43C6-97B6-1B629A413492}" type="presOf" srcId="{019433A1-1324-4DE1-9E6F-32B851095F74}" destId="{CC1D5B29-8413-4412-9F6D-55E531B84639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0AB48E5A-9EA7-407D-9D7F-F34C32E7624B}" type="presOf" srcId="{9F18DD90-522E-4A06-9EDB-3FF7C7EB6637}" destId="{932F2F5B-E5E6-4E00-9503-10413FFBA7E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4907F99-9013-4E55-B550-E693E1ECD40F}" type="presOf" srcId="{019433A1-1324-4DE1-9E6F-32B851095F74}" destId="{83FE2C4A-F11C-43B1-9923-1AFAA3244381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2E2498F1-81DD-4C89-8227-40492A1D089A}" type="presOf" srcId="{C73C7642-F245-4585-8F88-243F9FAEF6CA}" destId="{0E0F4EFC-82FA-4EC4-801E-BC2F931EC339}" srcOrd="1" destOrd="0" presId="urn:microsoft.com/office/officeart/2005/8/layout/target3"/>
    <dgm:cxn modelId="{083A9517-0FAC-44FA-B905-F69E608FD161}" type="presOf" srcId="{FBBFC3EA-9D9D-4F3A-BEA6-9C2C0E46BF20}" destId="{3F478621-DC04-4E99-8ED0-6EF817E39D41}" srcOrd="1" destOrd="0" presId="urn:microsoft.com/office/officeart/2005/8/layout/target3"/>
    <dgm:cxn modelId="{34B07E17-36F5-4ACA-92F5-B06FB1C5E081}" type="presOf" srcId="{EBC41103-E2E5-4D48-9B4B-425520D3D098}" destId="{F732C171-B6A8-40AC-BE86-9061B3C3D3B8}" srcOrd="0" destOrd="0" presId="urn:microsoft.com/office/officeart/2005/8/layout/target3"/>
    <dgm:cxn modelId="{36108980-5032-4FD6-9F87-F3109BFBE5C1}" type="presOf" srcId="{FBBFC3EA-9D9D-4F3A-BEA6-9C2C0E46BF20}" destId="{601CDFA2-8205-4060-95D5-B0A001D0D0E3}" srcOrd="0" destOrd="0" presId="urn:microsoft.com/office/officeart/2005/8/layout/target3"/>
    <dgm:cxn modelId="{F757FD42-056D-4B60-B7AC-C6D29AE2791C}" type="presOf" srcId="{C73C7642-F245-4585-8F88-243F9FAEF6CA}" destId="{304CA11A-E17E-4999-A128-C72BF543B20D}" srcOrd="0" destOrd="0" presId="urn:microsoft.com/office/officeart/2005/8/layout/target3"/>
    <dgm:cxn modelId="{AD50008D-6262-46F7-8330-65C4B27E6564}" type="presOf" srcId="{0C6E1E16-08A6-4B86-AB9F-749A7749D4C9}" destId="{B7652895-8F40-40B1-8BC2-AD2A1592E4B6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D2109F1-44A1-4831-9E06-5D04B2F94388}" type="presOf" srcId="{EBC41103-E2E5-4D48-9B4B-425520D3D098}" destId="{D3CEBA79-51F7-49AC-8104-9DE2B978BFF4}" srcOrd="1" destOrd="0" presId="urn:microsoft.com/office/officeart/2005/8/layout/target3"/>
    <dgm:cxn modelId="{9F905824-ABE1-454A-87F2-AF32E6DA87E5}" type="presOf" srcId="{9F18DD90-522E-4A06-9EDB-3FF7C7EB6637}" destId="{D102FEF8-6917-41D2-AE5D-914C1EA8F84A}" srcOrd="0" destOrd="0" presId="urn:microsoft.com/office/officeart/2005/8/layout/target3"/>
    <dgm:cxn modelId="{3E7F34E8-3EFA-41D5-9F0C-264F18E1EA17}" type="presOf" srcId="{0C6E1E16-08A6-4B86-AB9F-749A7749D4C9}" destId="{D8344A4C-A59C-418B-AE84-1CF03F62012F}" srcOrd="0" destOrd="0" presId="urn:microsoft.com/office/officeart/2005/8/layout/target3"/>
    <dgm:cxn modelId="{40054E94-8BDB-4AB8-B976-671596097478}" type="presOf" srcId="{445C7998-7549-48B0-BD68-D4F0167F02E5}" destId="{BC35EE03-4121-4EF9-923D-7CB6D30D358D}" srcOrd="0" destOrd="0" presId="urn:microsoft.com/office/officeart/2005/8/layout/target3"/>
    <dgm:cxn modelId="{AC634400-A262-408B-A780-2B104DCBDD3D}" type="presOf" srcId="{445C7998-7549-48B0-BD68-D4F0167F02E5}" destId="{4D19AB04-24FA-40C2-B203-52AE3D15E171}" srcOrd="1" destOrd="0" presId="urn:microsoft.com/office/officeart/2005/8/layout/target3"/>
    <dgm:cxn modelId="{DEC1AFF0-A861-4F84-9DAF-2B0573232023}" type="presOf" srcId="{39F8B381-5807-488E-AC22-73DD4140ED4A}" destId="{71045F8C-00FA-488E-A7BD-E2E6753D979D}" srcOrd="0" destOrd="0" presId="urn:microsoft.com/office/officeart/2005/8/layout/target3"/>
    <dgm:cxn modelId="{F4181F18-1D4B-4D5C-BA5C-1559FFF26290}" type="presParOf" srcId="{71045F8C-00FA-488E-A7BD-E2E6753D979D}" destId="{3577EC6B-C980-4F34-8C69-4365E7B8FC8C}" srcOrd="0" destOrd="0" presId="urn:microsoft.com/office/officeart/2005/8/layout/target3"/>
    <dgm:cxn modelId="{DFE04490-C3E9-4095-A1A0-19185BA52A01}" type="presParOf" srcId="{71045F8C-00FA-488E-A7BD-E2E6753D979D}" destId="{6940EB87-DC1D-4BC3-9408-9AC2E1FFC039}" srcOrd="1" destOrd="0" presId="urn:microsoft.com/office/officeart/2005/8/layout/target3"/>
    <dgm:cxn modelId="{3E624EE3-471C-4CAE-A301-B0E85F6F46E4}" type="presParOf" srcId="{71045F8C-00FA-488E-A7BD-E2E6753D979D}" destId="{BC35EE03-4121-4EF9-923D-7CB6D30D358D}" srcOrd="2" destOrd="0" presId="urn:microsoft.com/office/officeart/2005/8/layout/target3"/>
    <dgm:cxn modelId="{3BDB251B-9593-43A8-8F0D-08DFDFDAD322}" type="presParOf" srcId="{71045F8C-00FA-488E-A7BD-E2E6753D979D}" destId="{D3840DFA-901C-4049-8AB2-27AC2BA34540}" srcOrd="3" destOrd="0" presId="urn:microsoft.com/office/officeart/2005/8/layout/target3"/>
    <dgm:cxn modelId="{6420B62E-4773-40BF-B619-4558A1AD3328}" type="presParOf" srcId="{71045F8C-00FA-488E-A7BD-E2E6753D979D}" destId="{5BDA8D49-C64C-4FDF-ACCF-171444A32B21}" srcOrd="4" destOrd="0" presId="urn:microsoft.com/office/officeart/2005/8/layout/target3"/>
    <dgm:cxn modelId="{02E167BC-92E3-4BBB-B79D-FC84815F1180}" type="presParOf" srcId="{71045F8C-00FA-488E-A7BD-E2E6753D979D}" destId="{D8344A4C-A59C-418B-AE84-1CF03F62012F}" srcOrd="5" destOrd="0" presId="urn:microsoft.com/office/officeart/2005/8/layout/target3"/>
    <dgm:cxn modelId="{3552166F-0661-4B43-BA9E-A7590E550786}" type="presParOf" srcId="{71045F8C-00FA-488E-A7BD-E2E6753D979D}" destId="{57DDA582-354B-4295-AE97-083B34E96D1A}" srcOrd="6" destOrd="0" presId="urn:microsoft.com/office/officeart/2005/8/layout/target3"/>
    <dgm:cxn modelId="{DDA92FBA-2D7B-40A7-95C9-0588C9ADD9DE}" type="presParOf" srcId="{71045F8C-00FA-488E-A7BD-E2E6753D979D}" destId="{4A11C032-4DF2-44E5-8C80-1286B3D4B133}" srcOrd="7" destOrd="0" presId="urn:microsoft.com/office/officeart/2005/8/layout/target3"/>
    <dgm:cxn modelId="{169218A1-D052-4BE7-A1DB-D726CBCE24D1}" type="presParOf" srcId="{71045F8C-00FA-488E-A7BD-E2E6753D979D}" destId="{601CDFA2-8205-4060-95D5-B0A001D0D0E3}" srcOrd="8" destOrd="0" presId="urn:microsoft.com/office/officeart/2005/8/layout/target3"/>
    <dgm:cxn modelId="{D79C5E65-99B6-4F12-B462-09C6CD9B5C78}" type="presParOf" srcId="{71045F8C-00FA-488E-A7BD-E2E6753D979D}" destId="{EA95FEE9-5F68-48C7-93BB-0F8C419DA96D}" srcOrd="9" destOrd="0" presId="urn:microsoft.com/office/officeart/2005/8/layout/target3"/>
    <dgm:cxn modelId="{83781855-589A-4C44-822A-8C02364C95D2}" type="presParOf" srcId="{71045F8C-00FA-488E-A7BD-E2E6753D979D}" destId="{BB3828A8-1683-43A3-8BCA-2995B7EAE8F3}" srcOrd="10" destOrd="0" presId="urn:microsoft.com/office/officeart/2005/8/layout/target3"/>
    <dgm:cxn modelId="{08DD2D35-3C26-4217-9E48-438C80F0F25C}" type="presParOf" srcId="{71045F8C-00FA-488E-A7BD-E2E6753D979D}" destId="{CC1D5B29-8413-4412-9F6D-55E531B84639}" srcOrd="11" destOrd="0" presId="urn:microsoft.com/office/officeart/2005/8/layout/target3"/>
    <dgm:cxn modelId="{A238F3E7-C30B-400E-A955-A35555E4BF44}" type="presParOf" srcId="{71045F8C-00FA-488E-A7BD-E2E6753D979D}" destId="{AEEDACE7-4427-455B-A155-2C3381828BD7}" srcOrd="12" destOrd="0" presId="urn:microsoft.com/office/officeart/2005/8/layout/target3"/>
    <dgm:cxn modelId="{6F946C4C-E2E4-4555-A2D1-30256477C5AF}" type="presParOf" srcId="{71045F8C-00FA-488E-A7BD-E2E6753D979D}" destId="{7C8531F2-00DF-4DB1-A6C6-AF46193E1BBF}" srcOrd="13" destOrd="0" presId="urn:microsoft.com/office/officeart/2005/8/layout/target3"/>
    <dgm:cxn modelId="{9AE3EB57-E7BF-4D31-B235-07AC07B84E5E}" type="presParOf" srcId="{71045F8C-00FA-488E-A7BD-E2E6753D979D}" destId="{304CA11A-E17E-4999-A128-C72BF543B20D}" srcOrd="14" destOrd="0" presId="urn:microsoft.com/office/officeart/2005/8/layout/target3"/>
    <dgm:cxn modelId="{F856133F-6ED2-4FFD-A4BF-6B521226A618}" type="presParOf" srcId="{71045F8C-00FA-488E-A7BD-E2E6753D979D}" destId="{C67EF5F7-B425-49AF-82F9-2446588ED851}" srcOrd="15" destOrd="0" presId="urn:microsoft.com/office/officeart/2005/8/layout/target3"/>
    <dgm:cxn modelId="{8562207D-801C-47C7-BE91-3128F7DA2A7C}" type="presParOf" srcId="{71045F8C-00FA-488E-A7BD-E2E6753D979D}" destId="{14E80F71-B028-4CCE-8C5A-7AE67F9A28C6}" srcOrd="16" destOrd="0" presId="urn:microsoft.com/office/officeart/2005/8/layout/target3"/>
    <dgm:cxn modelId="{9FDB4CA2-5CED-4FA6-B9BC-554F930061F3}" type="presParOf" srcId="{71045F8C-00FA-488E-A7BD-E2E6753D979D}" destId="{F732C171-B6A8-40AC-BE86-9061B3C3D3B8}" srcOrd="17" destOrd="0" presId="urn:microsoft.com/office/officeart/2005/8/layout/target3"/>
    <dgm:cxn modelId="{E08A2F66-DD6B-4281-A718-C15E6A9E433A}" type="presParOf" srcId="{71045F8C-00FA-488E-A7BD-E2E6753D979D}" destId="{D8C5187E-68B6-4E2E-86D0-57087190219B}" srcOrd="18" destOrd="0" presId="urn:microsoft.com/office/officeart/2005/8/layout/target3"/>
    <dgm:cxn modelId="{656F231A-BE73-49F6-A1DF-35F01EB4993F}" type="presParOf" srcId="{71045F8C-00FA-488E-A7BD-E2E6753D979D}" destId="{1A909E4D-639C-4CB7-A7CE-FC1133FAA37E}" srcOrd="19" destOrd="0" presId="urn:microsoft.com/office/officeart/2005/8/layout/target3"/>
    <dgm:cxn modelId="{AC0F252E-D527-4E63-916A-EB8229CDA4FD}" type="presParOf" srcId="{71045F8C-00FA-488E-A7BD-E2E6753D979D}" destId="{D102FEF8-6917-41D2-AE5D-914C1EA8F84A}" srcOrd="20" destOrd="0" presId="urn:microsoft.com/office/officeart/2005/8/layout/target3"/>
    <dgm:cxn modelId="{7196C739-7567-4E10-A76C-DC156A43A956}" type="presParOf" srcId="{71045F8C-00FA-488E-A7BD-E2E6753D979D}" destId="{4D19AB04-24FA-40C2-B203-52AE3D15E171}" srcOrd="21" destOrd="0" presId="urn:microsoft.com/office/officeart/2005/8/layout/target3"/>
    <dgm:cxn modelId="{BDCB8C56-222F-456F-AD60-AD539DFEE428}" type="presParOf" srcId="{71045F8C-00FA-488E-A7BD-E2E6753D979D}" destId="{B7652895-8F40-40B1-8BC2-AD2A1592E4B6}" srcOrd="22" destOrd="0" presId="urn:microsoft.com/office/officeart/2005/8/layout/target3"/>
    <dgm:cxn modelId="{5C07571C-B9AA-4D0F-A7BD-54DEBB07C881}" type="presParOf" srcId="{71045F8C-00FA-488E-A7BD-E2E6753D979D}" destId="{3F478621-DC04-4E99-8ED0-6EF817E39D41}" srcOrd="23" destOrd="0" presId="urn:microsoft.com/office/officeart/2005/8/layout/target3"/>
    <dgm:cxn modelId="{3554482E-69E7-4C32-B050-66303D79F598}" type="presParOf" srcId="{71045F8C-00FA-488E-A7BD-E2E6753D979D}" destId="{83FE2C4A-F11C-43B1-9923-1AFAA3244381}" srcOrd="24" destOrd="0" presId="urn:microsoft.com/office/officeart/2005/8/layout/target3"/>
    <dgm:cxn modelId="{EED29CEF-D7BD-4EB5-9D5C-D00FF48DE78A}" type="presParOf" srcId="{71045F8C-00FA-488E-A7BD-E2E6753D979D}" destId="{0E0F4EFC-82FA-4EC4-801E-BC2F931EC339}" srcOrd="25" destOrd="0" presId="urn:microsoft.com/office/officeart/2005/8/layout/target3"/>
    <dgm:cxn modelId="{A54660E3-8622-4FA0-9F4E-AB6AE4A31DB8}" type="presParOf" srcId="{71045F8C-00FA-488E-A7BD-E2E6753D979D}" destId="{D3CEBA79-51F7-49AC-8104-9DE2B978BFF4}" srcOrd="26" destOrd="0" presId="urn:microsoft.com/office/officeart/2005/8/layout/target3"/>
    <dgm:cxn modelId="{13CF793E-EE47-4E85-963F-47845727869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Ing. Jitka Michálková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VY_32_INOVACE_9B_14_Rozklad </a:t>
          </a:r>
          <a:r>
            <a:rPr lang="cs-CZ" sz="1600" kern="1200" dirty="0" smtClean="0"/>
            <a:t>na součin II.</a:t>
          </a:r>
          <a:endParaRPr lang="cs-CZ" sz="16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Matematika 8. 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90272-AC54-4B40-AFF1-BFEC7A92B18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EBF8E-B7DC-4315-86F5-711D9D617F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1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BEBF8E-B7DC-4315-86F5-711D9D617F8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981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13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853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402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646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07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611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46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216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851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958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437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8CCAF8-6B41-47D3-ABE5-AA92B08D8D9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B5692-3F69-4419-BE01-9D5AA11CB3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24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323628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008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nabízí  výklad nově probíraného učiva a příklady k procvičování. Žáci většinou potřebují větší množství příkladů na dobré osvojení způsobu řešení. Zde se nabízí prostor i pro procvičení, </a:t>
            </a:r>
            <a:r>
              <a:rPr lang="cs-CZ" dirty="0"/>
              <a:t>p</a:t>
            </a:r>
            <a:r>
              <a:rPr lang="cs-CZ" dirty="0" smtClean="0"/>
              <a:t>říklady jsou určeny k interaktivnímu řešení a zároveň také lze vytisknout pro souběžnou práci v lavici. Kontrola výsledků řešení pomáhá ke správnému  upevnění.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660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b="1" dirty="0" smtClean="0">
                <a:solidFill>
                  <a:srgbClr val="002060"/>
                </a:solidFill>
              </a:rPr>
              <a:t>Rozklad na součin II.</a:t>
            </a:r>
            <a:endParaRPr lang="cs-CZ" sz="72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2060"/>
                </a:solidFill>
              </a:rPr>
              <a:t>p</a:t>
            </a:r>
            <a:r>
              <a:rPr lang="cs-CZ" sz="4000" b="1" dirty="0" smtClean="0">
                <a:solidFill>
                  <a:srgbClr val="002060"/>
                </a:solidFill>
              </a:rPr>
              <a:t>odle vzorce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826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3888432" cy="1152128"/>
          </a:xfrm>
        </p:spPr>
        <p:txBody>
          <a:bodyPr/>
          <a:lstStyle/>
          <a:p>
            <a:r>
              <a:rPr lang="cs-CZ" dirty="0" smtClean="0"/>
              <a:t>Doplňte vzorce: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effectLst/>
              </a:rPr>
              <a:t>a</a:t>
            </a:r>
            <a:r>
              <a:rPr lang="pt-BR" sz="4800" baseline="30000" dirty="0" smtClean="0">
                <a:effectLst/>
              </a:rPr>
              <a:t>2</a:t>
            </a:r>
            <a:r>
              <a:rPr lang="cs-CZ" sz="4800" baseline="300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+</a:t>
            </a:r>
            <a:r>
              <a:rPr lang="cs-CZ" sz="4800" dirty="0" smtClean="0">
                <a:effectLst/>
              </a:rPr>
              <a:t> 2</a:t>
            </a:r>
            <a:r>
              <a:rPr lang="pt-BR" sz="4800" dirty="0" smtClean="0">
                <a:effectLst/>
              </a:rPr>
              <a:t>ab</a:t>
            </a:r>
            <a:r>
              <a:rPr lang="cs-CZ" sz="48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+</a:t>
            </a:r>
            <a:r>
              <a:rPr lang="cs-CZ" sz="48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b</a:t>
            </a:r>
            <a:r>
              <a:rPr lang="pt-BR" sz="4800" baseline="30000" dirty="0" smtClean="0">
                <a:effectLst/>
              </a:rPr>
              <a:t>2</a:t>
            </a:r>
            <a:r>
              <a:rPr lang="pt-BR" sz="4800" dirty="0" smtClean="0">
                <a:effectLst/>
              </a:rPr>
              <a:t> =</a:t>
            </a: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a</a:t>
            </a:r>
            <a:r>
              <a:rPr lang="pt-BR" sz="4800" baseline="30000" dirty="0" smtClean="0">
                <a:effectLst/>
              </a:rPr>
              <a:t>2</a:t>
            </a:r>
            <a:r>
              <a:rPr lang="cs-CZ" sz="4800" baseline="30000" dirty="0" smtClean="0">
                <a:effectLst/>
              </a:rPr>
              <a:t> </a:t>
            </a:r>
            <a:r>
              <a:rPr lang="cs-CZ" sz="4800" dirty="0"/>
              <a:t>-</a:t>
            </a:r>
            <a:r>
              <a:rPr lang="cs-CZ" sz="4800" dirty="0" smtClean="0">
                <a:effectLst/>
              </a:rPr>
              <a:t> 2</a:t>
            </a:r>
            <a:r>
              <a:rPr lang="pt-BR" sz="4800" dirty="0" smtClean="0">
                <a:effectLst/>
              </a:rPr>
              <a:t>ab</a:t>
            </a:r>
            <a:r>
              <a:rPr lang="cs-CZ" sz="48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+</a:t>
            </a:r>
            <a:r>
              <a:rPr lang="cs-CZ" sz="48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b</a:t>
            </a:r>
            <a:r>
              <a:rPr lang="pt-BR" sz="4800" baseline="30000" dirty="0" smtClean="0">
                <a:effectLst/>
              </a:rPr>
              <a:t>2</a:t>
            </a:r>
            <a:r>
              <a:rPr lang="pt-BR" sz="4800" dirty="0" smtClean="0">
                <a:effectLst/>
              </a:rPr>
              <a:t> =</a:t>
            </a:r>
            <a:endParaRPr lang="cs-CZ" sz="4800" dirty="0" smtClean="0">
              <a:effectLst/>
            </a:endParaRPr>
          </a:p>
          <a:p>
            <a:pPr marL="0" indent="0">
              <a:buNone/>
            </a:pPr>
            <a:endParaRPr lang="cs-CZ" sz="4800" dirty="0" smtClean="0">
              <a:effectLst/>
            </a:endParaRPr>
          </a:p>
          <a:p>
            <a:pPr marL="0" indent="0">
              <a:buNone/>
            </a:pPr>
            <a:r>
              <a:rPr lang="cs-CZ" sz="4800" dirty="0" smtClean="0">
                <a:effectLst/>
              </a:rPr>
              <a:t>a</a:t>
            </a:r>
            <a:r>
              <a:rPr lang="pt-BR" sz="4800" baseline="30000" dirty="0" smtClean="0">
                <a:effectLst/>
              </a:rPr>
              <a:t>2</a:t>
            </a:r>
            <a:r>
              <a:rPr lang="cs-CZ" sz="4800" baseline="30000" dirty="0" smtClean="0">
                <a:effectLst/>
              </a:rPr>
              <a:t> </a:t>
            </a:r>
            <a:r>
              <a:rPr lang="cs-CZ" sz="4800" dirty="0"/>
              <a:t>-</a:t>
            </a:r>
            <a:r>
              <a:rPr lang="cs-CZ" sz="48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b</a:t>
            </a:r>
            <a:r>
              <a:rPr lang="pt-BR" sz="4800" baseline="30000" dirty="0" smtClean="0">
                <a:effectLst/>
              </a:rPr>
              <a:t>2</a:t>
            </a:r>
            <a:r>
              <a:rPr lang="pt-BR" sz="4800" dirty="0" smtClean="0">
                <a:effectLst/>
              </a:rPr>
              <a:t> =</a:t>
            </a:r>
          </a:p>
          <a:p>
            <a:pPr marL="0" indent="0">
              <a:buNone/>
            </a:pPr>
            <a:endParaRPr lang="pt-BR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25458" y="548680"/>
            <a:ext cx="4608512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Řešení: </a:t>
            </a:r>
            <a:endParaRPr lang="cs-CZ" sz="1100" dirty="0">
              <a:solidFill>
                <a:srgbClr val="FF0000"/>
              </a:solidFill>
            </a:endParaRPr>
          </a:p>
          <a:p>
            <a:endParaRPr lang="cs-CZ" sz="1100" dirty="0" smtClean="0">
              <a:solidFill>
                <a:srgbClr val="FF0000"/>
              </a:solidFill>
            </a:endParaRPr>
          </a:p>
          <a:p>
            <a:endParaRPr lang="cs-CZ" sz="1100" dirty="0">
              <a:solidFill>
                <a:srgbClr val="FF0000"/>
              </a:solidFill>
            </a:endParaRPr>
          </a:p>
          <a:p>
            <a:r>
              <a:rPr lang="cs-CZ" sz="4800" dirty="0" smtClean="0">
                <a:solidFill>
                  <a:srgbClr val="FF0000"/>
                </a:solidFill>
              </a:rPr>
              <a:t>(a + b)</a:t>
            </a:r>
            <a:r>
              <a:rPr lang="pt-BR" sz="4800" baseline="30000" dirty="0" smtClean="0">
                <a:solidFill>
                  <a:srgbClr val="FF0000"/>
                </a:solidFill>
                <a:effectLst/>
              </a:rPr>
              <a:t>2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</a:p>
          <a:p>
            <a:endParaRPr lang="cs-CZ" sz="6600" dirty="0">
              <a:solidFill>
                <a:srgbClr val="FF0000"/>
              </a:solidFill>
            </a:endParaRPr>
          </a:p>
          <a:p>
            <a:r>
              <a:rPr lang="cs-CZ" sz="4800" dirty="0" smtClean="0">
                <a:solidFill>
                  <a:srgbClr val="FF0000"/>
                </a:solidFill>
              </a:rPr>
              <a:t>(a – b)</a:t>
            </a:r>
            <a:r>
              <a:rPr lang="pt-BR" sz="4800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4800" dirty="0" smtClean="0">
              <a:solidFill>
                <a:srgbClr val="FF0000"/>
              </a:solidFill>
            </a:endParaRPr>
          </a:p>
          <a:p>
            <a:endParaRPr lang="cs-CZ" sz="6600" dirty="0">
              <a:solidFill>
                <a:srgbClr val="FF0000"/>
              </a:solidFill>
            </a:endParaRPr>
          </a:p>
          <a:p>
            <a:r>
              <a:rPr lang="cs-CZ" sz="4800" dirty="0" smtClean="0">
                <a:solidFill>
                  <a:srgbClr val="FF0000"/>
                </a:solidFill>
              </a:rPr>
              <a:t>(a + b) . (a – b)</a:t>
            </a:r>
          </a:p>
        </p:txBody>
      </p:sp>
    </p:spTree>
    <p:extLst>
      <p:ext uri="{BB962C8B-B14F-4D97-AF65-F5344CB8AC3E}">
        <p14:creationId xmlns:p14="http://schemas.microsoft.com/office/powerpoint/2010/main" val="175852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348" y="246902"/>
            <a:ext cx="4148844" cy="1080118"/>
          </a:xfrm>
        </p:spPr>
        <p:txBody>
          <a:bodyPr>
            <a:normAutofit/>
          </a:bodyPr>
          <a:lstStyle/>
          <a:p>
            <a:r>
              <a:rPr lang="cs-CZ" dirty="0" smtClean="0"/>
              <a:t>Podle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224162"/>
            <a:ext cx="6552728" cy="1036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effectLst/>
              </a:rPr>
              <a:t>a</a:t>
            </a:r>
            <a:r>
              <a:rPr lang="pt-BR" sz="4800" baseline="30000" dirty="0" smtClean="0">
                <a:effectLst/>
              </a:rPr>
              <a:t>2</a:t>
            </a:r>
            <a:r>
              <a:rPr lang="cs-CZ" sz="4800" baseline="300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+</a:t>
            </a:r>
            <a:r>
              <a:rPr lang="cs-CZ" sz="4800" dirty="0" smtClean="0">
                <a:effectLst/>
              </a:rPr>
              <a:t> 2</a:t>
            </a:r>
            <a:r>
              <a:rPr lang="pt-BR" sz="4800" dirty="0" smtClean="0">
                <a:effectLst/>
              </a:rPr>
              <a:t>ab</a:t>
            </a:r>
            <a:r>
              <a:rPr lang="cs-CZ" sz="48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+</a:t>
            </a:r>
            <a:r>
              <a:rPr lang="cs-CZ" sz="48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b</a:t>
            </a:r>
            <a:r>
              <a:rPr lang="pt-BR" sz="4800" baseline="30000" dirty="0" smtClean="0">
                <a:effectLst/>
              </a:rPr>
              <a:t>2</a:t>
            </a:r>
            <a:r>
              <a:rPr lang="pt-BR" sz="4800" dirty="0" smtClean="0">
                <a:effectLst/>
              </a:rPr>
              <a:t> =</a:t>
            </a:r>
            <a:r>
              <a:rPr lang="cs-CZ" sz="4800" dirty="0" smtClean="0">
                <a:effectLst/>
              </a:rPr>
              <a:t> (a + b)</a:t>
            </a:r>
            <a:r>
              <a:rPr lang="pt-BR" sz="4800" baseline="30000" dirty="0" smtClean="0"/>
              <a:t>2</a:t>
            </a:r>
            <a:endParaRPr lang="pt-BR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634924" y="2996952"/>
            <a:ext cx="4848202" cy="1080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800" dirty="0" smtClean="0">
                <a:solidFill>
                  <a:srgbClr val="00B050"/>
                </a:solidFill>
              </a:rPr>
              <a:t>4x</a:t>
            </a:r>
            <a:r>
              <a:rPr lang="pt-BR" sz="4800" baseline="30000" dirty="0" smtClean="0">
                <a:solidFill>
                  <a:srgbClr val="00B050"/>
                </a:solidFill>
              </a:rPr>
              <a:t>2</a:t>
            </a:r>
            <a:r>
              <a:rPr lang="cs-CZ" sz="4800" baseline="30000" dirty="0" smtClean="0">
                <a:solidFill>
                  <a:srgbClr val="00B050"/>
                </a:solidFill>
              </a:rPr>
              <a:t> </a:t>
            </a:r>
            <a:r>
              <a:rPr lang="pt-BR" sz="4800" dirty="0" smtClean="0">
                <a:solidFill>
                  <a:srgbClr val="00B050"/>
                </a:solidFill>
              </a:rPr>
              <a:t>+</a:t>
            </a:r>
            <a:r>
              <a:rPr lang="cs-CZ" sz="4800" dirty="0" smtClean="0">
                <a:solidFill>
                  <a:srgbClr val="00B050"/>
                </a:solidFill>
              </a:rPr>
              <a:t> 12xy </a:t>
            </a:r>
            <a:r>
              <a:rPr lang="pt-BR" sz="4800" dirty="0" smtClean="0">
                <a:solidFill>
                  <a:srgbClr val="00B050"/>
                </a:solidFill>
              </a:rPr>
              <a:t>+</a:t>
            </a:r>
            <a:r>
              <a:rPr lang="cs-CZ" sz="4800" dirty="0" smtClean="0">
                <a:solidFill>
                  <a:srgbClr val="00B050"/>
                </a:solidFill>
              </a:rPr>
              <a:t> 9y</a:t>
            </a:r>
            <a:r>
              <a:rPr lang="pt-BR" sz="4800" baseline="30000" dirty="0" smtClean="0">
                <a:solidFill>
                  <a:srgbClr val="00B050"/>
                </a:solidFill>
              </a:rPr>
              <a:t>2</a:t>
            </a:r>
            <a:r>
              <a:rPr lang="pt-BR" sz="4800" dirty="0" smtClean="0">
                <a:solidFill>
                  <a:srgbClr val="00B050"/>
                </a:solidFill>
              </a:rPr>
              <a:t> =</a:t>
            </a:r>
            <a:endParaRPr lang="pt-BR" dirty="0" smtClean="0">
              <a:solidFill>
                <a:srgbClr val="00B05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27770" y="5390461"/>
            <a:ext cx="3062510" cy="936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(2x</a:t>
            </a:r>
            <a:r>
              <a:rPr lang="cs-CZ" sz="4800" baseline="30000" dirty="0" smtClean="0">
                <a:solidFill>
                  <a:srgbClr val="FF0000"/>
                </a:solidFill>
              </a:rPr>
              <a:t> </a:t>
            </a:r>
            <a:r>
              <a:rPr lang="pt-BR" sz="4800" dirty="0" smtClean="0">
                <a:solidFill>
                  <a:srgbClr val="FF0000"/>
                </a:solidFill>
              </a:rPr>
              <a:t>+</a:t>
            </a:r>
            <a:r>
              <a:rPr lang="cs-CZ" sz="4800" dirty="0" smtClean="0">
                <a:solidFill>
                  <a:srgbClr val="FF0000"/>
                </a:solidFill>
              </a:rPr>
              <a:t> 3y)</a:t>
            </a:r>
            <a:r>
              <a:rPr lang="pt-BR" sz="4800" baseline="30000" dirty="0" smtClean="0">
                <a:solidFill>
                  <a:srgbClr val="FF0000"/>
                </a:solidFill>
              </a:rPr>
              <a:t>2</a:t>
            </a:r>
            <a:endParaRPr lang="pt-BR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81755" y="4077072"/>
            <a:ext cx="6354541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800" dirty="0" smtClean="0">
                <a:solidFill>
                  <a:srgbClr val="00B050"/>
                </a:solidFill>
              </a:rPr>
              <a:t>= (2x)</a:t>
            </a:r>
            <a:r>
              <a:rPr lang="pt-BR" sz="4800" baseline="30000" dirty="0" smtClean="0">
                <a:solidFill>
                  <a:srgbClr val="00B050"/>
                </a:solidFill>
              </a:rPr>
              <a:t>2</a:t>
            </a:r>
            <a:r>
              <a:rPr lang="cs-CZ" sz="4800" baseline="30000" dirty="0" smtClean="0">
                <a:solidFill>
                  <a:srgbClr val="00B050"/>
                </a:solidFill>
              </a:rPr>
              <a:t> </a:t>
            </a:r>
            <a:r>
              <a:rPr lang="pt-BR" sz="4800" dirty="0" smtClean="0">
                <a:solidFill>
                  <a:srgbClr val="00B050"/>
                </a:solidFill>
              </a:rPr>
              <a:t>+</a:t>
            </a:r>
            <a:r>
              <a:rPr lang="cs-CZ" sz="4800" dirty="0" smtClean="0">
                <a:solidFill>
                  <a:srgbClr val="00B050"/>
                </a:solidFill>
              </a:rPr>
              <a:t> 2.2.3xy </a:t>
            </a:r>
            <a:r>
              <a:rPr lang="pt-BR" sz="4800" dirty="0" smtClean="0">
                <a:solidFill>
                  <a:srgbClr val="00B050"/>
                </a:solidFill>
              </a:rPr>
              <a:t>+</a:t>
            </a:r>
            <a:r>
              <a:rPr lang="cs-CZ" sz="4800" dirty="0" smtClean="0">
                <a:solidFill>
                  <a:srgbClr val="00B050"/>
                </a:solidFill>
              </a:rPr>
              <a:t> (3y)</a:t>
            </a:r>
            <a:r>
              <a:rPr lang="pt-BR" sz="4800" baseline="30000" dirty="0" smtClean="0">
                <a:solidFill>
                  <a:srgbClr val="00B050"/>
                </a:solidFill>
              </a:rPr>
              <a:t>2</a:t>
            </a:r>
            <a:r>
              <a:rPr lang="pt-BR" sz="4800" dirty="0" smtClean="0">
                <a:solidFill>
                  <a:srgbClr val="00B050"/>
                </a:solidFill>
              </a:rPr>
              <a:t> =</a:t>
            </a:r>
          </a:p>
          <a:p>
            <a:pPr marL="0" indent="0">
              <a:buFont typeface="Arial" pitchFamily="34" charset="0"/>
              <a:buNone/>
            </a:pPr>
            <a:endParaRPr lang="cs-CZ" sz="48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728219" y="1963679"/>
            <a:ext cx="4760912" cy="1033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upravte na součin: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83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348" y="246902"/>
            <a:ext cx="4148844" cy="1080118"/>
          </a:xfrm>
        </p:spPr>
        <p:txBody>
          <a:bodyPr>
            <a:normAutofit/>
          </a:bodyPr>
          <a:lstStyle/>
          <a:p>
            <a:r>
              <a:rPr lang="cs-CZ" dirty="0" smtClean="0"/>
              <a:t>Podle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224162"/>
            <a:ext cx="6552728" cy="1036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effectLst/>
              </a:rPr>
              <a:t>a</a:t>
            </a:r>
            <a:r>
              <a:rPr lang="pt-BR" sz="4800" baseline="30000" dirty="0" smtClean="0">
                <a:effectLst/>
              </a:rPr>
              <a:t>2</a:t>
            </a:r>
            <a:r>
              <a:rPr lang="cs-CZ" sz="4800" baseline="30000" dirty="0" smtClean="0">
                <a:effectLst/>
              </a:rPr>
              <a:t> </a:t>
            </a:r>
            <a:r>
              <a:rPr lang="cs-CZ" sz="4800" dirty="0"/>
              <a:t>-</a:t>
            </a:r>
            <a:r>
              <a:rPr lang="cs-CZ" sz="4800" dirty="0" smtClean="0">
                <a:effectLst/>
              </a:rPr>
              <a:t> </a:t>
            </a:r>
            <a:r>
              <a:rPr lang="pt-BR" sz="4800" dirty="0" smtClean="0">
                <a:effectLst/>
              </a:rPr>
              <a:t>b</a:t>
            </a:r>
            <a:r>
              <a:rPr lang="pt-BR" sz="4800" baseline="30000" dirty="0" smtClean="0">
                <a:effectLst/>
              </a:rPr>
              <a:t>2</a:t>
            </a:r>
            <a:r>
              <a:rPr lang="pt-BR" sz="4800" dirty="0" smtClean="0">
                <a:effectLst/>
              </a:rPr>
              <a:t> =</a:t>
            </a:r>
            <a:r>
              <a:rPr lang="cs-CZ" sz="4800" dirty="0" smtClean="0">
                <a:effectLst/>
              </a:rPr>
              <a:t> (a - b)</a:t>
            </a:r>
            <a:r>
              <a:rPr lang="cs-CZ" sz="4800" baseline="30000" dirty="0"/>
              <a:t> </a:t>
            </a:r>
            <a:r>
              <a:rPr lang="cs-CZ" sz="4800" baseline="30000" dirty="0" smtClean="0"/>
              <a:t>.</a:t>
            </a:r>
            <a:r>
              <a:rPr lang="cs-CZ" sz="4800" dirty="0" smtClean="0"/>
              <a:t> </a:t>
            </a:r>
            <a:r>
              <a:rPr lang="cs-CZ" sz="4800" dirty="0"/>
              <a:t>(a + b)</a:t>
            </a:r>
            <a:r>
              <a:rPr lang="cs-CZ" sz="4800" baseline="30000" dirty="0"/>
              <a:t> </a:t>
            </a:r>
            <a:endParaRPr lang="pt-BR" sz="4800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27770" y="3015177"/>
            <a:ext cx="3412381" cy="10618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800" dirty="0" smtClean="0">
                <a:solidFill>
                  <a:srgbClr val="00B050"/>
                </a:solidFill>
              </a:rPr>
              <a:t>36x</a:t>
            </a:r>
            <a:r>
              <a:rPr lang="pt-BR" sz="4800" baseline="30000" dirty="0" smtClean="0">
                <a:solidFill>
                  <a:srgbClr val="00B050"/>
                </a:solidFill>
              </a:rPr>
              <a:t>2</a:t>
            </a:r>
            <a:r>
              <a:rPr lang="cs-CZ" sz="4800" baseline="30000" dirty="0" smtClean="0">
                <a:solidFill>
                  <a:srgbClr val="00B050"/>
                </a:solidFill>
              </a:rPr>
              <a:t> </a:t>
            </a:r>
            <a:r>
              <a:rPr lang="cs-CZ" sz="4800" dirty="0">
                <a:solidFill>
                  <a:srgbClr val="00B050"/>
                </a:solidFill>
              </a:rPr>
              <a:t>-</a:t>
            </a:r>
            <a:r>
              <a:rPr lang="cs-CZ" sz="4800" dirty="0" smtClean="0">
                <a:solidFill>
                  <a:srgbClr val="00B050"/>
                </a:solidFill>
              </a:rPr>
              <a:t> 16y</a:t>
            </a:r>
            <a:r>
              <a:rPr lang="pt-BR" sz="4800" baseline="30000" dirty="0" smtClean="0">
                <a:solidFill>
                  <a:srgbClr val="00B050"/>
                </a:solidFill>
              </a:rPr>
              <a:t>2</a:t>
            </a:r>
            <a:r>
              <a:rPr lang="pt-BR" sz="4800" dirty="0" smtClean="0">
                <a:solidFill>
                  <a:srgbClr val="00B050"/>
                </a:solidFill>
              </a:rPr>
              <a:t> =</a:t>
            </a:r>
            <a:endParaRPr lang="pt-BR" dirty="0" smtClean="0">
              <a:solidFill>
                <a:srgbClr val="00B05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331640" y="5229201"/>
            <a:ext cx="5472607" cy="12961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= (6x</a:t>
            </a:r>
            <a:r>
              <a:rPr lang="cs-CZ" sz="4800" baseline="30000" dirty="0" smtClean="0">
                <a:solidFill>
                  <a:srgbClr val="FF0000"/>
                </a:solidFill>
              </a:rPr>
              <a:t> </a:t>
            </a:r>
            <a:r>
              <a:rPr lang="cs-CZ" sz="4800" dirty="0">
                <a:solidFill>
                  <a:srgbClr val="FF0000"/>
                </a:solidFill>
              </a:rPr>
              <a:t>-</a:t>
            </a:r>
            <a:r>
              <a:rPr lang="cs-CZ" sz="4800" dirty="0" smtClean="0">
                <a:solidFill>
                  <a:srgbClr val="FF0000"/>
                </a:solidFill>
              </a:rPr>
              <a:t> 4y).</a:t>
            </a:r>
            <a:r>
              <a:rPr lang="cs-CZ" sz="4800" dirty="0">
                <a:solidFill>
                  <a:srgbClr val="FF0000"/>
                </a:solidFill>
              </a:rPr>
              <a:t> (6x</a:t>
            </a:r>
            <a:r>
              <a:rPr lang="cs-CZ" sz="4800" baseline="30000" dirty="0">
                <a:solidFill>
                  <a:srgbClr val="FF0000"/>
                </a:solidFill>
              </a:rPr>
              <a:t> </a:t>
            </a:r>
            <a:r>
              <a:rPr lang="pt-BR" sz="4800" dirty="0">
                <a:solidFill>
                  <a:srgbClr val="FF0000"/>
                </a:solidFill>
              </a:rPr>
              <a:t>+</a:t>
            </a:r>
            <a:r>
              <a:rPr lang="cs-CZ" sz="4800" dirty="0">
                <a:solidFill>
                  <a:srgbClr val="FF0000"/>
                </a:solidFill>
              </a:rPr>
              <a:t> 4y)</a:t>
            </a:r>
            <a:endParaRPr lang="pt-BR" sz="4800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083532" y="4077072"/>
            <a:ext cx="4050285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800" dirty="0" smtClean="0">
                <a:solidFill>
                  <a:srgbClr val="00B050"/>
                </a:solidFill>
              </a:rPr>
              <a:t>= (6x)</a:t>
            </a:r>
            <a:r>
              <a:rPr lang="pt-BR" sz="4800" baseline="30000" dirty="0" smtClean="0">
                <a:solidFill>
                  <a:srgbClr val="00B050"/>
                </a:solidFill>
              </a:rPr>
              <a:t>2</a:t>
            </a:r>
            <a:r>
              <a:rPr lang="cs-CZ" sz="4800" baseline="30000" dirty="0" smtClean="0">
                <a:solidFill>
                  <a:srgbClr val="00B050"/>
                </a:solidFill>
              </a:rPr>
              <a:t> </a:t>
            </a:r>
            <a:r>
              <a:rPr lang="cs-CZ" sz="4800" dirty="0">
                <a:solidFill>
                  <a:srgbClr val="00B050"/>
                </a:solidFill>
              </a:rPr>
              <a:t>-</a:t>
            </a:r>
            <a:r>
              <a:rPr lang="cs-CZ" sz="4800" dirty="0" smtClean="0">
                <a:solidFill>
                  <a:srgbClr val="00B050"/>
                </a:solidFill>
              </a:rPr>
              <a:t> (4y)</a:t>
            </a:r>
            <a:r>
              <a:rPr lang="pt-BR" sz="4800" baseline="30000" dirty="0" smtClean="0">
                <a:solidFill>
                  <a:srgbClr val="00B050"/>
                </a:solidFill>
              </a:rPr>
              <a:t>2</a:t>
            </a:r>
            <a:r>
              <a:rPr lang="pt-BR" sz="4800" dirty="0" smtClean="0">
                <a:solidFill>
                  <a:srgbClr val="00B050"/>
                </a:solidFill>
              </a:rPr>
              <a:t> =</a:t>
            </a:r>
          </a:p>
          <a:p>
            <a:pPr marL="0" indent="0">
              <a:buFont typeface="Arial" pitchFamily="34" charset="0"/>
              <a:buNone/>
            </a:pPr>
            <a:endParaRPr lang="cs-CZ" sz="48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728219" y="1963679"/>
            <a:ext cx="4760912" cy="1033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upravte na součin: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79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2630"/>
            <a:ext cx="4906888" cy="106613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Rozložte podle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3106688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3400" dirty="0" smtClean="0">
                <a:effectLst/>
              </a:rPr>
              <a:t>81r</a:t>
            </a:r>
            <a:r>
              <a:rPr lang="pt-BR" sz="3400" baseline="30000" dirty="0" smtClean="0">
                <a:effectLst/>
              </a:rPr>
              <a:t>2</a:t>
            </a:r>
            <a:r>
              <a:rPr lang="cs-CZ" sz="3400" baseline="300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- 100 =</a:t>
            </a:r>
          </a:p>
          <a:p>
            <a:pPr marL="0" indent="0">
              <a:buNone/>
            </a:pPr>
            <a:r>
              <a:rPr lang="cs-CZ" sz="3400" dirty="0" smtClean="0">
                <a:effectLst/>
              </a:rPr>
              <a:t>m</a:t>
            </a:r>
            <a:r>
              <a:rPr lang="pt-BR" sz="3400" baseline="30000" dirty="0" smtClean="0">
                <a:effectLst/>
              </a:rPr>
              <a:t>6</a:t>
            </a:r>
            <a:r>
              <a:rPr lang="cs-CZ" sz="3400" baseline="300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- n</a:t>
            </a:r>
            <a:r>
              <a:rPr lang="pt-BR" sz="3400" baseline="30000" dirty="0" smtClean="0">
                <a:effectLst/>
              </a:rPr>
              <a:t>4</a:t>
            </a:r>
            <a:r>
              <a:rPr lang="pt-BR" sz="34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pt-BR" sz="3400" dirty="0" smtClean="0">
                <a:effectLst/>
              </a:rPr>
              <a:t>1</a:t>
            </a:r>
            <a:r>
              <a:rPr lang="cs-CZ" sz="3400" dirty="0" smtClean="0">
                <a:effectLst/>
              </a:rPr>
              <a:t>21</a:t>
            </a:r>
            <a:r>
              <a:rPr lang="pt-BR" sz="3400" dirty="0" smtClean="0">
                <a:effectLst/>
              </a:rPr>
              <a:t>m</a:t>
            </a:r>
            <a:r>
              <a:rPr lang="pt-BR" sz="3400" baseline="30000" dirty="0" smtClean="0">
                <a:effectLst/>
              </a:rPr>
              <a:t>2</a:t>
            </a:r>
            <a:r>
              <a:rPr lang="cs-CZ" sz="3400" baseline="300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- 49 =</a:t>
            </a:r>
            <a:endParaRPr lang="cs-CZ" sz="3400" dirty="0" smtClean="0">
              <a:effectLst/>
            </a:endParaRPr>
          </a:p>
          <a:p>
            <a:pPr marL="0" indent="0">
              <a:buNone/>
            </a:pPr>
            <a:r>
              <a:rPr lang="pt-BR" sz="3400" dirty="0" smtClean="0">
                <a:effectLst/>
              </a:rPr>
              <a:t>0,16r</a:t>
            </a:r>
            <a:r>
              <a:rPr lang="pt-BR" sz="3400" baseline="30000" dirty="0" smtClean="0">
                <a:effectLst/>
              </a:rPr>
              <a:t>4</a:t>
            </a:r>
            <a:r>
              <a:rPr lang="cs-CZ" sz="3400" baseline="300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- 4s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t</a:t>
            </a:r>
            <a:r>
              <a:rPr lang="pt-BR" sz="3400" baseline="30000" dirty="0" smtClean="0">
                <a:effectLst/>
              </a:rPr>
              <a:t>6</a:t>
            </a:r>
            <a:r>
              <a:rPr lang="pt-BR" sz="34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pt-BR" sz="3400" dirty="0" smtClean="0">
                <a:effectLst/>
              </a:rPr>
              <a:t>25x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-</a:t>
            </a:r>
            <a:r>
              <a:rPr lang="cs-CZ" sz="3400" dirty="0" smtClean="0">
                <a:effectLst/>
              </a:rPr>
              <a:t> 81</a:t>
            </a:r>
            <a:r>
              <a:rPr lang="pt-BR" sz="3400" dirty="0" smtClean="0">
                <a:effectLst/>
              </a:rPr>
              <a:t>y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cs-CZ" sz="3400" dirty="0" smtClean="0"/>
              <a:t>144</a:t>
            </a:r>
            <a:r>
              <a:rPr lang="pt-BR" sz="3400" dirty="0" smtClean="0">
                <a:effectLst/>
              </a:rPr>
              <a:t>a</a:t>
            </a:r>
            <a:r>
              <a:rPr lang="pt-BR" sz="3400" baseline="30000" dirty="0" smtClean="0">
                <a:effectLst/>
              </a:rPr>
              <a:t>2</a:t>
            </a:r>
            <a:r>
              <a:rPr lang="cs-CZ" sz="3400" baseline="30000" dirty="0" smtClean="0">
                <a:effectLst/>
              </a:rPr>
              <a:t> </a:t>
            </a:r>
            <a:r>
              <a:rPr lang="cs-CZ" sz="3400" dirty="0" smtClean="0"/>
              <a:t>- </a:t>
            </a:r>
            <a:r>
              <a:rPr lang="pt-BR" sz="3400" dirty="0" smtClean="0">
                <a:effectLst/>
              </a:rPr>
              <a:t>2</a:t>
            </a:r>
            <a:r>
              <a:rPr lang="cs-CZ" sz="34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5b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 =</a:t>
            </a:r>
          </a:p>
          <a:p>
            <a:pPr marL="0" indent="0">
              <a:buNone/>
            </a:pPr>
            <a:r>
              <a:rPr lang="pt-BR" sz="3400" dirty="0" smtClean="0">
                <a:effectLst/>
              </a:rPr>
              <a:t>64</a:t>
            </a:r>
            <a:r>
              <a:rPr lang="cs-CZ" sz="3400" dirty="0" smtClean="0">
                <a:effectLst/>
              </a:rPr>
              <a:t> </a:t>
            </a:r>
            <a:r>
              <a:rPr lang="pt-BR" sz="3400" dirty="0" smtClean="0">
                <a:effectLst/>
              </a:rPr>
              <a:t>- 25x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 =</a:t>
            </a:r>
            <a:endParaRPr lang="cs-CZ" sz="3400" dirty="0" smtClean="0">
              <a:effectLst/>
            </a:endParaRPr>
          </a:p>
          <a:p>
            <a:pPr marL="0" indent="0">
              <a:buNone/>
            </a:pPr>
            <a:r>
              <a:rPr lang="pt-BR" sz="3400" dirty="0" smtClean="0">
                <a:effectLst/>
              </a:rPr>
              <a:t>81r</a:t>
            </a:r>
            <a:r>
              <a:rPr lang="pt-BR" sz="3400" baseline="30000" dirty="0" smtClean="0">
                <a:effectLst/>
              </a:rPr>
              <a:t>2</a:t>
            </a:r>
            <a:r>
              <a:rPr lang="pt-BR" sz="3400" dirty="0" smtClean="0">
                <a:effectLst/>
              </a:rPr>
              <a:t>- 144 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283968" y="620710"/>
            <a:ext cx="4464496" cy="6264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Font typeface="Arial" pitchFamily="34" charset="0"/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(9</a:t>
            </a:r>
            <a:r>
              <a:rPr lang="pt-BR" sz="3400" dirty="0" smtClean="0">
                <a:solidFill>
                  <a:srgbClr val="FF0000"/>
                </a:solidFill>
              </a:rPr>
              <a:t>r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pt-BR" sz="3400" dirty="0" smtClean="0">
                <a:solidFill>
                  <a:srgbClr val="FF0000"/>
                </a:solidFill>
              </a:rPr>
              <a:t>– 10</a:t>
            </a:r>
            <a:r>
              <a:rPr lang="cs-CZ" sz="3400" dirty="0" smtClean="0">
                <a:solidFill>
                  <a:srgbClr val="FF0000"/>
                </a:solidFill>
              </a:rPr>
              <a:t>).(9r + 10)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(m</a:t>
            </a:r>
            <a:r>
              <a:rPr lang="cs-CZ" sz="3400" baseline="30000" dirty="0" smtClean="0">
                <a:solidFill>
                  <a:srgbClr val="FF0000"/>
                </a:solidFill>
              </a:rPr>
              <a:t>3 </a:t>
            </a:r>
            <a:r>
              <a:rPr lang="cs-CZ" sz="3400" dirty="0" smtClean="0">
                <a:solidFill>
                  <a:srgbClr val="FF0000"/>
                </a:solidFill>
              </a:rPr>
              <a:t>-</a:t>
            </a:r>
            <a:r>
              <a:rPr lang="pt-BR" sz="3400" dirty="0" smtClean="0">
                <a:solidFill>
                  <a:srgbClr val="FF0000"/>
                </a:solidFill>
              </a:rPr>
              <a:t> n</a:t>
            </a:r>
            <a:r>
              <a:rPr lang="cs-CZ" sz="3400" baseline="30000" dirty="0" smtClean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).</a:t>
            </a:r>
            <a:r>
              <a:rPr lang="cs-CZ" sz="3400" dirty="0">
                <a:solidFill>
                  <a:srgbClr val="FF0000"/>
                </a:solidFill>
              </a:rPr>
              <a:t> (m</a:t>
            </a:r>
            <a:r>
              <a:rPr lang="cs-CZ" sz="3400" baseline="30000" dirty="0">
                <a:solidFill>
                  <a:srgbClr val="FF0000"/>
                </a:solidFill>
              </a:rPr>
              <a:t>3 </a:t>
            </a:r>
            <a:r>
              <a:rPr lang="cs-CZ" sz="3400" dirty="0" smtClean="0">
                <a:solidFill>
                  <a:srgbClr val="FF0000"/>
                </a:solidFill>
              </a:rPr>
              <a:t>+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pt-BR" sz="3400" dirty="0">
                <a:solidFill>
                  <a:srgbClr val="FF0000"/>
                </a:solidFill>
              </a:rPr>
              <a:t>n</a:t>
            </a:r>
            <a:r>
              <a:rPr lang="cs-CZ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  <a:endParaRPr lang="pt-BR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</a:t>
            </a:r>
            <a:r>
              <a:rPr lang="pt-BR" sz="3400" dirty="0" smtClean="0">
                <a:solidFill>
                  <a:srgbClr val="FF0000"/>
                </a:solidFill>
              </a:rPr>
              <a:t>1</a:t>
            </a:r>
            <a:r>
              <a:rPr lang="cs-CZ" sz="3400" dirty="0" smtClean="0">
                <a:solidFill>
                  <a:srgbClr val="FF0000"/>
                </a:solidFill>
              </a:rPr>
              <a:t>1</a:t>
            </a:r>
            <a:r>
              <a:rPr lang="pt-BR" sz="3400" dirty="0" smtClean="0">
                <a:solidFill>
                  <a:srgbClr val="FF0000"/>
                </a:solidFill>
              </a:rPr>
              <a:t>m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pt-BR" sz="3400" dirty="0" smtClean="0">
                <a:solidFill>
                  <a:srgbClr val="FF0000"/>
                </a:solidFill>
              </a:rPr>
              <a:t>– </a:t>
            </a:r>
            <a:r>
              <a:rPr lang="cs-CZ" sz="3400" dirty="0" smtClean="0">
                <a:solidFill>
                  <a:srgbClr val="FF0000"/>
                </a:solidFill>
              </a:rPr>
              <a:t>7).</a:t>
            </a:r>
            <a:r>
              <a:rPr lang="cs-CZ" sz="3400" dirty="0">
                <a:solidFill>
                  <a:srgbClr val="FF0000"/>
                </a:solidFill>
              </a:rPr>
              <a:t> (</a:t>
            </a:r>
            <a:r>
              <a:rPr lang="pt-BR" sz="3400" dirty="0">
                <a:solidFill>
                  <a:srgbClr val="FF0000"/>
                </a:solidFill>
              </a:rPr>
              <a:t>1</a:t>
            </a:r>
            <a:r>
              <a:rPr lang="cs-CZ" sz="3400" dirty="0">
                <a:solidFill>
                  <a:srgbClr val="FF0000"/>
                </a:solidFill>
              </a:rPr>
              <a:t>1</a:t>
            </a:r>
            <a:r>
              <a:rPr lang="pt-BR" sz="3400" dirty="0">
                <a:solidFill>
                  <a:srgbClr val="FF0000"/>
                </a:solidFill>
              </a:rPr>
              <a:t>m</a:t>
            </a:r>
            <a:r>
              <a:rPr lang="cs-CZ" sz="3400" baseline="30000" dirty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+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7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</a:t>
            </a:r>
            <a:r>
              <a:rPr lang="pt-BR" sz="3400" dirty="0" smtClean="0">
                <a:solidFill>
                  <a:srgbClr val="FF0000"/>
                </a:solidFill>
              </a:rPr>
              <a:t>0,</a:t>
            </a:r>
            <a:r>
              <a:rPr lang="cs-CZ" sz="3400" dirty="0" smtClean="0">
                <a:solidFill>
                  <a:srgbClr val="FF0000"/>
                </a:solidFill>
              </a:rPr>
              <a:t>4</a:t>
            </a:r>
            <a:r>
              <a:rPr lang="pt-BR" sz="3400" dirty="0" smtClean="0">
                <a:solidFill>
                  <a:srgbClr val="FF0000"/>
                </a:solidFill>
              </a:rPr>
              <a:t>r</a:t>
            </a:r>
            <a:r>
              <a:rPr lang="cs-CZ" sz="3400" baseline="30000" dirty="0" smtClean="0">
                <a:solidFill>
                  <a:srgbClr val="FF0000"/>
                </a:solidFill>
              </a:rPr>
              <a:t>2 </a:t>
            </a:r>
            <a:r>
              <a:rPr lang="pt-BR" sz="3400" dirty="0" smtClean="0">
                <a:solidFill>
                  <a:srgbClr val="FF0000"/>
                </a:solidFill>
              </a:rPr>
              <a:t>-</a:t>
            </a:r>
            <a:r>
              <a:rPr lang="cs-CZ" sz="3400" dirty="0" smtClean="0">
                <a:solidFill>
                  <a:srgbClr val="FF0000"/>
                </a:solidFill>
              </a:rPr>
              <a:t>2</a:t>
            </a:r>
            <a:r>
              <a:rPr lang="pt-BR" sz="3400" dirty="0" smtClean="0">
                <a:solidFill>
                  <a:srgbClr val="FF0000"/>
                </a:solidFill>
              </a:rPr>
              <a:t>st</a:t>
            </a:r>
            <a:r>
              <a:rPr lang="cs-CZ" sz="3400" baseline="30000" dirty="0" smtClean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).(</a:t>
            </a:r>
            <a:r>
              <a:rPr lang="pt-BR" sz="3400" dirty="0">
                <a:solidFill>
                  <a:srgbClr val="FF0000"/>
                </a:solidFill>
              </a:rPr>
              <a:t>0,</a:t>
            </a:r>
            <a:r>
              <a:rPr lang="cs-CZ" sz="3400" dirty="0">
                <a:solidFill>
                  <a:srgbClr val="FF0000"/>
                </a:solidFill>
              </a:rPr>
              <a:t>4</a:t>
            </a:r>
            <a:r>
              <a:rPr lang="pt-BR" sz="3400" dirty="0">
                <a:solidFill>
                  <a:srgbClr val="FF0000"/>
                </a:solidFill>
              </a:rPr>
              <a:t>r</a:t>
            </a:r>
            <a:r>
              <a:rPr lang="cs-CZ" sz="3400" baseline="30000" dirty="0">
                <a:solidFill>
                  <a:srgbClr val="FF0000"/>
                </a:solidFill>
              </a:rPr>
              <a:t>2 </a:t>
            </a:r>
            <a:r>
              <a:rPr lang="cs-CZ" sz="3400" dirty="0">
                <a:solidFill>
                  <a:srgbClr val="FF0000"/>
                </a:solidFill>
              </a:rPr>
              <a:t>+</a:t>
            </a:r>
            <a:r>
              <a:rPr lang="cs-CZ" sz="3400" dirty="0" smtClean="0">
                <a:solidFill>
                  <a:srgbClr val="FF0000"/>
                </a:solidFill>
              </a:rPr>
              <a:t>2</a:t>
            </a:r>
            <a:r>
              <a:rPr lang="pt-BR" sz="3400" dirty="0">
                <a:solidFill>
                  <a:srgbClr val="FF0000"/>
                </a:solidFill>
              </a:rPr>
              <a:t>st</a:t>
            </a:r>
            <a:r>
              <a:rPr lang="cs-CZ" sz="3400" baseline="30000" dirty="0">
                <a:solidFill>
                  <a:srgbClr val="FF0000"/>
                </a:solidFill>
              </a:rPr>
              <a:t>3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  <a:endParaRPr lang="pt-BR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</a:t>
            </a:r>
            <a:r>
              <a:rPr lang="pt-BR" sz="3400" dirty="0" smtClean="0">
                <a:solidFill>
                  <a:srgbClr val="FF0000"/>
                </a:solidFill>
              </a:rPr>
              <a:t>5x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pt-BR" sz="3400" dirty="0" smtClean="0">
                <a:solidFill>
                  <a:srgbClr val="FF0000"/>
                </a:solidFill>
              </a:rPr>
              <a:t>-</a:t>
            </a:r>
            <a:r>
              <a:rPr lang="cs-CZ" sz="3400" dirty="0" smtClean="0">
                <a:solidFill>
                  <a:srgbClr val="FF0000"/>
                </a:solidFill>
              </a:rPr>
              <a:t> 9y).(</a:t>
            </a:r>
            <a:r>
              <a:rPr lang="pt-BR" sz="3400" dirty="0" smtClean="0">
                <a:solidFill>
                  <a:srgbClr val="FF0000"/>
                </a:solidFill>
              </a:rPr>
              <a:t>5x</a:t>
            </a:r>
            <a:r>
              <a:rPr lang="cs-CZ" sz="3400" dirty="0" smtClean="0">
                <a:solidFill>
                  <a:srgbClr val="FF0000"/>
                </a:solidFill>
              </a:rPr>
              <a:t> + </a:t>
            </a:r>
            <a:r>
              <a:rPr lang="cs-CZ" sz="3400" dirty="0">
                <a:solidFill>
                  <a:srgbClr val="FF0000"/>
                </a:solidFill>
              </a:rPr>
              <a:t>9y)</a:t>
            </a:r>
            <a:r>
              <a:rPr lang="pt-BR" sz="3400" dirty="0">
                <a:solidFill>
                  <a:srgbClr val="FF0000"/>
                </a:solidFill>
              </a:rPr>
              <a:t> </a:t>
            </a:r>
            <a:endParaRPr lang="pt-BR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(12</a:t>
            </a:r>
            <a:r>
              <a:rPr lang="pt-BR" sz="3400" dirty="0" smtClean="0">
                <a:solidFill>
                  <a:srgbClr val="FF0000"/>
                </a:solidFill>
              </a:rPr>
              <a:t>a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– 1</a:t>
            </a:r>
            <a:r>
              <a:rPr lang="pt-BR" sz="3400" dirty="0" smtClean="0">
                <a:solidFill>
                  <a:srgbClr val="FF0000"/>
                </a:solidFill>
              </a:rPr>
              <a:t>5</a:t>
            </a:r>
            <a:r>
              <a:rPr lang="cs-CZ" sz="3400" dirty="0" smtClean="0">
                <a:solidFill>
                  <a:srgbClr val="FF0000"/>
                </a:solidFill>
              </a:rPr>
              <a:t>b).(</a:t>
            </a:r>
            <a:r>
              <a:rPr lang="cs-CZ" sz="3400" dirty="0">
                <a:solidFill>
                  <a:srgbClr val="FF0000"/>
                </a:solidFill>
              </a:rPr>
              <a:t>12</a:t>
            </a:r>
            <a:r>
              <a:rPr lang="pt-BR" sz="3400" dirty="0">
                <a:solidFill>
                  <a:srgbClr val="FF0000"/>
                </a:solidFill>
              </a:rPr>
              <a:t>a</a:t>
            </a:r>
            <a:r>
              <a:rPr lang="cs-CZ" sz="3400" baseline="30000" dirty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+ </a:t>
            </a:r>
            <a:r>
              <a:rPr lang="cs-CZ" sz="3400" dirty="0">
                <a:solidFill>
                  <a:srgbClr val="FF0000"/>
                </a:solidFill>
              </a:rPr>
              <a:t>1</a:t>
            </a:r>
            <a:r>
              <a:rPr lang="pt-BR" sz="3400" dirty="0">
                <a:solidFill>
                  <a:srgbClr val="FF0000"/>
                </a:solidFill>
              </a:rPr>
              <a:t>5</a:t>
            </a:r>
            <a:r>
              <a:rPr lang="cs-CZ" sz="3400" dirty="0">
                <a:solidFill>
                  <a:srgbClr val="FF0000"/>
                </a:solidFill>
              </a:rPr>
              <a:t>b)</a:t>
            </a:r>
            <a:r>
              <a:rPr lang="pt-BR" sz="3400" dirty="0">
                <a:solidFill>
                  <a:srgbClr val="FF0000"/>
                </a:solidFill>
              </a:rPr>
              <a:t> </a:t>
            </a:r>
            <a:endParaRPr lang="pt-BR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(8 </a:t>
            </a:r>
            <a:r>
              <a:rPr lang="pt-BR" sz="3400" dirty="0" smtClean="0">
                <a:solidFill>
                  <a:srgbClr val="FF0000"/>
                </a:solidFill>
              </a:rPr>
              <a:t>– 5</a:t>
            </a:r>
            <a:r>
              <a:rPr lang="cs-CZ" sz="3400" dirty="0" smtClean="0">
                <a:solidFill>
                  <a:srgbClr val="FF0000"/>
                </a:solidFill>
              </a:rPr>
              <a:t>x).(</a:t>
            </a:r>
            <a:r>
              <a:rPr lang="cs-CZ" sz="3400" dirty="0">
                <a:solidFill>
                  <a:srgbClr val="FF0000"/>
                </a:solidFill>
              </a:rPr>
              <a:t>8 </a:t>
            </a:r>
            <a:r>
              <a:rPr lang="cs-CZ" sz="3400" dirty="0" smtClean="0">
                <a:solidFill>
                  <a:srgbClr val="FF0000"/>
                </a:solidFill>
              </a:rPr>
              <a:t>+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pt-BR" sz="3400" dirty="0">
                <a:solidFill>
                  <a:srgbClr val="FF0000"/>
                </a:solidFill>
              </a:rPr>
              <a:t>5</a:t>
            </a:r>
            <a:r>
              <a:rPr lang="cs-CZ" sz="3400" dirty="0">
                <a:solidFill>
                  <a:srgbClr val="FF0000"/>
                </a:solidFill>
              </a:rPr>
              <a:t>x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(9r - 12).(9r + 12</a:t>
            </a:r>
            <a:r>
              <a:rPr lang="cs-CZ" dirty="0">
                <a:solidFill>
                  <a:srgbClr val="FF0000"/>
                </a:solidFill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58507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4392488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400" dirty="0"/>
              <a:t>y</a:t>
            </a:r>
            <a:r>
              <a:rPr lang="cs-CZ" sz="3400" baseline="30000" dirty="0" smtClean="0"/>
              <a:t>2 </a:t>
            </a:r>
            <a:r>
              <a:rPr lang="cs-CZ" sz="3400" dirty="0" smtClean="0"/>
              <a:t>+ 16y + 64 =</a:t>
            </a:r>
          </a:p>
          <a:p>
            <a:pPr marL="0" indent="0">
              <a:buNone/>
            </a:pPr>
            <a:r>
              <a:rPr lang="cs-CZ" sz="3400" dirty="0" smtClean="0"/>
              <a:t>P</a:t>
            </a:r>
            <a:r>
              <a:rPr lang="cs-CZ" sz="3400" baseline="30000" dirty="0" smtClean="0"/>
              <a:t>2 </a:t>
            </a:r>
            <a:r>
              <a:rPr lang="cs-CZ" sz="3400" dirty="0" smtClean="0"/>
              <a:t>- 14p + 49 =</a:t>
            </a:r>
          </a:p>
          <a:p>
            <a:pPr marL="0" indent="0">
              <a:buNone/>
            </a:pPr>
            <a:r>
              <a:rPr lang="cs-CZ" sz="3400" dirty="0" smtClean="0"/>
              <a:t>16s</a:t>
            </a:r>
            <a:r>
              <a:rPr lang="cs-CZ" sz="3400" baseline="30000" dirty="0" smtClean="0"/>
              <a:t>2 </a:t>
            </a:r>
            <a:r>
              <a:rPr lang="cs-CZ" sz="3400" dirty="0" smtClean="0"/>
              <a:t>- 8s + 1 =</a:t>
            </a:r>
            <a:endParaRPr lang="cs-CZ" sz="3400" dirty="0"/>
          </a:p>
          <a:p>
            <a:pPr marL="0" indent="0">
              <a:buNone/>
            </a:pPr>
            <a:r>
              <a:rPr lang="cs-CZ" sz="3400" dirty="0"/>
              <a:t>9</a:t>
            </a:r>
            <a:r>
              <a:rPr lang="es-ES" sz="3400" dirty="0" smtClean="0"/>
              <a:t>a</a:t>
            </a:r>
            <a:r>
              <a:rPr lang="es-ES" sz="3400" baseline="30000" dirty="0" smtClean="0"/>
              <a:t>2</a:t>
            </a:r>
            <a:r>
              <a:rPr lang="cs-CZ" sz="3400" baseline="300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</a:t>
            </a:r>
            <a:r>
              <a:rPr lang="cs-CZ" sz="3400" dirty="0"/>
              <a:t>3</a:t>
            </a:r>
            <a:r>
              <a:rPr lang="es-ES" sz="3400" dirty="0" smtClean="0"/>
              <a:t>0ab</a:t>
            </a:r>
            <a:r>
              <a:rPr lang="cs-CZ" sz="34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</a:t>
            </a:r>
            <a:r>
              <a:rPr lang="es-ES" sz="3400" dirty="0" smtClean="0"/>
              <a:t>25b</a:t>
            </a:r>
            <a:r>
              <a:rPr lang="es-ES" sz="3400" baseline="30000" dirty="0" smtClean="0"/>
              <a:t>2</a:t>
            </a:r>
            <a:r>
              <a:rPr lang="es-ES" sz="3400" dirty="0" smtClean="0"/>
              <a:t> </a:t>
            </a:r>
            <a:r>
              <a:rPr lang="es-ES" sz="3400" dirty="0"/>
              <a:t>=</a:t>
            </a:r>
          </a:p>
          <a:p>
            <a:pPr marL="0" indent="0">
              <a:buNone/>
            </a:pPr>
            <a:r>
              <a:rPr lang="cs-CZ" sz="3400" dirty="0"/>
              <a:t>8</a:t>
            </a:r>
            <a:r>
              <a:rPr lang="cs-CZ" sz="3400" dirty="0" smtClean="0"/>
              <a:t>1 </a:t>
            </a:r>
            <a:r>
              <a:rPr lang="es-ES" sz="3400" dirty="0" smtClean="0"/>
              <a:t>- </a:t>
            </a:r>
            <a:r>
              <a:rPr lang="cs-CZ" sz="3400" dirty="0" smtClean="0"/>
              <a:t>36</a:t>
            </a:r>
            <a:r>
              <a:rPr lang="es-ES" sz="3400" dirty="0" smtClean="0"/>
              <a:t>x</a:t>
            </a:r>
            <a:r>
              <a:rPr lang="cs-CZ" sz="34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</a:t>
            </a:r>
            <a:r>
              <a:rPr lang="cs-CZ" sz="3400" dirty="0"/>
              <a:t>4</a:t>
            </a:r>
            <a:r>
              <a:rPr lang="es-ES" sz="3400" dirty="0" smtClean="0"/>
              <a:t>x</a:t>
            </a:r>
            <a:r>
              <a:rPr lang="es-ES" sz="3400" baseline="30000" dirty="0" smtClean="0"/>
              <a:t>2</a:t>
            </a:r>
            <a:r>
              <a:rPr lang="es-ES" sz="3400" dirty="0" smtClean="0"/>
              <a:t> =</a:t>
            </a:r>
            <a:endParaRPr lang="cs-CZ" sz="3400" dirty="0" smtClean="0"/>
          </a:p>
          <a:p>
            <a:pPr marL="0" indent="0">
              <a:buNone/>
            </a:pPr>
            <a:r>
              <a:rPr lang="es-ES" sz="3400" dirty="0" smtClean="0"/>
              <a:t>36x</a:t>
            </a:r>
            <a:r>
              <a:rPr lang="es-ES" sz="3400" baseline="30000" dirty="0" smtClean="0"/>
              <a:t>6</a:t>
            </a:r>
            <a:r>
              <a:rPr lang="es-ES" sz="3400" dirty="0" smtClean="0"/>
              <a:t>- 12x</a:t>
            </a:r>
            <a:r>
              <a:rPr lang="es-ES" sz="3400" baseline="30000" dirty="0" smtClean="0"/>
              <a:t>3</a:t>
            </a:r>
            <a:r>
              <a:rPr lang="es-ES" sz="3400" dirty="0" smtClean="0"/>
              <a:t>y</a:t>
            </a:r>
            <a:r>
              <a:rPr lang="cs-CZ" sz="34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</a:t>
            </a:r>
            <a:r>
              <a:rPr lang="es-ES" sz="3400" dirty="0" smtClean="0"/>
              <a:t>y</a:t>
            </a:r>
            <a:r>
              <a:rPr lang="es-ES" sz="3400" baseline="30000" dirty="0" smtClean="0"/>
              <a:t>2</a:t>
            </a:r>
            <a:r>
              <a:rPr lang="cs-CZ" sz="3400" baseline="30000" dirty="0" smtClean="0"/>
              <a:t> </a:t>
            </a:r>
            <a:r>
              <a:rPr lang="es-ES" sz="3400" dirty="0" smtClean="0"/>
              <a:t>=</a:t>
            </a:r>
            <a:endParaRPr lang="cs-CZ" sz="3400" dirty="0"/>
          </a:p>
          <a:p>
            <a:pPr marL="0" indent="0">
              <a:buNone/>
            </a:pPr>
            <a:r>
              <a:rPr lang="es-ES" sz="3400" dirty="0" smtClean="0"/>
              <a:t>100x</a:t>
            </a:r>
            <a:r>
              <a:rPr lang="es-ES" sz="3400" baseline="30000" dirty="0" smtClean="0"/>
              <a:t>2</a:t>
            </a:r>
            <a:r>
              <a:rPr lang="cs-CZ" sz="3400" baseline="300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</a:t>
            </a:r>
            <a:r>
              <a:rPr lang="es-ES" sz="3400" dirty="0" smtClean="0"/>
              <a:t>60xy</a:t>
            </a:r>
            <a:r>
              <a:rPr lang="es-ES" sz="3400" baseline="30000" dirty="0"/>
              <a:t>2</a:t>
            </a:r>
            <a:r>
              <a:rPr lang="cs-CZ" sz="3400" dirty="0" smtClean="0"/>
              <a:t> </a:t>
            </a:r>
            <a:r>
              <a:rPr lang="es-ES" sz="3400" dirty="0" smtClean="0"/>
              <a:t>+</a:t>
            </a:r>
            <a:r>
              <a:rPr lang="cs-CZ" sz="3400" dirty="0" smtClean="0"/>
              <a:t> </a:t>
            </a:r>
            <a:r>
              <a:rPr lang="es-ES" sz="3400" dirty="0" smtClean="0"/>
              <a:t>9y</a:t>
            </a:r>
            <a:r>
              <a:rPr lang="cs-CZ" sz="3400" baseline="30000" dirty="0" smtClean="0"/>
              <a:t>4</a:t>
            </a:r>
            <a:r>
              <a:rPr lang="es-ES" sz="3400" baseline="30000" dirty="0" smtClean="0"/>
              <a:t> </a:t>
            </a:r>
            <a:r>
              <a:rPr lang="es-ES" sz="3400" dirty="0" smtClean="0"/>
              <a:t>=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121</a:t>
            </a:r>
            <a:r>
              <a:rPr lang="es-ES" sz="3400" dirty="0"/>
              <a:t>x</a:t>
            </a:r>
            <a:r>
              <a:rPr lang="es-ES" sz="3400" baseline="30000" dirty="0"/>
              <a:t>2</a:t>
            </a:r>
            <a:r>
              <a:rPr lang="cs-CZ" sz="3400" baseline="30000" dirty="0"/>
              <a:t> </a:t>
            </a:r>
            <a:r>
              <a:rPr lang="es-ES" sz="3400" dirty="0"/>
              <a:t>-</a:t>
            </a:r>
            <a:r>
              <a:rPr lang="cs-CZ" sz="3400" dirty="0"/>
              <a:t> 176</a:t>
            </a:r>
            <a:r>
              <a:rPr lang="es-ES" sz="3400" dirty="0"/>
              <a:t>xy</a:t>
            </a:r>
            <a:r>
              <a:rPr lang="cs-CZ" sz="3400" dirty="0"/>
              <a:t> </a:t>
            </a:r>
            <a:r>
              <a:rPr lang="es-ES" sz="3400" dirty="0"/>
              <a:t>+</a:t>
            </a:r>
            <a:r>
              <a:rPr lang="cs-CZ" sz="3400" dirty="0"/>
              <a:t> </a:t>
            </a:r>
            <a:r>
              <a:rPr lang="es-ES" sz="3400" dirty="0"/>
              <a:t>64y</a:t>
            </a:r>
            <a:r>
              <a:rPr lang="es-ES" sz="3400" baseline="30000" dirty="0"/>
              <a:t>2</a:t>
            </a:r>
            <a:r>
              <a:rPr lang="es-ES" sz="3400" dirty="0"/>
              <a:t> =</a:t>
            </a:r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endParaRPr lang="cs-CZ" sz="3400" baseline="300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9512" y="202630"/>
            <a:ext cx="4968552" cy="106613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Rozložte podle vzorců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444208" y="593304"/>
            <a:ext cx="2232248" cy="5932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(y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+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8)</a:t>
            </a:r>
            <a:r>
              <a:rPr lang="cs-CZ" sz="3400" baseline="30000" dirty="0">
                <a:solidFill>
                  <a:srgbClr val="FF0000"/>
                </a:solidFill>
              </a:rPr>
              <a:t> </a:t>
            </a:r>
            <a:r>
              <a:rPr lang="cs-CZ" sz="3400" baseline="30000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(p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-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7)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baseline="30000" dirty="0">
                <a:solidFill>
                  <a:srgbClr val="FF0000"/>
                </a:solidFill>
              </a:rPr>
              <a:t>2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(4s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-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1)</a:t>
            </a:r>
            <a:r>
              <a:rPr lang="cs-CZ" sz="3400" baseline="30000" dirty="0" smtClean="0">
                <a:solidFill>
                  <a:srgbClr val="FF0000"/>
                </a:solidFill>
              </a:rPr>
              <a:t> 2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(3a +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5b)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baseline="30000" dirty="0">
                <a:solidFill>
                  <a:srgbClr val="FF0000"/>
                </a:solidFill>
              </a:rPr>
              <a:t>2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(9 – 2x)</a:t>
            </a:r>
            <a:r>
              <a:rPr lang="cs-CZ" sz="3400" baseline="30000" dirty="0" smtClean="0">
                <a:solidFill>
                  <a:srgbClr val="FF0000"/>
                </a:solidFill>
              </a:rPr>
              <a:t> 2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(6x</a:t>
            </a:r>
            <a:r>
              <a:rPr lang="cs-CZ" sz="3400" baseline="30000" dirty="0" smtClean="0">
                <a:solidFill>
                  <a:srgbClr val="FF0000"/>
                </a:solidFill>
              </a:rPr>
              <a:t>3 </a:t>
            </a:r>
            <a:r>
              <a:rPr lang="cs-CZ" sz="3400" dirty="0" smtClean="0">
                <a:solidFill>
                  <a:srgbClr val="FF0000"/>
                </a:solidFill>
              </a:rPr>
              <a:t>-</a:t>
            </a:r>
            <a:r>
              <a:rPr lang="pt-BR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y)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baseline="30000" dirty="0">
                <a:solidFill>
                  <a:srgbClr val="FF0000"/>
                </a:solidFill>
              </a:rPr>
              <a:t>2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(10x</a:t>
            </a:r>
            <a:r>
              <a:rPr lang="cs-CZ" sz="3400" baseline="30000" dirty="0" smtClean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+</a:t>
            </a:r>
            <a:r>
              <a:rPr lang="pt-BR" sz="3400" dirty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3y</a:t>
            </a:r>
            <a:r>
              <a:rPr lang="es-ES" sz="3400" baseline="30000" dirty="0">
                <a:solidFill>
                  <a:srgbClr val="FF0000"/>
                </a:solidFill>
              </a:rPr>
              <a:t>2</a:t>
            </a:r>
            <a:r>
              <a:rPr lang="cs-CZ" sz="3400" dirty="0" smtClean="0">
                <a:solidFill>
                  <a:srgbClr val="FF0000"/>
                </a:solidFill>
              </a:rPr>
              <a:t>)</a:t>
            </a:r>
            <a:r>
              <a:rPr lang="cs-CZ" sz="3400" baseline="30000" dirty="0" smtClean="0">
                <a:solidFill>
                  <a:srgbClr val="FF0000"/>
                </a:solidFill>
              </a:rPr>
              <a:t> 2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>
                <a:solidFill>
                  <a:srgbClr val="FF0000"/>
                </a:solidFill>
              </a:rPr>
              <a:t>(11x</a:t>
            </a:r>
            <a:r>
              <a:rPr lang="cs-CZ" sz="3400" baseline="30000" dirty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–</a:t>
            </a:r>
            <a:r>
              <a:rPr lang="pt-BR" sz="3400" dirty="0">
                <a:solidFill>
                  <a:srgbClr val="FF0000"/>
                </a:solidFill>
              </a:rPr>
              <a:t> </a:t>
            </a:r>
            <a:r>
              <a:rPr lang="cs-CZ" sz="3400" dirty="0">
                <a:solidFill>
                  <a:srgbClr val="FF0000"/>
                </a:solidFill>
              </a:rPr>
              <a:t>8y)</a:t>
            </a:r>
            <a:r>
              <a:rPr lang="cs-CZ" sz="3400" baseline="30000" dirty="0">
                <a:solidFill>
                  <a:srgbClr val="FF0000"/>
                </a:solidFill>
              </a:rPr>
              <a:t> </a:t>
            </a:r>
            <a:r>
              <a:rPr lang="cs-CZ" sz="3400" baseline="30000" dirty="0" smtClean="0">
                <a:solidFill>
                  <a:srgbClr val="FF0000"/>
                </a:solidFill>
              </a:rPr>
              <a:t>2</a:t>
            </a:r>
            <a:endParaRPr lang="cs-CZ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157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836712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/>
              <a:t>Zdroje:</a:t>
            </a:r>
            <a:endParaRPr lang="cs-CZ" sz="36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556792"/>
            <a:ext cx="67869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vlastní.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17287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496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Rozklad na součin II.</vt:lpstr>
      <vt:lpstr>Doplňte vzorce:</vt:lpstr>
      <vt:lpstr>Podle vzorce</vt:lpstr>
      <vt:lpstr>Podle vzorce</vt:lpstr>
      <vt:lpstr>Rozložte podle vzorce</vt:lpstr>
      <vt:lpstr>Rozložte podle vzorců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na součin II.</dc:title>
  <dc:creator>nekvindovi</dc:creator>
  <cp:lastModifiedBy>Jitka Michálková</cp:lastModifiedBy>
  <cp:revision>24</cp:revision>
  <dcterms:created xsi:type="dcterms:W3CDTF">2013-03-16T19:10:36Z</dcterms:created>
  <dcterms:modified xsi:type="dcterms:W3CDTF">2013-06-27T14:40:40Z</dcterms:modified>
</cp:coreProperties>
</file>