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9" r:id="rId6"/>
    <p:sldId id="272" r:id="rId7"/>
    <p:sldId id="260" r:id="rId8"/>
    <p:sldId id="262" r:id="rId9"/>
    <p:sldId id="263" r:id="rId10"/>
    <p:sldId id="264" r:id="rId11"/>
    <p:sldId id="261" r:id="rId12"/>
    <p:sldId id="265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VY_32_INOVACE_6A_04_Slovinsko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 custLinFactNeighborY="1613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 custLinFactNeighborX="-1808" custLinFactNeighborY="1895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12B1FAA-CE1F-436C-ABCB-4A851F2BFEA4}" type="presOf" srcId="{39F8B381-5807-488E-AC22-73DD4140ED4A}" destId="{71045F8C-00FA-488E-A7BD-E2E6753D979D}" srcOrd="0" destOrd="0" presId="urn:microsoft.com/office/officeart/2005/8/layout/target3"/>
    <dgm:cxn modelId="{1DFD6E98-2613-4158-BD05-7FBB4A13EAB3}" type="presOf" srcId="{EBC41103-E2E5-4D48-9B4B-425520D3D098}" destId="{D3CEBA79-51F7-49AC-8104-9DE2B978BFF4}" srcOrd="1" destOrd="0" presId="urn:microsoft.com/office/officeart/2005/8/layout/target3"/>
    <dgm:cxn modelId="{C8698081-185A-4628-AAE2-94AF0FFD9EC0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84C932E-9525-44CC-8B85-9EB8F866C046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50B6E5CA-380D-441A-8E65-9EDEA64B9DCF}" type="presOf" srcId="{9F18DD90-522E-4A06-9EDB-3FF7C7EB6637}" destId="{D102FEF8-6917-41D2-AE5D-914C1EA8F84A}" srcOrd="0" destOrd="0" presId="urn:microsoft.com/office/officeart/2005/8/layout/target3"/>
    <dgm:cxn modelId="{5267A1C4-EDE6-4CBD-8528-00315E8EB0BF}" type="presOf" srcId="{019433A1-1324-4DE1-9E6F-32B851095F74}" destId="{83FE2C4A-F11C-43B1-9923-1AFAA3244381}" srcOrd="1" destOrd="0" presId="urn:microsoft.com/office/officeart/2005/8/layout/target3"/>
    <dgm:cxn modelId="{B9350FE5-63B0-413B-BA0F-A98B157B4E81}" type="presOf" srcId="{C73C7642-F245-4585-8F88-243F9FAEF6CA}" destId="{304CA11A-E17E-4999-A128-C72BF543B20D}" srcOrd="0" destOrd="0" presId="urn:microsoft.com/office/officeart/2005/8/layout/target3"/>
    <dgm:cxn modelId="{71F09A8B-40AF-4B22-AAF7-7AEFA3D1BC6B}" type="presOf" srcId="{0C6E1E16-08A6-4B86-AB9F-749A7749D4C9}" destId="{B7652895-8F40-40B1-8BC2-AD2A1592E4B6}" srcOrd="1" destOrd="0" presId="urn:microsoft.com/office/officeart/2005/8/layout/target3"/>
    <dgm:cxn modelId="{DE7EA8EA-4D3F-4251-83EA-57EA242FD896}" type="presOf" srcId="{EBC41103-E2E5-4D48-9B4B-425520D3D098}" destId="{F732C171-B6A8-40AC-BE86-9061B3C3D3B8}" srcOrd="0" destOrd="0" presId="urn:microsoft.com/office/officeart/2005/8/layout/target3"/>
    <dgm:cxn modelId="{7403B557-D16D-46EA-8730-0DF78E096164}" type="presOf" srcId="{FBBFC3EA-9D9D-4F3A-BEA6-9C2C0E46BF20}" destId="{601CDFA2-8205-4060-95D5-B0A001D0D0E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7AD1CF0-DF73-49DC-8C82-CA405E797E64}" type="presOf" srcId="{0C6E1E16-08A6-4B86-AB9F-749A7749D4C9}" destId="{D8344A4C-A59C-418B-AE84-1CF03F62012F}" srcOrd="0" destOrd="0" presId="urn:microsoft.com/office/officeart/2005/8/layout/target3"/>
    <dgm:cxn modelId="{E5114793-B66C-47B9-9619-985BC59582D4}" type="presOf" srcId="{9F18DD90-522E-4A06-9EDB-3FF7C7EB6637}" destId="{932F2F5B-E5E6-4E00-9503-10413FFBA7E0}" srcOrd="1" destOrd="0" presId="urn:microsoft.com/office/officeart/2005/8/layout/target3"/>
    <dgm:cxn modelId="{86E3D968-885A-47C6-85FB-4956C25E4527}" type="presOf" srcId="{445C7998-7549-48B0-BD68-D4F0167F02E5}" destId="{BC35EE03-4121-4EF9-923D-7CB6D30D358D}" srcOrd="0" destOrd="0" presId="urn:microsoft.com/office/officeart/2005/8/layout/target3"/>
    <dgm:cxn modelId="{A42AD43A-2F35-4CB1-9C98-14A0A820EFD2}" type="presOf" srcId="{C73C7642-F245-4585-8F88-243F9FAEF6CA}" destId="{0E0F4EFC-82FA-4EC4-801E-BC2F931EC339}" srcOrd="1" destOrd="0" presId="urn:microsoft.com/office/officeart/2005/8/layout/target3"/>
    <dgm:cxn modelId="{85ADD855-BB9D-4FD9-B726-266198AA37A8}" type="presOf" srcId="{445C7998-7549-48B0-BD68-D4F0167F02E5}" destId="{4D19AB04-24FA-40C2-B203-52AE3D15E171}" srcOrd="1" destOrd="0" presId="urn:microsoft.com/office/officeart/2005/8/layout/target3"/>
    <dgm:cxn modelId="{357B9FD0-EE0E-49AA-B996-A1382AD0396A}" type="presParOf" srcId="{71045F8C-00FA-488E-A7BD-E2E6753D979D}" destId="{3577EC6B-C980-4F34-8C69-4365E7B8FC8C}" srcOrd="0" destOrd="0" presId="urn:microsoft.com/office/officeart/2005/8/layout/target3"/>
    <dgm:cxn modelId="{59AB2F0D-E6FD-43D3-A4FA-5125256EE900}" type="presParOf" srcId="{71045F8C-00FA-488E-A7BD-E2E6753D979D}" destId="{6940EB87-DC1D-4BC3-9408-9AC2E1FFC039}" srcOrd="1" destOrd="0" presId="urn:microsoft.com/office/officeart/2005/8/layout/target3"/>
    <dgm:cxn modelId="{7B7236E9-E2DE-452F-A3BE-AC7D9EDCC3BD}" type="presParOf" srcId="{71045F8C-00FA-488E-A7BD-E2E6753D979D}" destId="{BC35EE03-4121-4EF9-923D-7CB6D30D358D}" srcOrd="2" destOrd="0" presId="urn:microsoft.com/office/officeart/2005/8/layout/target3"/>
    <dgm:cxn modelId="{5CA92BB6-01AD-4011-AD82-FAC297FD5EAE}" type="presParOf" srcId="{71045F8C-00FA-488E-A7BD-E2E6753D979D}" destId="{D3840DFA-901C-4049-8AB2-27AC2BA34540}" srcOrd="3" destOrd="0" presId="urn:microsoft.com/office/officeart/2005/8/layout/target3"/>
    <dgm:cxn modelId="{8CDAC6A0-A6AB-4B07-9CD7-236C12D44FA4}" type="presParOf" srcId="{71045F8C-00FA-488E-A7BD-E2E6753D979D}" destId="{5BDA8D49-C64C-4FDF-ACCF-171444A32B21}" srcOrd="4" destOrd="0" presId="urn:microsoft.com/office/officeart/2005/8/layout/target3"/>
    <dgm:cxn modelId="{41490DA7-BE5B-4E1E-9B37-1A846BDFCC7D}" type="presParOf" srcId="{71045F8C-00FA-488E-A7BD-E2E6753D979D}" destId="{D8344A4C-A59C-418B-AE84-1CF03F62012F}" srcOrd="5" destOrd="0" presId="urn:microsoft.com/office/officeart/2005/8/layout/target3"/>
    <dgm:cxn modelId="{3433E980-41EC-4DE4-947D-345B7BF8D4E9}" type="presParOf" srcId="{71045F8C-00FA-488E-A7BD-E2E6753D979D}" destId="{57DDA582-354B-4295-AE97-083B34E96D1A}" srcOrd="6" destOrd="0" presId="urn:microsoft.com/office/officeart/2005/8/layout/target3"/>
    <dgm:cxn modelId="{2FCD2C80-33CD-4F5E-893E-2BCB47254C1D}" type="presParOf" srcId="{71045F8C-00FA-488E-A7BD-E2E6753D979D}" destId="{4A11C032-4DF2-44E5-8C80-1286B3D4B133}" srcOrd="7" destOrd="0" presId="urn:microsoft.com/office/officeart/2005/8/layout/target3"/>
    <dgm:cxn modelId="{1AD1F355-576D-44DC-81BA-30713964F128}" type="presParOf" srcId="{71045F8C-00FA-488E-A7BD-E2E6753D979D}" destId="{601CDFA2-8205-4060-95D5-B0A001D0D0E3}" srcOrd="8" destOrd="0" presId="urn:microsoft.com/office/officeart/2005/8/layout/target3"/>
    <dgm:cxn modelId="{D032921D-C9FC-48E1-BDD4-29BEB28450C8}" type="presParOf" srcId="{71045F8C-00FA-488E-A7BD-E2E6753D979D}" destId="{EA95FEE9-5F68-48C7-93BB-0F8C419DA96D}" srcOrd="9" destOrd="0" presId="urn:microsoft.com/office/officeart/2005/8/layout/target3"/>
    <dgm:cxn modelId="{13F9364C-F042-4FDF-8273-EE7CC7F7D1E0}" type="presParOf" srcId="{71045F8C-00FA-488E-A7BD-E2E6753D979D}" destId="{BB3828A8-1683-43A3-8BCA-2995B7EAE8F3}" srcOrd="10" destOrd="0" presId="urn:microsoft.com/office/officeart/2005/8/layout/target3"/>
    <dgm:cxn modelId="{62D4F2FB-6A7E-4594-B9C4-2F806E1A0FAA}" type="presParOf" srcId="{71045F8C-00FA-488E-A7BD-E2E6753D979D}" destId="{CC1D5B29-8413-4412-9F6D-55E531B84639}" srcOrd="11" destOrd="0" presId="urn:microsoft.com/office/officeart/2005/8/layout/target3"/>
    <dgm:cxn modelId="{04E8F612-AB9B-4FE0-BE38-5CFF07D74414}" type="presParOf" srcId="{71045F8C-00FA-488E-A7BD-E2E6753D979D}" destId="{AEEDACE7-4427-455B-A155-2C3381828BD7}" srcOrd="12" destOrd="0" presId="urn:microsoft.com/office/officeart/2005/8/layout/target3"/>
    <dgm:cxn modelId="{F51FDDB5-8B79-4F6A-9D36-8F1BDEA97B16}" type="presParOf" srcId="{71045F8C-00FA-488E-A7BD-E2E6753D979D}" destId="{7C8531F2-00DF-4DB1-A6C6-AF46193E1BBF}" srcOrd="13" destOrd="0" presId="urn:microsoft.com/office/officeart/2005/8/layout/target3"/>
    <dgm:cxn modelId="{605B947D-9D4E-4A1A-B3B8-1A62E321D8A9}" type="presParOf" srcId="{71045F8C-00FA-488E-A7BD-E2E6753D979D}" destId="{304CA11A-E17E-4999-A128-C72BF543B20D}" srcOrd="14" destOrd="0" presId="urn:microsoft.com/office/officeart/2005/8/layout/target3"/>
    <dgm:cxn modelId="{E2C917FD-0DE1-4335-91AC-3E8DDDF55D3D}" type="presParOf" srcId="{71045F8C-00FA-488E-A7BD-E2E6753D979D}" destId="{C67EF5F7-B425-49AF-82F9-2446588ED851}" srcOrd="15" destOrd="0" presId="urn:microsoft.com/office/officeart/2005/8/layout/target3"/>
    <dgm:cxn modelId="{BE822742-FD67-431D-B61A-E72816DE5BB9}" type="presParOf" srcId="{71045F8C-00FA-488E-A7BD-E2E6753D979D}" destId="{14E80F71-B028-4CCE-8C5A-7AE67F9A28C6}" srcOrd="16" destOrd="0" presId="urn:microsoft.com/office/officeart/2005/8/layout/target3"/>
    <dgm:cxn modelId="{CD320AF8-34A1-4EB7-88A3-B8262C7F45E0}" type="presParOf" srcId="{71045F8C-00FA-488E-A7BD-E2E6753D979D}" destId="{F732C171-B6A8-40AC-BE86-9061B3C3D3B8}" srcOrd="17" destOrd="0" presId="urn:microsoft.com/office/officeart/2005/8/layout/target3"/>
    <dgm:cxn modelId="{7934779B-DA51-4D52-A131-8BD78F2E8348}" type="presParOf" srcId="{71045F8C-00FA-488E-A7BD-E2E6753D979D}" destId="{D8C5187E-68B6-4E2E-86D0-57087190219B}" srcOrd="18" destOrd="0" presId="urn:microsoft.com/office/officeart/2005/8/layout/target3"/>
    <dgm:cxn modelId="{053B6796-6755-4F09-B0E8-B22B1E568C06}" type="presParOf" srcId="{71045F8C-00FA-488E-A7BD-E2E6753D979D}" destId="{1A909E4D-639C-4CB7-A7CE-FC1133FAA37E}" srcOrd="19" destOrd="0" presId="urn:microsoft.com/office/officeart/2005/8/layout/target3"/>
    <dgm:cxn modelId="{B6E03A0B-D910-4726-B488-55661C903DB8}" type="presParOf" srcId="{71045F8C-00FA-488E-A7BD-E2E6753D979D}" destId="{D102FEF8-6917-41D2-AE5D-914C1EA8F84A}" srcOrd="20" destOrd="0" presId="urn:microsoft.com/office/officeart/2005/8/layout/target3"/>
    <dgm:cxn modelId="{E55710AE-003D-4817-8730-B2C0A945307F}" type="presParOf" srcId="{71045F8C-00FA-488E-A7BD-E2E6753D979D}" destId="{4D19AB04-24FA-40C2-B203-52AE3D15E171}" srcOrd="21" destOrd="0" presId="urn:microsoft.com/office/officeart/2005/8/layout/target3"/>
    <dgm:cxn modelId="{6A86C70A-9E71-463A-9F0D-D7B5F916D264}" type="presParOf" srcId="{71045F8C-00FA-488E-A7BD-E2E6753D979D}" destId="{B7652895-8F40-40B1-8BC2-AD2A1592E4B6}" srcOrd="22" destOrd="0" presId="urn:microsoft.com/office/officeart/2005/8/layout/target3"/>
    <dgm:cxn modelId="{43AF87D9-6D85-4178-95EA-CDEF5205CC44}" type="presParOf" srcId="{71045F8C-00FA-488E-A7BD-E2E6753D979D}" destId="{3F478621-DC04-4E99-8ED0-6EF817E39D41}" srcOrd="23" destOrd="0" presId="urn:microsoft.com/office/officeart/2005/8/layout/target3"/>
    <dgm:cxn modelId="{EF42F7D3-9538-45F2-8016-D7618D44DCFE}" type="presParOf" srcId="{71045F8C-00FA-488E-A7BD-E2E6753D979D}" destId="{83FE2C4A-F11C-43B1-9923-1AFAA3244381}" srcOrd="24" destOrd="0" presId="urn:microsoft.com/office/officeart/2005/8/layout/target3"/>
    <dgm:cxn modelId="{2D331209-C58D-431A-8086-8A5E68C84A02}" type="presParOf" srcId="{71045F8C-00FA-488E-A7BD-E2E6753D979D}" destId="{0E0F4EFC-82FA-4EC4-801E-BC2F931EC339}" srcOrd="25" destOrd="0" presId="urn:microsoft.com/office/officeart/2005/8/layout/target3"/>
    <dgm:cxn modelId="{6C74A8A6-3450-4F78-A0BE-FA71077F609C}" type="presParOf" srcId="{71045F8C-00FA-488E-A7BD-E2E6753D979D}" destId="{D3CEBA79-51F7-49AC-8104-9DE2B978BFF4}" srcOrd="26" destOrd="0" presId="urn:microsoft.com/office/officeart/2005/8/layout/target3"/>
    <dgm:cxn modelId="{610E2FD7-FAB3-42E5-8E90-70166063FB9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11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551853" y="8641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 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VY_32_INOVACE_6A_04_Slovinsko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Zeměpis 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ABDDE0-B177-4127-A594-AEDB12EE0A9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476FF1-5BE3-4B33-AF0F-56444B0CDE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77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659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090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547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150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06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6637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528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424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525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033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7939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8418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1854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4992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76FF1-5BE3-4B33-AF0F-56444B0CDE0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628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6360C8AD-9112-4B7F-B6AA-EBCCD034758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7FC0CF8F-83FB-4DDC-AE81-E2C4B7B10874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vosti.rs/upload/images/2011/02/1202/tur-Terme-Catez.jp" TargetMode="External"/><Relationship Id="rId13" Type="http://schemas.openxmlformats.org/officeDocument/2006/relationships/hyperlink" Target="http://nd01.jxs.cz/537/738/434fd8d2e4_17261334_o2.jpg" TargetMode="External"/><Relationship Id="rId3" Type="http://schemas.openxmlformats.org/officeDocument/2006/relationships/hyperlink" Target="http://www.adventura.cz/images/zeme/slovinsko-znak.png" TargetMode="External"/><Relationship Id="rId7" Type="http://schemas.openxmlformats.org/officeDocument/2006/relationships/hyperlink" Target="http://ven.cdn-hotels.com/hotels/3000000/2990000/2982200/2982139/2982139_11_b.jpg" TargetMode="External"/><Relationship Id="rId12" Type="http://schemas.openxmlformats.org/officeDocument/2006/relationships/hyperlink" Target="http://4.bp.blogspot.com/_ij21sn5TaVk/TQP32Moy83I/AAAAAAAAAxE/FL_PdF2g5wY/s1600/Lake-Bled-in-Winter-2-400300.jpg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://im.novinky.cz/mynews/902/19029-top_foto1-n72f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lorealie.upce.cz/images/turk.jpg" TargetMode="External"/><Relationship Id="rId11" Type="http://schemas.openxmlformats.org/officeDocument/2006/relationships/hyperlink" Target="http://img.geocaching.com/cache/82c6aa70-7b65-4e5f-88e4-06bc21339e96.jpg" TargetMode="External"/><Relationship Id="rId5" Type="http://schemas.openxmlformats.org/officeDocument/2006/relationships/hyperlink" Target="http://i3.cn.cz/14/1229697747_euro.jpg" TargetMode="External"/><Relationship Id="rId15" Type="http://schemas.openxmlformats.org/officeDocument/2006/relationships/hyperlink" Target="http://casopis.planetazvirat.cz/foto/061221-lipican-01.jpg" TargetMode="External"/><Relationship Id="rId10" Type="http://schemas.openxmlformats.org/officeDocument/2006/relationships/hyperlink" Target="http://rafting.co.uk/images/clip_image001_049.jpg" TargetMode="External"/><Relationship Id="rId4" Type="http://schemas.openxmlformats.org/officeDocument/2006/relationships/hyperlink" Target="http://www.bedekr.cz/files/staty/mapy/151.jpg" TargetMode="External"/><Relationship Id="rId9" Type="http://schemas.openxmlformats.org/officeDocument/2006/relationships/hyperlink" Target="http://upload.wikimedia.org/wikipedia/commons/4/4e/Krka_Croatia.jpg" TargetMode="External"/><Relationship Id="rId14" Type="http://schemas.openxmlformats.org/officeDocument/2006/relationships/hyperlink" Target="http://kone.ksoft.cz/images/p_lipica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688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92940432"/>
              </p:ext>
            </p:extLst>
          </p:nvPr>
        </p:nvGraphicFramePr>
        <p:xfrm>
          <a:off x="1331640" y="1916832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493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46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80728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Slovinsko</a:t>
            </a:r>
            <a:endParaRPr lang="cs-CZ" sz="8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Users\Uzivatel\AppData\Local\Microsoft\Windows\Temporary Internet Files\Content.IE5\944SZ71B\MC900349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34758"/>
            <a:ext cx="4428516" cy="326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90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28100" y="404664"/>
            <a:ext cx="53960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Něco o Slovinsku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494834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Hlavní město :      Lublaň</a:t>
            </a:r>
          </a:p>
          <a:p>
            <a:r>
              <a:rPr lang="cs-CZ" sz="2400" dirty="0" smtClean="0"/>
              <a:t>Rozloha :             20 255 km</a:t>
            </a:r>
          </a:p>
          <a:p>
            <a:r>
              <a:rPr lang="cs-CZ" sz="2400" dirty="0" smtClean="0"/>
              <a:t>Počet obyvatel :    1 964 036</a:t>
            </a:r>
          </a:p>
          <a:p>
            <a:r>
              <a:rPr lang="cs-CZ" sz="2400" dirty="0" smtClean="0"/>
              <a:t>Jazyk :                 slovinština</a:t>
            </a:r>
          </a:p>
          <a:p>
            <a:r>
              <a:rPr lang="cs-CZ" sz="2400" dirty="0" smtClean="0"/>
              <a:t>Hlava státu :         Danilo </a:t>
            </a:r>
            <a:r>
              <a:rPr lang="cs-CZ" sz="2400" dirty="0" err="1" smtClean="0"/>
              <a:t>Türk</a:t>
            </a:r>
            <a:endParaRPr lang="cs-CZ" sz="2400" dirty="0" smtClean="0"/>
          </a:p>
          <a:p>
            <a:r>
              <a:rPr lang="cs-CZ" sz="2400" dirty="0" smtClean="0"/>
              <a:t>Měna :                  euro</a:t>
            </a:r>
            <a:endParaRPr lang="cs-CZ" sz="2400" dirty="0"/>
          </a:p>
        </p:txBody>
      </p:sp>
      <p:pic>
        <p:nvPicPr>
          <p:cNvPr id="2050" name="Picture 2" descr="C:\Users\Honza\Desktop\400px-Danilo_Tur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50995"/>
            <a:ext cx="2304256" cy="323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i3.cn.cz/14/1229697747_eur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68107"/>
            <a:ext cx="2432730" cy="177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onza\Desktop\vlajka_slovinsko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932" y="4626424"/>
            <a:ext cx="248233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Honza\Desktop\232px-Coat_of_Arms_of_Slovenia.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34569"/>
            <a:ext cx="1993776" cy="2156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02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25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25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25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25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25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25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325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6250"/>
                            </p:stCondLst>
                            <p:childTnLst>
                              <p:par>
                                <p:cTn id="6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8250"/>
                            </p:stCondLst>
                            <p:childTnLst>
                              <p:par>
                                <p:cTn id="7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2361" y="188640"/>
            <a:ext cx="577754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Sousední státy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1" y="1124744"/>
            <a:ext cx="73511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Rakousko, Maďarsko, Chorvatsko, Itálie</a:t>
            </a:r>
            <a:endParaRPr lang="cs-CZ" sz="2800" dirty="0"/>
          </a:p>
        </p:txBody>
      </p:sp>
      <p:pic>
        <p:nvPicPr>
          <p:cNvPr id="2050" name="Picture 2" descr="http://www.bedekr.cz/files/staty/mapy/15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772816"/>
            <a:ext cx="8664898" cy="48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435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12097344" cy="924475"/>
          </a:xfrm>
        </p:spPr>
        <p:txBody>
          <a:bodyPr/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Hospodářství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slovinska</a:t>
            </a:r>
            <a:endParaRPr lang="cs-CZ" sz="4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 Slovinsko je průmyslově – zemědělský stát.</a:t>
            </a:r>
          </a:p>
          <a:p>
            <a:r>
              <a:rPr lang="cs-CZ" dirty="0" smtClean="0"/>
              <a:t>Mezi hlavni průmyslová odvětví patří hutnictví / ocel/, strojírenství / autobusy</a:t>
            </a:r>
            <a:r>
              <a:rPr lang="cs-CZ" sz="3600" dirty="0" smtClean="0"/>
              <a:t>/,</a:t>
            </a:r>
            <a:r>
              <a:rPr lang="cs-CZ" dirty="0" smtClean="0"/>
              <a:t> elektronický (ledničky), </a:t>
            </a:r>
          </a:p>
          <a:p>
            <a:r>
              <a:rPr lang="cs-CZ" dirty="0" smtClean="0"/>
              <a:t>potravinářský, chemický, textilní a papírenský průmysl. </a:t>
            </a:r>
          </a:p>
          <a:p>
            <a:r>
              <a:rPr lang="cs-CZ" dirty="0" smtClean="0"/>
              <a:t>Významnou roli hraje cestovní ruch.</a:t>
            </a:r>
          </a:p>
          <a:p>
            <a:r>
              <a:rPr lang="cs-CZ" dirty="0" smtClean="0"/>
              <a:t>Těžba hnědého uhlí, lignitu, zemního plynu, kaolinu a soli. </a:t>
            </a:r>
          </a:p>
          <a:p>
            <a:r>
              <a:rPr lang="cs-CZ" dirty="0" smtClean="0"/>
              <a:t>V zemědělství převládá rostlinná produkce nad živočišnou. Pěstuje se kukuřice, pšenice, brambory, cukrová řepa, </a:t>
            </a:r>
          </a:p>
          <a:p>
            <a:r>
              <a:rPr lang="cs-CZ" dirty="0" smtClean="0"/>
              <a:t>zelenina, vinná réva a ovoce. </a:t>
            </a:r>
          </a:p>
          <a:p>
            <a:r>
              <a:rPr lang="cs-CZ" dirty="0" smtClean="0"/>
              <a:t>Živočišná produkce představuje chov skotu, prasat, drůbeže a koní.</a:t>
            </a:r>
          </a:p>
        </p:txBody>
      </p:sp>
    </p:spTree>
    <p:extLst>
      <p:ext uri="{BB962C8B-B14F-4D97-AF65-F5344CB8AC3E}">
        <p14:creationId xmlns:p14="http://schemas.microsoft.com/office/powerpoint/2010/main" val="203846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rafting.co.uk/images/clip_image001_04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424" y="3599080"/>
            <a:ext cx="4112056" cy="313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http://upload.wikimedia.org/wikipedia/commons/4/4e/Krka_Croati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6" y="3606280"/>
            <a:ext cx="4427984" cy="314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02652" y="260648"/>
            <a:ext cx="55386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Povrch a vodstvo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3064" y="881684"/>
            <a:ext cx="75978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Země je převážně hornatá, na severu Alpy  / Triglav 2863 m / a Karavanky. </a:t>
            </a:r>
          </a:p>
          <a:p>
            <a:r>
              <a:rPr lang="cs-CZ" sz="2000" dirty="0" smtClean="0"/>
              <a:t>Na ně na jihu navazují </a:t>
            </a:r>
            <a:r>
              <a:rPr lang="cs-CZ" sz="2000" dirty="0" err="1" smtClean="0"/>
              <a:t>Ternovanski</a:t>
            </a:r>
            <a:r>
              <a:rPr lang="cs-CZ" sz="2000" dirty="0" smtClean="0"/>
              <a:t> les a </a:t>
            </a:r>
            <a:r>
              <a:rPr lang="cs-CZ" sz="2000" dirty="0" err="1" smtClean="0"/>
              <a:t>Hruštica</a:t>
            </a:r>
            <a:r>
              <a:rPr lang="cs-CZ" sz="2000" dirty="0" smtClean="0"/>
              <a:t>. Ty pak přecházejí v krasové území.</a:t>
            </a:r>
          </a:p>
          <a:p>
            <a:r>
              <a:rPr lang="cs-CZ" sz="2000" dirty="0" smtClean="0"/>
              <a:t>Na západě je Terstský kras a 42 km dlouhé pobřeží Jaderského moře.</a:t>
            </a:r>
          </a:p>
          <a:p>
            <a:r>
              <a:rPr lang="cs-CZ" sz="2000" dirty="0" smtClean="0"/>
              <a:t>Slovinské řeky protékají Slovinskem od severozápadu k východu Dráva, Sáva, </a:t>
            </a:r>
            <a:r>
              <a:rPr lang="cs-CZ" sz="2000" dirty="0" err="1" smtClean="0"/>
              <a:t>Krka</a:t>
            </a:r>
            <a:r>
              <a:rPr lang="cs-CZ" sz="2000" dirty="0" smtClean="0"/>
              <a:t>, </a:t>
            </a:r>
            <a:r>
              <a:rPr lang="cs-CZ" sz="2000" dirty="0" err="1" smtClean="0"/>
              <a:t>Soča</a:t>
            </a:r>
            <a:r>
              <a:rPr lang="cs-CZ" sz="2000" dirty="0" smtClean="0"/>
              <a:t>.</a:t>
            </a:r>
            <a:endParaRPr lang="cs-CZ" sz="2000" dirty="0"/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846068" y="3813871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řeka </a:t>
            </a:r>
            <a:r>
              <a:rPr lang="cs-CZ" dirty="0" err="1" smtClean="0">
                <a:solidFill>
                  <a:schemeClr val="bg1"/>
                </a:solidFill>
              </a:rPr>
              <a:t>Krka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8370" y="3737407"/>
            <a:ext cx="141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řeka </a:t>
            </a:r>
            <a:r>
              <a:rPr lang="cs-CZ" dirty="0" err="1" smtClean="0">
                <a:solidFill>
                  <a:schemeClr val="bg1"/>
                </a:solidFill>
              </a:rPr>
              <a:t>Soča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09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000"/>
                            </p:stCondLst>
                            <p:childTnLst>
                              <p:par>
                                <p:cTn id="3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88640"/>
            <a:ext cx="912992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Slovinsko – termální ráj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5782" y="896526"/>
            <a:ext cx="71783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Slovinské termální lázně patří k evropské špičce. Slovinsko svými 87 termálními prameny směle konkuruje termálním velmocem jako Maďarsko, Island nebo Japonsko.</a:t>
            </a:r>
          </a:p>
          <a:p>
            <a:r>
              <a:rPr lang="cs-CZ" dirty="0" smtClean="0"/>
              <a:t>Mezi nejznámější lázně patří například :</a:t>
            </a:r>
          </a:p>
        </p:txBody>
      </p:sp>
      <p:pic>
        <p:nvPicPr>
          <p:cNvPr id="1026" name="Picture 2" descr="C:\Users\Honza\Desktop\tur-Terme-Cate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3"/>
            <a:ext cx="84687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35896" y="4005064"/>
            <a:ext cx="145191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83768" y="5785963"/>
            <a:ext cx="49211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Čatež</a:t>
            </a:r>
            <a:r>
              <a:rPr lang="cs-CZ" dirty="0">
                <a:solidFill>
                  <a:schemeClr val="bg1"/>
                </a:solidFill>
              </a:rPr>
              <a:t> jsou největší a nejnavštěvovanější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75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ven.cdn-hotels.com/hotels/3000000/2990000/2982200/2982139/2982139_11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36" y="1052736"/>
            <a:ext cx="8496944" cy="561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3852" y="188639"/>
            <a:ext cx="7650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Moravské </a:t>
            </a:r>
            <a:r>
              <a:rPr lang="cs-CZ" dirty="0" err="1" smtClean="0"/>
              <a:t>Toplice</a:t>
            </a:r>
            <a:r>
              <a:rPr lang="cs-CZ" dirty="0" smtClean="0"/>
              <a:t> jsou zajímavé černou, kalnou a slanou vodou, která páchne po naftě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57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335" y="260647"/>
            <a:ext cx="84351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Ptuj</a:t>
            </a:r>
            <a:r>
              <a:rPr lang="cs-CZ" dirty="0" smtClean="0"/>
              <a:t>  termální lázně s uhličitou vodou, která se čerpá ze dvou pramenů a to z hloubky 1050 až 1590 metrů</a:t>
            </a:r>
            <a:endParaRPr lang="cs-CZ" dirty="0"/>
          </a:p>
        </p:txBody>
      </p:sp>
      <p:pic>
        <p:nvPicPr>
          <p:cNvPr id="6146" name="Picture 2" descr="http://www.fame.cz/files/hotely/50-foto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3765"/>
            <a:ext cx="8712968" cy="544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63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332655" y="188640"/>
            <a:ext cx="1101722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Turistické zajímavosti Slovinska</a:t>
            </a:r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100" name="Picture 4" descr="C:\Users\Honza\Desktop\82c6aa70-7b65-4e5f-88e4-06bc21339e9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2" y="1030089"/>
            <a:ext cx="8923276" cy="203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0588" y="1340768"/>
            <a:ext cx="3722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Jeskyně </a:t>
            </a:r>
            <a:r>
              <a:rPr lang="cs-CZ" sz="3200" dirty="0" err="1" smtClean="0"/>
              <a:t>Postojna</a:t>
            </a:r>
            <a:endParaRPr lang="cs-CZ" sz="3200" dirty="0"/>
          </a:p>
        </p:txBody>
      </p:sp>
      <p:pic>
        <p:nvPicPr>
          <p:cNvPr id="7170" name="Picture 2" descr="http://www.holidaycheck.cz/data/urlaubsbilder/images/173/116422635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39300"/>
            <a:ext cx="4461638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studentpoint.cz/data/resized/files/cestovani/slovinsko/kras-by-barbora-nova/369x248-abc8-macarat-slovenia.info.co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2" y="3239299"/>
            <a:ext cx="4245614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501008"/>
            <a:ext cx="2184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žije zde macarát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67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4.bp.blogspot.com/_ij21sn5TaVk/TQP32Moy83I/AAAAAAAAAxE/FL_PdF2g5wY/s1600/Lake-Bled-in-Winter-2-4003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476672"/>
            <a:ext cx="39500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Jezero a hrad </a:t>
            </a:r>
            <a:r>
              <a:rPr lang="cs-CZ" sz="4000" dirty="0" err="1" smtClean="0">
                <a:solidFill>
                  <a:schemeClr val="bg1"/>
                </a:solidFill>
              </a:rPr>
              <a:t>Bled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20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Honza\Desktop\im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7132"/>
            <a:ext cx="3096344" cy="27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Desktop\stažený soubo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17132"/>
            <a:ext cx="2016224" cy="27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casopis.planetazvirat.cz/foto/061221-lipican-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117131"/>
            <a:ext cx="3569221" cy="27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140968"/>
            <a:ext cx="48245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Lipicáni jsou teplokrevné plemeno koní, jezdeckých a kočárových. Bylo vyšlechtěno křížením koní </a:t>
            </a:r>
            <a:r>
              <a:rPr lang="cs-CZ" dirty="0" err="1" smtClean="0"/>
              <a:t>starošpanělských</a:t>
            </a:r>
            <a:r>
              <a:rPr lang="cs-CZ" dirty="0" smtClean="0"/>
              <a:t>, staroitalských a arabských. Vyznačují se pevnou stavbou těla, učenlivostí, živým temperamentem a dobrou povahou.</a:t>
            </a:r>
          </a:p>
          <a:p>
            <a:r>
              <a:rPr lang="cs-CZ" dirty="0" smtClean="0"/>
              <a:t>Vynikají bílou barvou, tu však </a:t>
            </a:r>
            <a:r>
              <a:rPr lang="cs-CZ" dirty="0"/>
              <a:t>z</a:t>
            </a:r>
            <a:r>
              <a:rPr lang="cs-CZ" dirty="0" smtClean="0"/>
              <a:t>ískávají až v dospělosti (rodí se šedočerní).</a:t>
            </a:r>
            <a:endParaRPr lang="cs-CZ" dirty="0"/>
          </a:p>
        </p:txBody>
      </p:sp>
      <p:pic>
        <p:nvPicPr>
          <p:cNvPr id="9218" name="Picture 2" descr="http://im.novinky.cz/mynews/902/19029-top_foto1-n72f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6992"/>
            <a:ext cx="413995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43047" y="2884294"/>
            <a:ext cx="1237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LIPICÁNI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71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66679" y="188640"/>
            <a:ext cx="536488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Opakování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661347"/>
            <a:ext cx="8091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Jaké barvy má slovinská vlajka……………,………,………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113684"/>
            <a:ext cx="9071779" cy="44319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Hlavní město Slovinska………….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Sousední státy…………,……………….,…………….,………………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Největší slovinské řeky…………..,……………..</a:t>
            </a:r>
          </a:p>
          <a:p>
            <a:endParaRPr lang="cs-CZ" sz="2400" dirty="0" smtClean="0"/>
          </a:p>
          <a:p>
            <a:r>
              <a:rPr lang="cs-CZ" sz="2400" dirty="0" smtClean="0"/>
              <a:t>Jak se jmenuje plemeno koní vyšlechtěných ve Slovinsku</a:t>
            </a:r>
          </a:p>
          <a:p>
            <a:r>
              <a:rPr lang="cs-CZ" sz="2400" dirty="0" smtClean="0"/>
              <a:t>…….………………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Co je to </a:t>
            </a:r>
            <a:r>
              <a:rPr lang="cs-CZ" sz="2400" dirty="0" err="1" smtClean="0"/>
              <a:t>Bled</a:t>
            </a:r>
            <a:r>
              <a:rPr lang="cs-CZ" sz="2400" dirty="0" smtClean="0"/>
              <a:t>…………………..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1661347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Bílá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661347"/>
            <a:ext cx="1138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Červená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2280" y="1661347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Modrá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38394" y="2448056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Lublaň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7" y="3183149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Itálie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13171" y="3228545"/>
            <a:ext cx="148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Chorvatsko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218889"/>
            <a:ext cx="1294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Maďarsko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98904" y="3213793"/>
            <a:ext cx="129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Rakousko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38394" y="3960343"/>
            <a:ext cx="86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FF00"/>
                </a:solidFill>
              </a:rPr>
              <a:t>ráva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960343"/>
            <a:ext cx="74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Sáva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864" y="5022468"/>
            <a:ext cx="1053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Lipicáni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805264"/>
            <a:ext cx="1721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h</a:t>
            </a:r>
            <a:r>
              <a:rPr lang="cs-CZ" dirty="0" smtClean="0">
                <a:solidFill>
                  <a:srgbClr val="FFFF00"/>
                </a:solidFill>
              </a:rPr>
              <a:t>rad a jezero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59547" y="882176"/>
            <a:ext cx="5436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Správnou odpověď zjistíš kliknutím na tabuli.</a:t>
            </a:r>
          </a:p>
          <a:p>
            <a:r>
              <a:rPr lang="cs-CZ" dirty="0" smtClean="0"/>
              <a:t>Nejprve nech načíst všechny otázky.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38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0"/>
                            </p:stCondLst>
                            <p:childTnLst>
                              <p:par>
                                <p:cTn id="4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7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171400"/>
            <a:ext cx="7125113" cy="924475"/>
          </a:xfrm>
        </p:spPr>
        <p:txBody>
          <a:bodyPr/>
          <a:lstStyle/>
          <a:p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1"/>
            <a:ext cx="8820471" cy="6120680"/>
          </a:xfrm>
        </p:spPr>
        <p:txBody>
          <a:bodyPr>
            <a:normAutofit fontScale="92500"/>
          </a:bodyPr>
          <a:lstStyle/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3"/>
              </a:rPr>
              <a:t>http://</a:t>
            </a:r>
            <a:r>
              <a:rPr lang="pl-PL" sz="1200" dirty="0" smtClean="0">
                <a:hlinkClick r:id="rId3"/>
              </a:rPr>
              <a:t>www.adventura.cz/images/zeme/slovinsko-znak.png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4"/>
              </a:rPr>
              <a:t>http://</a:t>
            </a:r>
            <a:r>
              <a:rPr lang="pl-PL" sz="1200" dirty="0" smtClean="0">
                <a:hlinkClick r:id="rId4"/>
              </a:rPr>
              <a:t>www.bedekr.cz/files/staty/mapy/151.jpg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5"/>
              </a:rPr>
              <a:t>http://</a:t>
            </a:r>
            <a:r>
              <a:rPr lang="pl-PL" sz="1200" dirty="0" smtClean="0">
                <a:hlinkClick r:id="rId5"/>
              </a:rPr>
              <a:t>i3.cn.cz/14/1229697747_euro.jpg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6"/>
              </a:rPr>
              <a:t>http://</a:t>
            </a:r>
            <a:r>
              <a:rPr lang="pl-PL" sz="1200" dirty="0" smtClean="0">
                <a:hlinkClick r:id="rId6"/>
              </a:rPr>
              <a:t>slorealie.upce.cz/images/turk.jpg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7"/>
              </a:rPr>
              <a:t>http://</a:t>
            </a:r>
            <a:r>
              <a:rPr lang="pl-PL" sz="1200" dirty="0" smtClean="0">
                <a:hlinkClick r:id="rId7"/>
              </a:rPr>
              <a:t>ven.cdn-hotels.com/hotels/3000000/2990000/2982200/2982139/2982139_11_b.jpg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8"/>
              </a:rPr>
              <a:t>http://</a:t>
            </a:r>
            <a:r>
              <a:rPr lang="pl-PL" sz="1200" dirty="0" smtClean="0">
                <a:hlinkClick r:id="rId8"/>
              </a:rPr>
              <a:t>www.novosti.rs/upload/images/2011/02/1202/tur-Terme-Catez.jp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9"/>
              </a:rPr>
              <a:t>http://</a:t>
            </a:r>
            <a:r>
              <a:rPr lang="pl-PL" sz="1200" dirty="0" smtClean="0">
                <a:hlinkClick r:id="rId9"/>
              </a:rPr>
              <a:t>upload.wikimedia.org/wikipedia/commons/4/4e/Krka_Croatia.jpg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0"/>
              </a:rPr>
              <a:t>http://</a:t>
            </a:r>
            <a:r>
              <a:rPr lang="pl-PL" sz="1200" dirty="0" smtClean="0">
                <a:hlinkClick r:id="rId10"/>
              </a:rPr>
              <a:t>rafting.co.uk/images/clip_image001_049.jpg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1"/>
              </a:rPr>
              <a:t>http://</a:t>
            </a:r>
            <a:r>
              <a:rPr lang="pl-PL" sz="1200" dirty="0" smtClean="0">
                <a:hlinkClick r:id="rId11"/>
              </a:rPr>
              <a:t>img.geocaching.com/cache/82c6aa70-7b65-4e5f-88e4-06bc21339e96.jpg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2"/>
              </a:rPr>
              <a:t>http://4.bp.blogspot.com/_</a:t>
            </a:r>
            <a:r>
              <a:rPr lang="pl-PL" sz="1200" dirty="0" smtClean="0">
                <a:hlinkClick r:id="rId12"/>
              </a:rPr>
              <a:t>ij21sn5TaVk/TQP32Moy83I/AAAAAAAAAxE/FL_PdF2g5wY/s1600/Lake-Bled-in-Winter-2-400300.jpg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3"/>
              </a:rPr>
              <a:t>http://</a:t>
            </a:r>
            <a:r>
              <a:rPr lang="pl-PL" sz="1200" dirty="0" smtClean="0">
                <a:hlinkClick r:id="rId13"/>
              </a:rPr>
              <a:t>nd01.jxs.cz/537/738/434fd8d2e4_17261334_o2.jpg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4"/>
              </a:rPr>
              <a:t>http://</a:t>
            </a:r>
            <a:r>
              <a:rPr lang="pl-PL" sz="1200" dirty="0" smtClean="0">
                <a:hlinkClick r:id="rId14"/>
              </a:rPr>
              <a:t>kone.ksoft.cz/images/p_lipican1.jpg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5"/>
              </a:rPr>
              <a:t>http://</a:t>
            </a:r>
            <a:r>
              <a:rPr lang="pl-PL" sz="1200" dirty="0" smtClean="0">
                <a:hlinkClick r:id="rId15"/>
              </a:rPr>
              <a:t>casopis.planetazvirat.cz/foto/061221-lipican-01.jpg</a:t>
            </a:r>
            <a:endParaRPr lang="pl-PL" sz="1200" dirty="0" smtClean="0"/>
          </a:p>
          <a:p>
            <a:r>
              <a:rPr lang="pl-PL" sz="1200" dirty="0"/>
              <a:t>INTERNET. </a:t>
            </a:r>
            <a:r>
              <a:rPr lang="pl-PL" sz="1200" i="1" dirty="0"/>
              <a:t>www.google.cz</a:t>
            </a:r>
            <a:r>
              <a:rPr lang="pl-PL" sz="1200" dirty="0"/>
              <a:t> [online]. [cit. 8.1.2013]. Dostupný na WWW: </a:t>
            </a:r>
            <a:r>
              <a:rPr lang="pl-PL" sz="1200" dirty="0">
                <a:hlinkClick r:id="rId16"/>
              </a:rPr>
              <a:t>http://</a:t>
            </a:r>
            <a:r>
              <a:rPr lang="pl-PL" sz="1200" dirty="0" smtClean="0">
                <a:hlinkClick r:id="rId16"/>
              </a:rPr>
              <a:t>im.novinky.cz/mynews/902/19029-top_foto1-n72f5.jpg</a:t>
            </a:r>
            <a:endParaRPr lang="pl-PL" sz="1200" dirty="0" smtClean="0"/>
          </a:p>
          <a:p>
            <a:endParaRPr lang="pl-PL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7628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367</TotalTime>
  <Words>476</Words>
  <Application>Microsoft Office PowerPoint</Application>
  <PresentationFormat>Předvádění na obrazovce (4:3)</PresentationFormat>
  <Paragraphs>103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Autumn</vt:lpstr>
      <vt:lpstr>Prezentace aplikace PowerPoint</vt:lpstr>
      <vt:lpstr>anotace</vt:lpstr>
      <vt:lpstr>Slovinsko</vt:lpstr>
      <vt:lpstr>Prezentace aplikace PowerPoint</vt:lpstr>
      <vt:lpstr>Prezentace aplikace PowerPoint</vt:lpstr>
      <vt:lpstr>Hospodářství slovinska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Slovinsko</dc:title>
  <dc:creator>Honza</dc:creator>
  <cp:lastModifiedBy>Honza</cp:lastModifiedBy>
  <cp:revision>54</cp:revision>
  <dcterms:created xsi:type="dcterms:W3CDTF">2012-04-09T14:14:15Z</dcterms:created>
  <dcterms:modified xsi:type="dcterms:W3CDTF">2013-02-07T17:39:16Z</dcterms:modified>
</cp:coreProperties>
</file>