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6" r:id="rId2"/>
    <p:sldId id="257" r:id="rId3"/>
    <p:sldId id="259" r:id="rId4"/>
    <p:sldId id="260" r:id="rId5"/>
    <p:sldId id="262" r:id="rId6"/>
    <p:sldId id="263" r:id="rId7"/>
    <p:sldId id="269" r:id="rId8"/>
    <p:sldId id="264" r:id="rId9"/>
    <p:sldId id="265" r:id="rId10"/>
    <p:sldId id="270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5" autoAdjust="0"/>
    <p:restoredTop sz="94660"/>
  </p:normalViewPr>
  <p:slideViewPr>
    <p:cSldViewPr>
      <p:cViewPr varScale="1">
        <p:scale>
          <a:sx n="77" d="100"/>
          <a:sy n="77" d="100"/>
        </p:scale>
        <p:origin x="-108" y="-7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Kuchtová Květoslava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b="0" i="0" u="none" dirty="0" smtClean="0"/>
            <a:t>VY_32_INOVACE_6A_05_Švýcarsko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Zeměpis 7.ročník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27E56A60-6D15-4B30-AF99-C3AF6BB20FAE}" type="presOf" srcId="{9F18DD90-522E-4A06-9EDB-3FF7C7EB6637}" destId="{932F2F5B-E5E6-4E00-9503-10413FFBA7E0}" srcOrd="1" destOrd="0" presId="urn:microsoft.com/office/officeart/2005/8/layout/target3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F02B96FD-D0AF-4466-AAFB-FC641AC5F56E}" type="presOf" srcId="{0C6E1E16-08A6-4B86-AB9F-749A7749D4C9}" destId="{D8344A4C-A59C-418B-AE84-1CF03F62012F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574114A8-B60D-4B66-85FD-976B12C4B5A5}" type="presOf" srcId="{019433A1-1324-4DE1-9E6F-32B851095F74}" destId="{83FE2C4A-F11C-43B1-9923-1AFAA3244381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139EB02B-250A-4008-90DF-1BA0483AC3E7}" type="presOf" srcId="{019433A1-1324-4DE1-9E6F-32B851095F74}" destId="{CC1D5B29-8413-4412-9F6D-55E531B84639}" srcOrd="0" destOrd="0" presId="urn:microsoft.com/office/officeart/2005/8/layout/target3"/>
    <dgm:cxn modelId="{187106AA-6322-4DC9-AE6E-0B854C8AD94D}" type="presOf" srcId="{9F18DD90-522E-4A06-9EDB-3FF7C7EB6637}" destId="{D102FEF8-6917-41D2-AE5D-914C1EA8F84A}" srcOrd="0" destOrd="0" presId="urn:microsoft.com/office/officeart/2005/8/layout/target3"/>
    <dgm:cxn modelId="{EF89DA1C-5C29-48FE-A6BE-30C3BCCD95DA}" type="presOf" srcId="{FBBFC3EA-9D9D-4F3A-BEA6-9C2C0E46BF20}" destId="{601CDFA2-8205-4060-95D5-B0A001D0D0E3}" srcOrd="0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DFCD2CDC-C68F-44BC-9CC8-EAE34D1D7BE3}" type="presOf" srcId="{C73C7642-F245-4585-8F88-243F9FAEF6CA}" destId="{0E0F4EFC-82FA-4EC4-801E-BC2F931EC339}" srcOrd="1" destOrd="0" presId="urn:microsoft.com/office/officeart/2005/8/layout/target3"/>
    <dgm:cxn modelId="{DDEEF2AC-7C51-4E77-A3CF-4ED236BB5AB4}" type="presOf" srcId="{FBBFC3EA-9D9D-4F3A-BEA6-9C2C0E46BF20}" destId="{3F478621-DC04-4E99-8ED0-6EF817E39D41}" srcOrd="1" destOrd="0" presId="urn:microsoft.com/office/officeart/2005/8/layout/target3"/>
    <dgm:cxn modelId="{7A8D27AE-19B5-4542-A9C4-EF4FB8766AF6}" type="presOf" srcId="{EBC41103-E2E5-4D48-9B4B-425520D3D098}" destId="{D3CEBA79-51F7-49AC-8104-9DE2B978BFF4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5791DB01-286F-4CF8-80BA-2033D972469E}" type="presOf" srcId="{C73C7642-F245-4585-8F88-243F9FAEF6CA}" destId="{304CA11A-E17E-4999-A128-C72BF543B20D}" srcOrd="0" destOrd="0" presId="urn:microsoft.com/office/officeart/2005/8/layout/target3"/>
    <dgm:cxn modelId="{9E22FA03-6D5A-4BFF-B0E6-801F40A423FC}" type="presOf" srcId="{0C6E1E16-08A6-4B86-AB9F-749A7749D4C9}" destId="{B7652895-8F40-40B1-8BC2-AD2A1592E4B6}" srcOrd="1" destOrd="0" presId="urn:microsoft.com/office/officeart/2005/8/layout/target3"/>
    <dgm:cxn modelId="{98ABFB6E-C93B-415F-A872-20204A474F46}" type="presOf" srcId="{EBC41103-E2E5-4D48-9B4B-425520D3D098}" destId="{F732C171-B6A8-40AC-BE86-9061B3C3D3B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A0BF2E5B-7C53-4697-9FE2-7852954FF75A}" type="presParOf" srcId="{71045F8C-00FA-488E-A7BD-E2E6753D979D}" destId="{D3840DFA-901C-4049-8AB2-27AC2BA34540}" srcOrd="3" destOrd="0" presId="urn:microsoft.com/office/officeart/2005/8/layout/target3"/>
    <dgm:cxn modelId="{FEE1433C-6C9E-4624-BC58-27A71CB12D1D}" type="presParOf" srcId="{71045F8C-00FA-488E-A7BD-E2E6753D979D}" destId="{5BDA8D49-C64C-4FDF-ACCF-171444A32B21}" srcOrd="4" destOrd="0" presId="urn:microsoft.com/office/officeart/2005/8/layout/target3"/>
    <dgm:cxn modelId="{5CCD10E2-04DE-4873-A9B4-AEFCF4FADEC5}" type="presParOf" srcId="{71045F8C-00FA-488E-A7BD-E2E6753D979D}" destId="{D8344A4C-A59C-418B-AE84-1CF03F62012F}" srcOrd="5" destOrd="0" presId="urn:microsoft.com/office/officeart/2005/8/layout/target3"/>
    <dgm:cxn modelId="{B488BE37-8299-4C9B-A56C-A7AFA23C855F}" type="presParOf" srcId="{71045F8C-00FA-488E-A7BD-E2E6753D979D}" destId="{57DDA582-354B-4295-AE97-083B34E96D1A}" srcOrd="6" destOrd="0" presId="urn:microsoft.com/office/officeart/2005/8/layout/target3"/>
    <dgm:cxn modelId="{04F28B9B-B908-41C6-A44F-D302A5BA6A75}" type="presParOf" srcId="{71045F8C-00FA-488E-A7BD-E2E6753D979D}" destId="{4A11C032-4DF2-44E5-8C80-1286B3D4B133}" srcOrd="7" destOrd="0" presId="urn:microsoft.com/office/officeart/2005/8/layout/target3"/>
    <dgm:cxn modelId="{40D688F3-D2A9-4564-8A55-0EEC63F21F53}" type="presParOf" srcId="{71045F8C-00FA-488E-A7BD-E2E6753D979D}" destId="{601CDFA2-8205-4060-95D5-B0A001D0D0E3}" srcOrd="8" destOrd="0" presId="urn:microsoft.com/office/officeart/2005/8/layout/target3"/>
    <dgm:cxn modelId="{B786AD0C-D3A5-4302-96D7-72C08D100F3B}" type="presParOf" srcId="{71045F8C-00FA-488E-A7BD-E2E6753D979D}" destId="{EA95FEE9-5F68-48C7-93BB-0F8C419DA96D}" srcOrd="9" destOrd="0" presId="urn:microsoft.com/office/officeart/2005/8/layout/target3"/>
    <dgm:cxn modelId="{17239303-0268-442C-84E4-9CF1EE7456B7}" type="presParOf" srcId="{71045F8C-00FA-488E-A7BD-E2E6753D979D}" destId="{BB3828A8-1683-43A3-8BCA-2995B7EAE8F3}" srcOrd="10" destOrd="0" presId="urn:microsoft.com/office/officeart/2005/8/layout/target3"/>
    <dgm:cxn modelId="{1BB50963-4026-4D70-B41B-35837997A5D6}" type="presParOf" srcId="{71045F8C-00FA-488E-A7BD-E2E6753D979D}" destId="{CC1D5B29-8413-4412-9F6D-55E531B84639}" srcOrd="11" destOrd="0" presId="urn:microsoft.com/office/officeart/2005/8/layout/target3"/>
    <dgm:cxn modelId="{1C6AAF37-626E-4386-B5DA-571231DBB27C}" type="presParOf" srcId="{71045F8C-00FA-488E-A7BD-E2E6753D979D}" destId="{AEEDACE7-4427-455B-A155-2C3381828BD7}" srcOrd="12" destOrd="0" presId="urn:microsoft.com/office/officeart/2005/8/layout/target3"/>
    <dgm:cxn modelId="{FA4DBB59-D7FB-46D7-8E29-9B735E3C7044}" type="presParOf" srcId="{71045F8C-00FA-488E-A7BD-E2E6753D979D}" destId="{7C8531F2-00DF-4DB1-A6C6-AF46193E1BBF}" srcOrd="13" destOrd="0" presId="urn:microsoft.com/office/officeart/2005/8/layout/target3"/>
    <dgm:cxn modelId="{9038DC1D-CA3E-4FC0-B7DA-F6C0860D5A07}" type="presParOf" srcId="{71045F8C-00FA-488E-A7BD-E2E6753D979D}" destId="{304CA11A-E17E-4999-A128-C72BF543B20D}" srcOrd="14" destOrd="0" presId="urn:microsoft.com/office/officeart/2005/8/layout/target3"/>
    <dgm:cxn modelId="{7696F90B-C9D5-4A8B-844F-2429C5DE6E88}" type="presParOf" srcId="{71045F8C-00FA-488E-A7BD-E2E6753D979D}" destId="{C67EF5F7-B425-49AF-82F9-2446588ED851}" srcOrd="15" destOrd="0" presId="urn:microsoft.com/office/officeart/2005/8/layout/target3"/>
    <dgm:cxn modelId="{26A56947-725D-4D2D-B846-C6B9CEF0DA4D}" type="presParOf" srcId="{71045F8C-00FA-488E-A7BD-E2E6753D979D}" destId="{14E80F71-B028-4CCE-8C5A-7AE67F9A28C6}" srcOrd="16" destOrd="0" presId="urn:microsoft.com/office/officeart/2005/8/layout/target3"/>
    <dgm:cxn modelId="{E31DB8ED-5F23-4EDE-8234-4624D50F31CC}" type="presParOf" srcId="{71045F8C-00FA-488E-A7BD-E2E6753D979D}" destId="{F732C171-B6A8-40AC-BE86-9061B3C3D3B8}" srcOrd="17" destOrd="0" presId="urn:microsoft.com/office/officeart/2005/8/layout/target3"/>
    <dgm:cxn modelId="{D16661BC-1AD4-41BE-8835-A495CFDEE6EE}" type="presParOf" srcId="{71045F8C-00FA-488E-A7BD-E2E6753D979D}" destId="{D8C5187E-68B6-4E2E-86D0-57087190219B}" srcOrd="18" destOrd="0" presId="urn:microsoft.com/office/officeart/2005/8/layout/target3"/>
    <dgm:cxn modelId="{A782218C-64D3-4EB8-9917-08643CBBC499}" type="presParOf" srcId="{71045F8C-00FA-488E-A7BD-E2E6753D979D}" destId="{1A909E4D-639C-4CB7-A7CE-FC1133FAA37E}" srcOrd="19" destOrd="0" presId="urn:microsoft.com/office/officeart/2005/8/layout/target3"/>
    <dgm:cxn modelId="{D8A46D4C-0479-49B3-9A14-D99B419E9374}" type="presParOf" srcId="{71045F8C-00FA-488E-A7BD-E2E6753D979D}" destId="{D102FEF8-6917-41D2-AE5D-914C1EA8F84A}" srcOrd="20" destOrd="0" presId="urn:microsoft.com/office/officeart/2005/8/layout/target3"/>
    <dgm:cxn modelId="{00A003CF-4BAE-4A7E-B527-319406F52F72}" type="presParOf" srcId="{71045F8C-00FA-488E-A7BD-E2E6753D979D}" destId="{4D19AB04-24FA-40C2-B203-52AE3D15E171}" srcOrd="21" destOrd="0" presId="urn:microsoft.com/office/officeart/2005/8/layout/target3"/>
    <dgm:cxn modelId="{83C42F6B-AFFA-4788-8586-26047B1C1830}" type="presParOf" srcId="{71045F8C-00FA-488E-A7BD-E2E6753D979D}" destId="{B7652895-8F40-40B1-8BC2-AD2A1592E4B6}" srcOrd="22" destOrd="0" presId="urn:microsoft.com/office/officeart/2005/8/layout/target3"/>
    <dgm:cxn modelId="{79EC0E4D-C124-47B3-AEEE-3BF3A409DA1C}" type="presParOf" srcId="{71045F8C-00FA-488E-A7BD-E2E6753D979D}" destId="{3F478621-DC04-4E99-8ED0-6EF817E39D41}" srcOrd="23" destOrd="0" presId="urn:microsoft.com/office/officeart/2005/8/layout/target3"/>
    <dgm:cxn modelId="{F83EDD4D-2857-4208-B80E-A43D9D885DF0}" type="presParOf" srcId="{71045F8C-00FA-488E-A7BD-E2E6753D979D}" destId="{83FE2C4A-F11C-43B1-9923-1AFAA3244381}" srcOrd="24" destOrd="0" presId="urn:microsoft.com/office/officeart/2005/8/layout/target3"/>
    <dgm:cxn modelId="{6AEE2849-8C05-4E7B-A05C-4F8D0DC7D9C6}" type="presParOf" srcId="{71045F8C-00FA-488E-A7BD-E2E6753D979D}" destId="{0E0F4EFC-82FA-4EC4-801E-BC2F931EC339}" srcOrd="25" destOrd="0" presId="urn:microsoft.com/office/officeart/2005/8/layout/target3"/>
    <dgm:cxn modelId="{AE48CE57-3F43-4E93-A410-6C838F8F100F}" type="presParOf" srcId="{71045F8C-00FA-488E-A7BD-E2E6753D979D}" destId="{D3CEBA79-51F7-49AC-8104-9DE2B978BFF4}" srcOrd="26" destOrd="0" presId="urn:microsoft.com/office/officeart/2005/8/layout/target3"/>
    <dgm:cxn modelId="{8DCAFD80-BFC5-4BFD-BA17-9B6F39E11FDD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Autor</a:t>
          </a:r>
          <a:r>
            <a:rPr lang="cs-CZ" sz="1900" kern="1200" dirty="0" smtClean="0"/>
            <a:t>: Mgr. Kuchtová Květoslava</a:t>
          </a:r>
          <a:endParaRPr lang="cs-CZ" sz="1900" kern="1200" dirty="0"/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Název : </a:t>
          </a:r>
          <a:r>
            <a:rPr lang="cs-CZ" sz="1900" b="0" i="0" u="none" kern="1200" dirty="0" smtClean="0"/>
            <a:t>VY_32_INOVACE_6A_05_Švýcarsko</a:t>
          </a:r>
          <a:endParaRPr lang="cs-CZ" sz="1900" kern="1200" dirty="0"/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Téma</a:t>
          </a:r>
          <a:r>
            <a:rPr lang="cs-CZ" sz="1900" kern="1200" dirty="0" smtClean="0"/>
            <a:t>: </a:t>
          </a:r>
          <a:r>
            <a:rPr lang="cs-CZ" sz="1900" kern="1200" dirty="0" smtClean="0"/>
            <a:t>Zeměpis 7.ročník</a:t>
          </a:r>
          <a:endParaRPr lang="cs-CZ" sz="1900" kern="1200" dirty="0"/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/>
            <a:t>Číslo projektu</a:t>
          </a:r>
          <a:r>
            <a:rPr lang="cs-CZ" sz="1900" kern="1200" dirty="0" smtClean="0"/>
            <a:t>: CZ.1.07/1.4.00/21.1431</a:t>
          </a:r>
          <a:endParaRPr lang="cs-CZ" sz="19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9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55B48F-57B0-4488-9BB3-E40CF853906C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ED4672-75E4-416C-A1CA-73C2DA56C9A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85976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ED4672-75E4-416C-A1CA-73C2DA56C9A8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84889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ED4672-75E4-416C-A1CA-73C2DA56C9A8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34328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ED4672-75E4-416C-A1CA-73C2DA56C9A8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04628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ED4672-75E4-416C-A1CA-73C2DA56C9A8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20587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ED4672-75E4-416C-A1CA-73C2DA56C9A8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55622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ED4672-75E4-416C-A1CA-73C2DA56C9A8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38570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ED4672-75E4-416C-A1CA-73C2DA56C9A8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51315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ED4672-75E4-416C-A1CA-73C2DA56C9A8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10038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ED4672-75E4-416C-A1CA-73C2DA56C9A8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56271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ED4672-75E4-416C-A1CA-73C2DA56C9A8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416708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ED4672-75E4-416C-A1CA-73C2DA56C9A8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11273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7/73/Karte_Schweiz_1815.png/800px-Karte_Schweiz_1815.png" TargetMode="External"/><Relationship Id="rId13" Type="http://schemas.openxmlformats.org/officeDocument/2006/relationships/hyperlink" Target="http://www.inqua2011.ch/images/bern_bild.jpg" TargetMode="External"/><Relationship Id="rId3" Type="http://schemas.openxmlformats.org/officeDocument/2006/relationships/hyperlink" Target="http://upload.wikimedia.org/wikipedia/commons/2/2f/Eveline_Widmer-Schlumpf.jpg" TargetMode="External"/><Relationship Id="rId7" Type="http://schemas.openxmlformats.org/officeDocument/2006/relationships/hyperlink" Target="http://www.supervht.com/4000/mont_blanc.jpg" TargetMode="External"/><Relationship Id="rId12" Type="http://schemas.openxmlformats.org/officeDocument/2006/relationships/hyperlink" Target="http://static.panoramio.com/photos/original/2315169.jpg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.novinky.cz/386/183868-top_foto1-6atbr.jpg" TargetMode="External"/><Relationship Id="rId11" Type="http://schemas.openxmlformats.org/officeDocument/2006/relationships/hyperlink" Target="http://clubs.web.psi.ch/basketball/images/Wanderung06/Aussicht%20Hoher%20Kasten.jpg" TargetMode="External"/><Relationship Id="rId5" Type="http://schemas.openxmlformats.org/officeDocument/2006/relationships/hyperlink" Target="http://upload.wikimedia.org/wikipedia/commons/thumb/8/83/Coat_of_Arms_of_Switzerland.svg/541px-Coat_of_Arms_of_Switzerland.svg.png" TargetMode="External"/><Relationship Id="rId10" Type="http://schemas.openxmlformats.org/officeDocument/2006/relationships/hyperlink" Target="http://www.svycarskoweb.cz/wp-content/gallery/alpy/svycarske-alpy-2.jpg" TargetMode="External"/><Relationship Id="rId4" Type="http://schemas.openxmlformats.org/officeDocument/2006/relationships/hyperlink" Target="http://img.ihned.cz/attachment.php/420/29264420/osu38DF7GILMjkl6PWbcdeghqr0Tw29V/252-23-otvrk-1.jpg" TargetMode="External"/><Relationship Id="rId9" Type="http://schemas.openxmlformats.org/officeDocument/2006/relationships/hyperlink" Target="http://www.pensionhotel.cz/imgdescription/002/i000002282-0_4fee36c2eacf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662337429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Anotace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/>
              <a:t>Materiál lze využít jako prezentaci nového učiva, k procvičování nebo opakování již probraného učiva pro žáky 7. </a:t>
            </a:r>
            <a:r>
              <a:rPr lang="cs-CZ"/>
              <a:t>tříd s pomocí interaktivní tabule.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dirty="0" smtClean="0"/>
              <a:t>Švýcarsko</a:t>
            </a:r>
            <a:endParaRPr lang="cs-CZ" sz="6000" b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484784"/>
            <a:ext cx="9144001" cy="5373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012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3256256" y="188640"/>
            <a:ext cx="6512511" cy="1143000"/>
          </a:xfrm>
        </p:spPr>
        <p:txBody>
          <a:bodyPr>
            <a:normAutofit/>
          </a:bodyPr>
          <a:lstStyle/>
          <a:p>
            <a:r>
              <a:rPr lang="cs-CZ" sz="4000" b="1" dirty="0" smtClean="0"/>
              <a:t>Švýcarsko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23528" y="1268760"/>
            <a:ext cx="8147248" cy="4873752"/>
          </a:xfrm>
        </p:spPr>
        <p:txBody>
          <a:bodyPr/>
          <a:lstStyle/>
          <a:p>
            <a:r>
              <a:rPr lang="cs-CZ" dirty="0" smtClean="0"/>
              <a:t>Hlavní město:      Bern</a:t>
            </a:r>
          </a:p>
          <a:p>
            <a:r>
              <a:rPr lang="cs-CZ" dirty="0" smtClean="0"/>
              <a:t>Rozloha:              40 285 km²</a:t>
            </a:r>
          </a:p>
          <a:p>
            <a:r>
              <a:rPr lang="cs-CZ" dirty="0" smtClean="0"/>
              <a:t>Počet obyvatel:    7 800 000</a:t>
            </a:r>
          </a:p>
          <a:p>
            <a:r>
              <a:rPr lang="cs-CZ" dirty="0" smtClean="0"/>
              <a:t>Prezidentka:         </a:t>
            </a:r>
            <a:r>
              <a:rPr lang="cs-CZ" dirty="0" err="1" smtClean="0"/>
              <a:t>Eveline</a:t>
            </a:r>
            <a:r>
              <a:rPr lang="cs-CZ" dirty="0" smtClean="0"/>
              <a:t> </a:t>
            </a:r>
            <a:r>
              <a:rPr lang="cs-CZ" dirty="0" err="1" smtClean="0"/>
              <a:t>Widmer</a:t>
            </a:r>
            <a:r>
              <a:rPr lang="cs-CZ" dirty="0" smtClean="0"/>
              <a:t> - </a:t>
            </a:r>
            <a:r>
              <a:rPr lang="cs-CZ" dirty="0" err="1" smtClean="0"/>
              <a:t>Slumpf</a:t>
            </a:r>
            <a:endParaRPr lang="cs-CZ" dirty="0" smtClean="0"/>
          </a:p>
          <a:p>
            <a:r>
              <a:rPr lang="cs-CZ" dirty="0" smtClean="0"/>
              <a:t>Jazyk:                  němčina, francouzština, </a:t>
            </a:r>
          </a:p>
          <a:p>
            <a:r>
              <a:rPr lang="cs-CZ" dirty="0"/>
              <a:t>                            italština a rétorománština </a:t>
            </a:r>
            <a:endParaRPr lang="cs-CZ" dirty="0" smtClean="0"/>
          </a:p>
          <a:p>
            <a:r>
              <a:rPr lang="cs-CZ" dirty="0" smtClean="0"/>
              <a:t>Měna:                  švýcarský frank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619390"/>
            <a:ext cx="3816424" cy="1991870"/>
          </a:xfrm>
          <a:prstGeom prst="rect">
            <a:avLst/>
          </a:prstGeom>
        </p:spPr>
      </p:pic>
      <p:pic>
        <p:nvPicPr>
          <p:cNvPr id="1026" name="Picture 2" descr="C:\Users\Honza\Desktop\thumb_uc_31852_w250_Strafanzeige_gegen_Widmer-Schlumpf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04664"/>
            <a:ext cx="2309242" cy="317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2705" y="4509120"/>
            <a:ext cx="2088232" cy="2088232"/>
          </a:xfrm>
          <a:prstGeom prst="rect">
            <a:avLst/>
          </a:prstGeom>
        </p:spPr>
      </p:pic>
      <p:pic>
        <p:nvPicPr>
          <p:cNvPr id="1028" name="Picture 4" descr="C:\Users\Uzivatel\AppData\Local\Microsoft\Windows\Temporary Internet Files\Content.IE5\KECRYMP1\MC90034946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40607"/>
            <a:ext cx="1814170" cy="1211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9344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1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4000"/>
                            </p:stCondLst>
                            <p:childTnLst>
                              <p:par>
                                <p:cTn id="42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7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30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6000"/>
                            </p:stCondLst>
                            <p:childTnLst>
                              <p:par>
                                <p:cTn id="64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9000"/>
                            </p:stCondLst>
                            <p:childTnLst>
                              <p:par>
                                <p:cTn id="71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6512511" cy="1143000"/>
          </a:xfrm>
        </p:spPr>
        <p:txBody>
          <a:bodyPr>
            <a:normAutofit/>
          </a:bodyPr>
          <a:lstStyle/>
          <a:p>
            <a:r>
              <a:rPr lang="cs-CZ" sz="6000" b="1" dirty="0" smtClean="0"/>
              <a:t>Sousední státy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1052736"/>
            <a:ext cx="7467600" cy="4873752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/>
              <a:t>Švýcarsko sousedí s Itálií, Francií, Německem, Rakouskem a Lichtenštejnskem</a:t>
            </a:r>
            <a:endParaRPr lang="cs-CZ" sz="3200" dirty="0"/>
          </a:p>
        </p:txBody>
      </p:sp>
      <p:pic>
        <p:nvPicPr>
          <p:cNvPr id="2050" name="Picture 2" descr="C:\Users\Uzivatel\Desktop\16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780928"/>
            <a:ext cx="8136904" cy="389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7478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756592" y="260648"/>
            <a:ext cx="6512511" cy="1143000"/>
          </a:xfrm>
        </p:spPr>
        <p:txBody>
          <a:bodyPr>
            <a:normAutofit/>
          </a:bodyPr>
          <a:lstStyle/>
          <a:p>
            <a:r>
              <a:rPr lang="cs-CZ" sz="4000" b="1" dirty="0" smtClean="0"/>
              <a:t>Členění Švýcarska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228184" y="1268760"/>
            <a:ext cx="2512368" cy="4392488"/>
          </a:xfrm>
        </p:spPr>
        <p:txBody>
          <a:bodyPr>
            <a:normAutofit/>
          </a:bodyPr>
          <a:lstStyle/>
          <a:p>
            <a:r>
              <a:rPr lang="cs-CZ" dirty="0" smtClean="0"/>
              <a:t>Švýcarsko se dělí na 26 kantonů. Mezi největší patří např.: Curych, Švýcarsko, </a:t>
            </a:r>
            <a:r>
              <a:rPr lang="cs-CZ" dirty="0" err="1" smtClean="0"/>
              <a:t>Vaud</a:t>
            </a:r>
            <a:r>
              <a:rPr lang="cs-CZ" dirty="0" smtClean="0"/>
              <a:t> a </a:t>
            </a:r>
            <a:r>
              <a:rPr lang="cs-CZ" dirty="0" err="1" smtClean="0"/>
              <a:t>St.Gallen</a:t>
            </a:r>
            <a:endParaRPr lang="cs-CZ" dirty="0" smtClean="0"/>
          </a:p>
          <a:p>
            <a:r>
              <a:rPr lang="cs-CZ" dirty="0" smtClean="0"/>
              <a:t>Švýcarsko je na kantony rozděleno již od 18. století.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412776"/>
            <a:ext cx="5639354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195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684584" y="332656"/>
            <a:ext cx="7467600" cy="1143000"/>
          </a:xfrm>
        </p:spPr>
        <p:txBody>
          <a:bodyPr>
            <a:normAutofit/>
          </a:bodyPr>
          <a:lstStyle/>
          <a:p>
            <a:r>
              <a:rPr lang="cs-CZ" sz="4000" dirty="0" smtClean="0"/>
              <a:t>Hospodářství Švýcarska</a:t>
            </a:r>
            <a:endParaRPr lang="cs-CZ" sz="4000" dirty="0"/>
          </a:p>
        </p:txBody>
      </p:sp>
      <p:sp>
        <p:nvSpPr>
          <p:cNvPr id="4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1268760"/>
            <a:ext cx="6192688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Je jednou z nejbohatších zemí světa. </a:t>
            </a:r>
          </a:p>
          <a:p>
            <a:r>
              <a:rPr lang="cs-CZ" dirty="0" smtClean="0"/>
              <a:t>V zemědělství se pěstují obiloviny, zelenina, ovoce / hlavně jablka /,brambory, cukrová řepa a vinná réva. Významné je mléčné hospodářství / výroba sýrů </a:t>
            </a:r>
            <a:r>
              <a:rPr lang="cs-CZ" dirty="0" err="1" smtClean="0"/>
              <a:t>Emmental</a:t>
            </a:r>
            <a:r>
              <a:rPr lang="cs-CZ" dirty="0" smtClean="0"/>
              <a:t>, </a:t>
            </a:r>
            <a:r>
              <a:rPr lang="cs-CZ" dirty="0" err="1" smtClean="0"/>
              <a:t>Appenzeller</a:t>
            </a:r>
            <a:r>
              <a:rPr lang="cs-CZ" dirty="0" smtClean="0"/>
              <a:t>, </a:t>
            </a:r>
            <a:r>
              <a:rPr lang="cs-CZ" dirty="0" err="1" smtClean="0"/>
              <a:t>Gruyere</a:t>
            </a:r>
            <a:r>
              <a:rPr lang="cs-CZ" dirty="0" smtClean="0"/>
              <a:t>, </a:t>
            </a:r>
            <a:r>
              <a:rPr lang="cs-CZ" dirty="0" err="1" smtClean="0"/>
              <a:t>Raclete</a:t>
            </a:r>
            <a:r>
              <a:rPr lang="cs-CZ" dirty="0" smtClean="0"/>
              <a:t> /.</a:t>
            </a:r>
          </a:p>
          <a:p>
            <a:r>
              <a:rPr lang="cs-CZ" dirty="0" smtClean="0"/>
              <a:t>Švýcarský průmysl vyrábí hlavně hodinky / více než 2000 továren /, šicí stroje, textilní stroje, významný je potravinářský průmysl / </a:t>
            </a:r>
            <a:r>
              <a:rPr lang="cs-CZ" dirty="0" err="1" smtClean="0"/>
              <a:t>Nestle</a:t>
            </a:r>
            <a:r>
              <a:rPr lang="cs-CZ" dirty="0" smtClean="0"/>
              <a:t> /.</a:t>
            </a:r>
          </a:p>
          <a:p>
            <a:r>
              <a:rPr lang="cs-CZ" dirty="0" smtClean="0"/>
              <a:t>V sektoru služeb jsou páteří hospodářství banky, pojišťovnictví a cestovní ruch.</a:t>
            </a:r>
          </a:p>
        </p:txBody>
      </p:sp>
      <p:pic>
        <p:nvPicPr>
          <p:cNvPr id="5" name="Picture 2" descr="C:\Users\Honza\Desktop\a0e3c86565_73509986_o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0283" y="5589240"/>
            <a:ext cx="1435717" cy="901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Honza\Desktop\appenzell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626174"/>
            <a:ext cx="1750660" cy="1115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Honza\Desktop\Rolex_Oyster_Perpetual_Datejust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700808"/>
            <a:ext cx="1998488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3193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25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7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7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7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75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7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7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7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7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7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25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250"/>
                            </p:stCondLst>
                            <p:childTnLst>
                              <p:par>
                                <p:cTn id="49" presetID="16" presetClass="entr" presetSubtype="2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3160466" y="260648"/>
            <a:ext cx="6512511" cy="1143000"/>
          </a:xfrm>
        </p:spPr>
        <p:txBody>
          <a:bodyPr>
            <a:normAutofit/>
          </a:bodyPr>
          <a:lstStyle/>
          <a:p>
            <a:r>
              <a:rPr lang="cs-CZ" sz="6000" b="1" dirty="0" smtClean="0"/>
              <a:t>Povrch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780936" y="260710"/>
            <a:ext cx="3520480" cy="4833704"/>
          </a:xfrm>
        </p:spPr>
        <p:txBody>
          <a:bodyPr/>
          <a:lstStyle/>
          <a:p>
            <a:r>
              <a:rPr lang="cs-CZ" sz="4000" dirty="0" smtClean="0"/>
              <a:t>Švýcarsko </a:t>
            </a:r>
            <a:r>
              <a:rPr lang="cs-CZ" dirty="0" smtClean="0"/>
              <a:t>je velehorský stát.</a:t>
            </a:r>
          </a:p>
          <a:p>
            <a:r>
              <a:rPr lang="cs-CZ" dirty="0" smtClean="0"/>
              <a:t>60%  povrchu země zabírají Alpy, nejvyšší         vrchol je </a:t>
            </a:r>
            <a:r>
              <a:rPr lang="cs-CZ" dirty="0" err="1" smtClean="0"/>
              <a:t>Mont</a:t>
            </a:r>
            <a:r>
              <a:rPr lang="cs-CZ" dirty="0" smtClean="0"/>
              <a:t> </a:t>
            </a:r>
            <a:r>
              <a:rPr lang="cs-CZ" dirty="0" err="1" smtClean="0"/>
              <a:t>Blanc</a:t>
            </a:r>
            <a:endParaRPr lang="cs-CZ" dirty="0" smtClean="0"/>
          </a:p>
          <a:p>
            <a:r>
              <a:rPr lang="cs-CZ" dirty="0" smtClean="0"/>
              <a:t>Ve Švýcarsku jsou také </a:t>
            </a:r>
            <a:r>
              <a:rPr lang="cs-CZ" dirty="0" err="1" smtClean="0"/>
              <a:t>Lepontské</a:t>
            </a:r>
            <a:r>
              <a:rPr lang="cs-CZ" dirty="0" smtClean="0"/>
              <a:t> Alpy, </a:t>
            </a:r>
            <a:r>
              <a:rPr lang="cs-CZ" dirty="0" err="1" smtClean="0"/>
              <a:t>Rétské</a:t>
            </a:r>
            <a:r>
              <a:rPr lang="cs-CZ" dirty="0" smtClean="0"/>
              <a:t> Alpy a Severní Alpy.</a:t>
            </a:r>
            <a:endParaRPr lang="cs-CZ" dirty="0"/>
          </a:p>
        </p:txBody>
      </p:sp>
      <p:pic>
        <p:nvPicPr>
          <p:cNvPr id="3074" name="Picture 2" descr="C:\Users\Uzivatel\AppData\Local\Microsoft\Windows\Temporary Internet Files\Content.IE5\USISP8LZ\MP90042550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79512" y="1988840"/>
            <a:ext cx="5292080" cy="4659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zivatel\AppData\Local\Microsoft\Windows\Temporary Internet Files\Content.IE5\944SZ71B\MC90009048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027" y="-35406"/>
            <a:ext cx="2439909" cy="1803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67544" y="2492896"/>
            <a:ext cx="13356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Matterhorn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12161" y="3645024"/>
            <a:ext cx="2664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 </a:t>
            </a:r>
            <a:r>
              <a:rPr lang="cs-CZ" dirty="0"/>
              <a:t>považován za jednu z nejkrásnějších </a:t>
            </a:r>
            <a:r>
              <a:rPr lang="cs-CZ" dirty="0" smtClean="0"/>
              <a:t>hor Evropy. Leží na hranici Švýcarska a Itálie.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028425" y="5013176"/>
            <a:ext cx="21602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 atlasu zjisti jeho nadmořskou výšku, správnost zjisti kliknutím na tabuli.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707904" y="2492896"/>
            <a:ext cx="14590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4 478 m n 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6515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6" presetClass="entr" presetSubtype="2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6" presetClass="entr" presetSubtype="2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21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0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7" grpId="0"/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819640" y="188640"/>
            <a:ext cx="6512511" cy="1143000"/>
          </a:xfrm>
        </p:spPr>
        <p:txBody>
          <a:bodyPr>
            <a:normAutofit/>
          </a:bodyPr>
          <a:lstStyle/>
          <a:p>
            <a:r>
              <a:rPr lang="cs-CZ" sz="4000" b="1" dirty="0" smtClean="0"/>
              <a:t>Vodstvo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43608" y="908720"/>
            <a:ext cx="6400800" cy="3474720"/>
          </a:xfrm>
        </p:spPr>
        <p:txBody>
          <a:bodyPr/>
          <a:lstStyle/>
          <a:p>
            <a:r>
              <a:rPr lang="cs-CZ" dirty="0" smtClean="0"/>
              <a:t>Největší řeky Švýcarska jsou: Rýn, Inn, </a:t>
            </a:r>
            <a:r>
              <a:rPr lang="cs-CZ" dirty="0" err="1" smtClean="0"/>
              <a:t>Rhona</a:t>
            </a:r>
            <a:r>
              <a:rPr lang="cs-CZ" dirty="0" smtClean="0"/>
              <a:t>, </a:t>
            </a:r>
            <a:r>
              <a:rPr lang="cs-CZ" dirty="0" err="1" smtClean="0"/>
              <a:t>Aara</a:t>
            </a:r>
            <a:r>
              <a:rPr lang="cs-CZ" dirty="0" smtClean="0"/>
              <a:t> a </a:t>
            </a:r>
            <a:r>
              <a:rPr lang="cs-CZ" dirty="0" err="1" smtClean="0"/>
              <a:t>Arve</a:t>
            </a:r>
            <a:r>
              <a:rPr lang="cs-CZ" dirty="0"/>
              <a:t> </a:t>
            </a:r>
            <a:endParaRPr lang="cs-CZ" dirty="0" smtClean="0"/>
          </a:p>
          <a:p>
            <a:r>
              <a:rPr lang="cs-CZ" dirty="0" smtClean="0"/>
              <a:t>Mezi největší Švýcarská jezera patří: Ženevské jezero, Bodamské jezero a </a:t>
            </a:r>
            <a:r>
              <a:rPr lang="cs-CZ" dirty="0" err="1" smtClean="0"/>
              <a:t>Neuchatelské</a:t>
            </a:r>
            <a:r>
              <a:rPr lang="cs-CZ" dirty="0" smtClean="0"/>
              <a:t> jezero</a:t>
            </a:r>
          </a:p>
          <a:p>
            <a:r>
              <a:rPr lang="cs-CZ" dirty="0" smtClean="0"/>
              <a:t>V Alpách vysoko v horách se rozkládají jezera ledovcového původu a dále mnoho vodopádů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501008"/>
            <a:ext cx="5256584" cy="324036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123728" y="3645024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Bodamské jezero</a:t>
            </a:r>
            <a:endParaRPr lang="cs-CZ" sz="2000" dirty="0"/>
          </a:p>
        </p:txBody>
      </p:sp>
      <p:pic>
        <p:nvPicPr>
          <p:cNvPr id="4098" name="Picture 2" descr="C:\Users\Uzivatel\AppData\Local\Microsoft\Windows\Temporary Internet Files\Content.IE5\KECRYMP1\MP900425513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3705" y="3429000"/>
            <a:ext cx="2952328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235793" y="3492996"/>
            <a:ext cx="2069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Ledovcové jezero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7154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000"/>
                            </p:stCondLst>
                            <p:childTnLst>
                              <p:par>
                                <p:cTn id="39" presetID="21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0"/>
                            </p:stCondLst>
                            <p:childTnLst>
                              <p:par>
                                <p:cTn id="43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0591" y="116468"/>
            <a:ext cx="7467600" cy="1143000"/>
          </a:xfrm>
        </p:spPr>
        <p:txBody>
          <a:bodyPr/>
          <a:lstStyle/>
          <a:p>
            <a:r>
              <a:rPr lang="cs-CZ" dirty="0" smtClean="0"/>
              <a:t>Závěrečné 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39552" y="1444134"/>
            <a:ext cx="6400800" cy="3474720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Hlavní město……………</a:t>
            </a:r>
          </a:p>
          <a:p>
            <a:endParaRPr lang="cs-CZ" dirty="0" smtClean="0"/>
          </a:p>
          <a:p>
            <a:r>
              <a:rPr lang="cs-CZ" dirty="0" smtClean="0"/>
              <a:t>Měna…………………………</a:t>
            </a:r>
          </a:p>
          <a:p>
            <a:endParaRPr lang="cs-CZ" dirty="0" smtClean="0"/>
          </a:p>
          <a:p>
            <a:r>
              <a:rPr lang="cs-CZ" dirty="0" smtClean="0"/>
              <a:t>Sousední státy………………..,..………..,……………….,</a:t>
            </a:r>
          </a:p>
          <a:p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                …………………………………a …………………..</a:t>
            </a:r>
          </a:p>
          <a:p>
            <a:endParaRPr lang="cs-CZ" dirty="0" smtClean="0"/>
          </a:p>
          <a:p>
            <a:r>
              <a:rPr lang="cs-CZ" dirty="0" smtClean="0"/>
              <a:t>Povrch tvoří převážně……………</a:t>
            </a:r>
          </a:p>
          <a:p>
            <a:endParaRPr lang="cs-CZ" dirty="0" smtClean="0"/>
          </a:p>
          <a:p>
            <a:r>
              <a:rPr lang="cs-CZ" dirty="0" smtClean="0"/>
              <a:t>Nejvyšší vrchol……………………….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81417" y="6131145"/>
            <a:ext cx="68227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Správné odpovědi zjistíš kliknutím pera na interaktivní tabuli.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627785" y="1259468"/>
            <a:ext cx="7104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Bern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683455" y="1833585"/>
            <a:ext cx="18886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srgbClr val="FF0000"/>
                </a:solidFill>
              </a:rPr>
              <a:t>š</a:t>
            </a:r>
            <a:r>
              <a:rPr lang="cs-CZ" dirty="0" smtClean="0">
                <a:solidFill>
                  <a:srgbClr val="FF0000"/>
                </a:solidFill>
              </a:rPr>
              <a:t>výcarský frank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775708" y="2402380"/>
            <a:ext cx="10005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Francie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825922" y="2406287"/>
            <a:ext cx="756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Itálie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716016" y="2506390"/>
            <a:ext cx="1162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Německo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932040" y="3013623"/>
            <a:ext cx="12314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Rakousko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643916" y="2987660"/>
            <a:ext cx="19442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Lichtenštejnsko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485925" y="3645024"/>
            <a:ext cx="6799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Alpy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867028" y="4221088"/>
            <a:ext cx="14237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rgbClr val="FF0000"/>
                </a:solidFill>
              </a:rPr>
              <a:t>Mont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Blanc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779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171400"/>
            <a:ext cx="7467600" cy="1143000"/>
          </a:xfrm>
        </p:spPr>
        <p:txBody>
          <a:bodyPr>
            <a:normAutofit/>
          </a:bodyPr>
          <a:lstStyle/>
          <a:p>
            <a:r>
              <a:rPr lang="cs-CZ" sz="6000" b="1" dirty="0" smtClean="0"/>
              <a:t>Zdroje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57200" y="836712"/>
            <a:ext cx="7467600" cy="6021288"/>
          </a:xfrm>
        </p:spPr>
        <p:txBody>
          <a:bodyPr>
            <a:normAutofit fontScale="55000" lnSpcReduction="20000"/>
          </a:bodyPr>
          <a:lstStyle/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6.1.2013]. Dostupný na WWW: </a:t>
            </a:r>
            <a:r>
              <a:rPr lang="pl-PL" dirty="0">
                <a:hlinkClick r:id="rId3"/>
              </a:rPr>
              <a:t>http://</a:t>
            </a:r>
            <a:r>
              <a:rPr lang="pl-PL" dirty="0" smtClean="0">
                <a:hlinkClick r:id="rId3"/>
              </a:rPr>
              <a:t>upload.wikimedia.org/wikipedia/commons/2/2f/Eveline_Widmer-Schlumpf.jpg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6.1.2013]. Dostupný na WWW: </a:t>
            </a:r>
            <a:r>
              <a:rPr lang="pl-PL" dirty="0">
                <a:hlinkClick r:id="rId4"/>
              </a:rPr>
              <a:t>http://</a:t>
            </a:r>
            <a:r>
              <a:rPr lang="pl-PL" dirty="0" smtClean="0">
                <a:hlinkClick r:id="rId4"/>
              </a:rPr>
              <a:t>img.ihned.cz/attachment.php/420/29264420/osu38DF7GILMjkl6PWbcdeghqr0Tw29V/252-23-otvrk-1.jpg</a:t>
            </a:r>
            <a:endParaRPr lang="pl-PL" dirty="0" smtClean="0"/>
          </a:p>
          <a:p>
            <a:r>
              <a:rPr lang="pl-PL" dirty="0"/>
              <a:t>MONGENET, Marck. </a:t>
            </a:r>
            <a:r>
              <a:rPr lang="pl-PL" i="1" dirty="0"/>
              <a:t>www.wikipedie.cz</a:t>
            </a:r>
            <a:r>
              <a:rPr lang="pl-PL" dirty="0"/>
              <a:t> [online]. [cit. 6.1.2013]. Dostupný na WWW: </a:t>
            </a:r>
            <a:r>
              <a:rPr lang="pl-PL" dirty="0">
                <a:hlinkClick r:id="rId4"/>
              </a:rPr>
              <a:t>http://</a:t>
            </a:r>
            <a:r>
              <a:rPr lang="pl-PL" dirty="0" smtClean="0">
                <a:hlinkClick r:id="rId4"/>
              </a:rPr>
              <a:t>img.ihned.cz/attachment.php/420/29264420/osu38DF7GILMjkl6PWbcdeghqr0Tw29V/252-23-otvrk-1.jpg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www.wikipedie.cz</a:t>
            </a:r>
            <a:r>
              <a:rPr lang="pl-PL" dirty="0"/>
              <a:t> [online]. [cit. 6.1.2013]. Dostupný na WWW: </a:t>
            </a:r>
            <a:r>
              <a:rPr lang="pl-PL" dirty="0">
                <a:hlinkClick r:id="rId5"/>
              </a:rPr>
              <a:t>http://</a:t>
            </a:r>
            <a:r>
              <a:rPr lang="pl-PL" dirty="0" smtClean="0">
                <a:hlinkClick r:id="rId5"/>
              </a:rPr>
              <a:t>upload.wikimedia.org/wikipedia/commons/thumb/8/83/Coat_of_Arms_of_Switzerland.svg/541px-Coat_of_Arms_of_Switzerland.svg.png</a:t>
            </a:r>
            <a:endParaRPr lang="pl-PL" dirty="0" smtClean="0"/>
          </a:p>
          <a:p>
            <a:r>
              <a:rPr lang="cs-CZ" dirty="0"/>
              <a:t>LAZAR, Ondřej. </a:t>
            </a:r>
            <a:r>
              <a:rPr lang="cs-CZ" i="1" dirty="0"/>
              <a:t>www.wikipedie.cz</a:t>
            </a:r>
            <a:r>
              <a:rPr lang="cs-CZ" dirty="0"/>
              <a:t> [online]. [cit. 6.1.2013]. Dostupný na WWW: </a:t>
            </a:r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im.novinky.cz/386/183868-top_foto1-6atbr.jpg</a:t>
            </a:r>
            <a:endParaRPr lang="cs-CZ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6.1.2013]. Dostupný na WWW: </a:t>
            </a:r>
            <a:r>
              <a:rPr lang="pl-PL" dirty="0">
                <a:hlinkClick r:id="rId7"/>
              </a:rPr>
              <a:t>http://</a:t>
            </a:r>
            <a:r>
              <a:rPr lang="pl-PL" dirty="0" smtClean="0">
                <a:hlinkClick r:id="rId7"/>
              </a:rPr>
              <a:t>www.supervht.com/4000/mont_blanc.jpg</a:t>
            </a:r>
            <a:endParaRPr lang="pl-PL" dirty="0" smtClean="0"/>
          </a:p>
          <a:p>
            <a:r>
              <a:rPr lang="pl-PL" dirty="0"/>
              <a:t>ZANOLI, Marco. </a:t>
            </a:r>
            <a:r>
              <a:rPr lang="pl-PL" i="1" dirty="0"/>
              <a:t>www.wikipedie.cz</a:t>
            </a:r>
            <a:r>
              <a:rPr lang="pl-PL" dirty="0"/>
              <a:t> [online]. [cit. 6.1.2013]. Dostupný na WWW: </a:t>
            </a:r>
            <a:r>
              <a:rPr lang="pl-PL" dirty="0">
                <a:hlinkClick r:id="rId8"/>
              </a:rPr>
              <a:t>http://</a:t>
            </a:r>
            <a:r>
              <a:rPr lang="pl-PL" dirty="0" smtClean="0">
                <a:hlinkClick r:id="rId8"/>
              </a:rPr>
              <a:t>upload.wikimedia.org/wikipedia/commons/thumb/7/73/Karte_Schweiz_1815.png/800px-Karte_Schweiz_1815.png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6.1.2013]. Dostupný na WWW: </a:t>
            </a:r>
            <a:r>
              <a:rPr lang="pl-PL" dirty="0">
                <a:hlinkClick r:id="rId9"/>
              </a:rPr>
              <a:t>http://</a:t>
            </a:r>
            <a:r>
              <a:rPr lang="pl-PL" dirty="0" smtClean="0">
                <a:hlinkClick r:id="rId9"/>
              </a:rPr>
              <a:t>www.pensionhotel.cz/imgdescription/002/i000002282-0_4fee36c2eacf2.jpg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6.1.2013]. Dostupný na WWW: </a:t>
            </a:r>
            <a:r>
              <a:rPr lang="pl-PL" dirty="0">
                <a:hlinkClick r:id="rId10"/>
              </a:rPr>
              <a:t>http://</a:t>
            </a:r>
            <a:r>
              <a:rPr lang="pl-PL" dirty="0" smtClean="0">
                <a:hlinkClick r:id="rId10"/>
              </a:rPr>
              <a:t>www.svycarskoweb.cz/wp-content/gallery/alpy/svycarske-alpy-2.jpg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6.1.2013]. Dostupný na WWW: </a:t>
            </a:r>
            <a:r>
              <a:rPr lang="pl-PL" dirty="0">
                <a:hlinkClick r:id="rId11"/>
              </a:rPr>
              <a:t>http://</a:t>
            </a:r>
            <a:r>
              <a:rPr lang="pl-PL" dirty="0" smtClean="0">
                <a:hlinkClick r:id="rId11"/>
              </a:rPr>
              <a:t>clubs.web.psi.ch/basketball/images/Wanderung06/Aussicht%20Hoher%20Kasten.jpg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6.1.2013]. Dostupný na WWW: </a:t>
            </a:r>
            <a:r>
              <a:rPr lang="pl-PL" dirty="0">
                <a:hlinkClick r:id="rId12"/>
              </a:rPr>
              <a:t>http://</a:t>
            </a:r>
            <a:r>
              <a:rPr lang="pl-PL" dirty="0" smtClean="0">
                <a:hlinkClick r:id="rId12"/>
              </a:rPr>
              <a:t>static.panoramio.com/photos/original/2315169.jpg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6.1.2013]. Dostupný na WWW: </a:t>
            </a:r>
            <a:r>
              <a:rPr lang="pl-PL" dirty="0">
                <a:hlinkClick r:id="rId13"/>
              </a:rPr>
              <a:t>http://</a:t>
            </a:r>
            <a:r>
              <a:rPr lang="pl-PL" dirty="0" smtClean="0">
                <a:hlinkClick r:id="rId13"/>
              </a:rPr>
              <a:t>www.inqua2011.ch/images/bern_bild.jpg</a:t>
            </a:r>
            <a:endParaRPr lang="pl-PL" dirty="0" smtClean="0"/>
          </a:p>
          <a:p>
            <a:r>
              <a:rPr lang="cs-CZ" dirty="0"/>
              <a:t>INTERNET. </a:t>
            </a:r>
            <a:r>
              <a:rPr lang="cs-CZ" i="1" dirty="0"/>
              <a:t>www.google.cz</a:t>
            </a:r>
            <a:r>
              <a:rPr lang="cs-CZ" dirty="0"/>
              <a:t> [online]. [cit. 22.1.2013]. Dostupný na WWW: http://www.bedekr.cz/files/staty/mapy/168.jpg </a:t>
            </a:r>
            <a:endParaRPr lang="cs-CZ" dirty="0" smtClean="0"/>
          </a:p>
          <a:p>
            <a:endParaRPr lang="pl-PL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133</TotalTime>
  <Words>391</Words>
  <Application>Microsoft Office PowerPoint</Application>
  <PresentationFormat>Předvádění na obrazovce (4:3)</PresentationFormat>
  <Paragraphs>87</Paragraphs>
  <Slides>11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Aerodynamika</vt:lpstr>
      <vt:lpstr>Prezentace aplikace PowerPoint</vt:lpstr>
      <vt:lpstr>Anotace</vt:lpstr>
      <vt:lpstr>Švýcarsko</vt:lpstr>
      <vt:lpstr>Švýcarsko</vt:lpstr>
      <vt:lpstr>Sousední státy</vt:lpstr>
      <vt:lpstr>Členění Švýcarska</vt:lpstr>
      <vt:lpstr>Hospodářství Švýcarska</vt:lpstr>
      <vt:lpstr>Povrch</vt:lpstr>
      <vt:lpstr>Vodstvo</vt:lpstr>
      <vt:lpstr>Závěrečné opakování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Honza</cp:lastModifiedBy>
  <cp:revision>36</cp:revision>
  <dcterms:created xsi:type="dcterms:W3CDTF">2011-08-21T15:31:45Z</dcterms:created>
  <dcterms:modified xsi:type="dcterms:W3CDTF">2013-02-07T17:40:26Z</dcterms:modified>
</cp:coreProperties>
</file>