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  <p:sldId id="256" r:id="rId4"/>
    <p:sldId id="258" r:id="rId5"/>
    <p:sldId id="257" r:id="rId6"/>
    <p:sldId id="259" r:id="rId7"/>
    <p:sldId id="261" r:id="rId8"/>
    <p:sldId id="269" r:id="rId9"/>
    <p:sldId id="264" r:id="rId10"/>
    <p:sldId id="265" r:id="rId11"/>
    <p:sldId id="266" r:id="rId12"/>
    <p:sldId id="270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Kuchtová Květoslava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i="0" u="none" dirty="0" smtClean="0"/>
            <a:t>VY_32_INOVACE_6A_06_Lichtenštejsko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Zeměpis 7.ročník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67DE3B-3665-46D5-A49E-B4ABF43BF303}" type="presOf" srcId="{C73C7642-F245-4585-8F88-243F9FAEF6CA}" destId="{304CA11A-E17E-4999-A128-C72BF543B20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1D73B23-6763-4F43-8D9B-1DA5A956BEF3}" type="presOf" srcId="{0C6E1E16-08A6-4B86-AB9F-749A7749D4C9}" destId="{D8344A4C-A59C-418B-AE84-1CF03F62012F}" srcOrd="0" destOrd="0" presId="urn:microsoft.com/office/officeart/2005/8/layout/target3"/>
    <dgm:cxn modelId="{82378EB9-54D5-4D04-BEA6-F8B3FA7D176F}" type="presOf" srcId="{EBC41103-E2E5-4D48-9B4B-425520D3D098}" destId="{D3CEBA79-51F7-49AC-8104-9DE2B978BFF4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B368AF78-7F37-4DAB-9A11-F197A973674C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EABAA1A-D4EF-49E4-99D0-2852293E4F1B}" type="presOf" srcId="{FBBFC3EA-9D9D-4F3A-BEA6-9C2C0E46BF20}" destId="{601CDFA2-8205-4060-95D5-B0A001D0D0E3}" srcOrd="0" destOrd="0" presId="urn:microsoft.com/office/officeart/2005/8/layout/target3"/>
    <dgm:cxn modelId="{5D588F0A-B92F-4F04-8BD6-757F6045D195}" type="presOf" srcId="{EBC41103-E2E5-4D48-9B4B-425520D3D098}" destId="{F732C171-B6A8-40AC-BE86-9061B3C3D3B8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CECD4271-1678-4AC5-AE5D-9405CA043D4E}" type="presOf" srcId="{019433A1-1324-4DE1-9E6F-32B851095F74}" destId="{CC1D5B29-8413-4412-9F6D-55E531B84639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7A507910-221E-4FDC-A59A-D89162F76DCE}" type="presOf" srcId="{0C6E1E16-08A6-4B86-AB9F-749A7749D4C9}" destId="{B7652895-8F40-40B1-8BC2-AD2A1592E4B6}" srcOrd="1" destOrd="0" presId="urn:microsoft.com/office/officeart/2005/8/layout/target3"/>
    <dgm:cxn modelId="{18C944A6-1259-4C5B-A999-77487D4334D4}" type="presOf" srcId="{019433A1-1324-4DE1-9E6F-32B851095F74}" destId="{83FE2C4A-F11C-43B1-9923-1AFAA3244381}" srcOrd="1" destOrd="0" presId="urn:microsoft.com/office/officeart/2005/8/layout/target3"/>
    <dgm:cxn modelId="{73482E3D-91C3-4BB9-802B-FE2B85F5BD82}" type="presOf" srcId="{FBBFC3EA-9D9D-4F3A-BEA6-9C2C0E46BF20}" destId="{3F478621-DC04-4E99-8ED0-6EF817E39D41}" srcOrd="1" destOrd="0" presId="urn:microsoft.com/office/officeart/2005/8/layout/target3"/>
    <dgm:cxn modelId="{5A75616D-76BE-4FDC-AB5E-32558EB3ECC4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DD40244-7C06-48FF-A65F-C3D2185671E1}" type="presOf" srcId="{9F18DD90-522E-4A06-9EDB-3FF7C7EB6637}" destId="{D102FEF8-6917-41D2-AE5D-914C1EA8F84A}" srcOrd="0" destOrd="0" presId="urn:microsoft.com/office/officeart/2005/8/layout/target3"/>
    <dgm:cxn modelId="{B9598637-5403-49DF-9C3A-9191AE9070BF}" type="presOf" srcId="{445C7998-7549-48B0-BD68-D4F0167F02E5}" destId="{BC35EE03-4121-4EF9-923D-7CB6D30D358D}" srcOrd="0" destOrd="0" presId="urn:microsoft.com/office/officeart/2005/8/layout/target3"/>
    <dgm:cxn modelId="{996A6868-4783-4FCB-8B3B-B8F05AE56470}" type="presOf" srcId="{9F18DD90-522E-4A06-9EDB-3FF7C7EB6637}" destId="{932F2F5B-E5E6-4E00-9503-10413FFBA7E0}" srcOrd="1" destOrd="0" presId="urn:microsoft.com/office/officeart/2005/8/layout/target3"/>
    <dgm:cxn modelId="{C7B65205-9296-4B32-B112-8FF15FA242E3}" type="presOf" srcId="{C73C7642-F245-4585-8F88-243F9FAEF6CA}" destId="{0E0F4EFC-82FA-4EC4-801E-BC2F931EC339}" srcOrd="1" destOrd="0" presId="urn:microsoft.com/office/officeart/2005/8/layout/target3"/>
    <dgm:cxn modelId="{275E51EF-2FB4-4125-A297-00ACC582A982}" type="presParOf" srcId="{71045F8C-00FA-488E-A7BD-E2E6753D979D}" destId="{3577EC6B-C980-4F34-8C69-4365E7B8FC8C}" srcOrd="0" destOrd="0" presId="urn:microsoft.com/office/officeart/2005/8/layout/target3"/>
    <dgm:cxn modelId="{A897156E-68B7-4262-96A5-22B0FD4745E0}" type="presParOf" srcId="{71045F8C-00FA-488E-A7BD-E2E6753D979D}" destId="{6940EB87-DC1D-4BC3-9408-9AC2E1FFC039}" srcOrd="1" destOrd="0" presId="urn:microsoft.com/office/officeart/2005/8/layout/target3"/>
    <dgm:cxn modelId="{F1C799E5-AECC-45AA-AD88-7ED5EB9D4465}" type="presParOf" srcId="{71045F8C-00FA-488E-A7BD-E2E6753D979D}" destId="{BC35EE03-4121-4EF9-923D-7CB6D30D358D}" srcOrd="2" destOrd="0" presId="urn:microsoft.com/office/officeart/2005/8/layout/target3"/>
    <dgm:cxn modelId="{BFF13ED7-0C4C-4FB2-9E02-32C4CABB0E02}" type="presParOf" srcId="{71045F8C-00FA-488E-A7BD-E2E6753D979D}" destId="{D3840DFA-901C-4049-8AB2-27AC2BA34540}" srcOrd="3" destOrd="0" presId="urn:microsoft.com/office/officeart/2005/8/layout/target3"/>
    <dgm:cxn modelId="{E08F5CB1-46AB-4E6D-BA09-6EBD0D7545C5}" type="presParOf" srcId="{71045F8C-00FA-488E-A7BD-E2E6753D979D}" destId="{5BDA8D49-C64C-4FDF-ACCF-171444A32B21}" srcOrd="4" destOrd="0" presId="urn:microsoft.com/office/officeart/2005/8/layout/target3"/>
    <dgm:cxn modelId="{854515F3-CE9E-47DF-A09E-910FCD3ACDA5}" type="presParOf" srcId="{71045F8C-00FA-488E-A7BD-E2E6753D979D}" destId="{D8344A4C-A59C-418B-AE84-1CF03F62012F}" srcOrd="5" destOrd="0" presId="urn:microsoft.com/office/officeart/2005/8/layout/target3"/>
    <dgm:cxn modelId="{61E2BC91-2F23-41F6-B677-6EE635A2231B}" type="presParOf" srcId="{71045F8C-00FA-488E-A7BD-E2E6753D979D}" destId="{57DDA582-354B-4295-AE97-083B34E96D1A}" srcOrd="6" destOrd="0" presId="urn:microsoft.com/office/officeart/2005/8/layout/target3"/>
    <dgm:cxn modelId="{654DF093-309B-4081-94C5-94DAC6C7B866}" type="presParOf" srcId="{71045F8C-00FA-488E-A7BD-E2E6753D979D}" destId="{4A11C032-4DF2-44E5-8C80-1286B3D4B133}" srcOrd="7" destOrd="0" presId="urn:microsoft.com/office/officeart/2005/8/layout/target3"/>
    <dgm:cxn modelId="{43B61522-6FA9-4083-A54D-C4C3EDA30B98}" type="presParOf" srcId="{71045F8C-00FA-488E-A7BD-E2E6753D979D}" destId="{601CDFA2-8205-4060-95D5-B0A001D0D0E3}" srcOrd="8" destOrd="0" presId="urn:microsoft.com/office/officeart/2005/8/layout/target3"/>
    <dgm:cxn modelId="{FB8D7150-0576-4413-83C1-F99901A3EA7D}" type="presParOf" srcId="{71045F8C-00FA-488E-A7BD-E2E6753D979D}" destId="{EA95FEE9-5F68-48C7-93BB-0F8C419DA96D}" srcOrd="9" destOrd="0" presId="urn:microsoft.com/office/officeart/2005/8/layout/target3"/>
    <dgm:cxn modelId="{AAFD207F-D4FE-4261-BBF7-C3E9621CA604}" type="presParOf" srcId="{71045F8C-00FA-488E-A7BD-E2E6753D979D}" destId="{BB3828A8-1683-43A3-8BCA-2995B7EAE8F3}" srcOrd="10" destOrd="0" presId="urn:microsoft.com/office/officeart/2005/8/layout/target3"/>
    <dgm:cxn modelId="{2001BCDB-5253-4589-9152-83CBC97C803B}" type="presParOf" srcId="{71045F8C-00FA-488E-A7BD-E2E6753D979D}" destId="{CC1D5B29-8413-4412-9F6D-55E531B84639}" srcOrd="11" destOrd="0" presId="urn:microsoft.com/office/officeart/2005/8/layout/target3"/>
    <dgm:cxn modelId="{15D03B97-7ACC-4F24-9B0D-B4C2BC2A6D41}" type="presParOf" srcId="{71045F8C-00FA-488E-A7BD-E2E6753D979D}" destId="{AEEDACE7-4427-455B-A155-2C3381828BD7}" srcOrd="12" destOrd="0" presId="urn:microsoft.com/office/officeart/2005/8/layout/target3"/>
    <dgm:cxn modelId="{E7E84169-0DB9-43AD-ABDD-D688199167E6}" type="presParOf" srcId="{71045F8C-00FA-488E-A7BD-E2E6753D979D}" destId="{7C8531F2-00DF-4DB1-A6C6-AF46193E1BBF}" srcOrd="13" destOrd="0" presId="urn:microsoft.com/office/officeart/2005/8/layout/target3"/>
    <dgm:cxn modelId="{95E58562-EAEC-411D-87C3-781553AE99A7}" type="presParOf" srcId="{71045F8C-00FA-488E-A7BD-E2E6753D979D}" destId="{304CA11A-E17E-4999-A128-C72BF543B20D}" srcOrd="14" destOrd="0" presId="urn:microsoft.com/office/officeart/2005/8/layout/target3"/>
    <dgm:cxn modelId="{3097A91B-4DEF-4AE6-AB77-B1507B30D0E1}" type="presParOf" srcId="{71045F8C-00FA-488E-A7BD-E2E6753D979D}" destId="{C67EF5F7-B425-49AF-82F9-2446588ED851}" srcOrd="15" destOrd="0" presId="urn:microsoft.com/office/officeart/2005/8/layout/target3"/>
    <dgm:cxn modelId="{0EA8C437-3211-47E6-BFB1-C023CB1D200F}" type="presParOf" srcId="{71045F8C-00FA-488E-A7BD-E2E6753D979D}" destId="{14E80F71-B028-4CCE-8C5A-7AE67F9A28C6}" srcOrd="16" destOrd="0" presId="urn:microsoft.com/office/officeart/2005/8/layout/target3"/>
    <dgm:cxn modelId="{164FC399-7335-4535-8A35-5B82EF43726C}" type="presParOf" srcId="{71045F8C-00FA-488E-A7BD-E2E6753D979D}" destId="{F732C171-B6A8-40AC-BE86-9061B3C3D3B8}" srcOrd="17" destOrd="0" presId="urn:microsoft.com/office/officeart/2005/8/layout/target3"/>
    <dgm:cxn modelId="{DCDB9EEF-288C-4713-B675-96946A3B0746}" type="presParOf" srcId="{71045F8C-00FA-488E-A7BD-E2E6753D979D}" destId="{D8C5187E-68B6-4E2E-86D0-57087190219B}" srcOrd="18" destOrd="0" presId="urn:microsoft.com/office/officeart/2005/8/layout/target3"/>
    <dgm:cxn modelId="{A0BD5912-DB9D-4790-8DF5-4A014E471074}" type="presParOf" srcId="{71045F8C-00FA-488E-A7BD-E2E6753D979D}" destId="{1A909E4D-639C-4CB7-A7CE-FC1133FAA37E}" srcOrd="19" destOrd="0" presId="urn:microsoft.com/office/officeart/2005/8/layout/target3"/>
    <dgm:cxn modelId="{56BB56E1-EB8E-442D-A2C2-20132567C2EF}" type="presParOf" srcId="{71045F8C-00FA-488E-A7BD-E2E6753D979D}" destId="{D102FEF8-6917-41D2-AE5D-914C1EA8F84A}" srcOrd="20" destOrd="0" presId="urn:microsoft.com/office/officeart/2005/8/layout/target3"/>
    <dgm:cxn modelId="{8DE70029-B4FC-4EB4-9AE1-A6B1438B0586}" type="presParOf" srcId="{71045F8C-00FA-488E-A7BD-E2E6753D979D}" destId="{4D19AB04-24FA-40C2-B203-52AE3D15E171}" srcOrd="21" destOrd="0" presId="urn:microsoft.com/office/officeart/2005/8/layout/target3"/>
    <dgm:cxn modelId="{C172874C-E2DA-4CE0-A7D0-EFAB3E9224F3}" type="presParOf" srcId="{71045F8C-00FA-488E-A7BD-E2E6753D979D}" destId="{B7652895-8F40-40B1-8BC2-AD2A1592E4B6}" srcOrd="22" destOrd="0" presId="urn:microsoft.com/office/officeart/2005/8/layout/target3"/>
    <dgm:cxn modelId="{4172A6CC-D6D7-4148-BB53-E5865ED88070}" type="presParOf" srcId="{71045F8C-00FA-488E-A7BD-E2E6753D979D}" destId="{3F478621-DC04-4E99-8ED0-6EF817E39D41}" srcOrd="23" destOrd="0" presId="urn:microsoft.com/office/officeart/2005/8/layout/target3"/>
    <dgm:cxn modelId="{51486988-2B3F-4211-9788-52EBDE3931C6}" type="presParOf" srcId="{71045F8C-00FA-488E-A7BD-E2E6753D979D}" destId="{83FE2C4A-F11C-43B1-9923-1AFAA3244381}" srcOrd="24" destOrd="0" presId="urn:microsoft.com/office/officeart/2005/8/layout/target3"/>
    <dgm:cxn modelId="{0C4229CE-61AD-4372-B386-BDFED4672EBE}" type="presParOf" srcId="{71045F8C-00FA-488E-A7BD-E2E6753D979D}" destId="{0E0F4EFC-82FA-4EC4-801E-BC2F931EC339}" srcOrd="25" destOrd="0" presId="urn:microsoft.com/office/officeart/2005/8/layout/target3"/>
    <dgm:cxn modelId="{C23E464B-14D6-4E6D-898D-B17D1EEF70B5}" type="presParOf" srcId="{71045F8C-00FA-488E-A7BD-E2E6753D979D}" destId="{D3CEBA79-51F7-49AC-8104-9DE2B978BFF4}" srcOrd="26" destOrd="0" presId="urn:microsoft.com/office/officeart/2005/8/layout/target3"/>
    <dgm:cxn modelId="{B01ED353-F82F-41BC-B768-AC933DDD4043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1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</a:t>
          </a:r>
          <a:r>
            <a:rPr lang="cs-CZ" sz="1500" kern="1200" dirty="0" smtClean="0"/>
            <a:t>: Mgr. Kuchtová Květoslava</a:t>
          </a:r>
          <a:endParaRPr lang="cs-CZ" sz="15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b="0" i="0" u="none" kern="1200" dirty="0" smtClean="0"/>
            <a:t>VY_32_INOVACE_6A_06_Lichtenštejsko</a:t>
          </a:r>
          <a:endParaRPr lang="cs-CZ" sz="15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Téma</a:t>
          </a:r>
          <a:r>
            <a:rPr lang="cs-CZ" sz="1500" kern="1200" dirty="0" smtClean="0"/>
            <a:t>: </a:t>
          </a:r>
          <a:r>
            <a:rPr lang="cs-CZ" sz="1500" kern="1200" dirty="0" smtClean="0"/>
            <a:t>Zeměpis 7.ročník</a:t>
          </a:r>
          <a:endParaRPr lang="cs-CZ" sz="15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3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projektu</a:t>
          </a:r>
          <a:r>
            <a:rPr lang="cs-CZ" sz="1500" kern="1200" dirty="0" smtClean="0"/>
            <a:t>: CZ.1.07/1.4.00/21.1431</a:t>
          </a:r>
          <a:endParaRPr lang="cs-CZ" sz="15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4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5E439EB-7CDD-4C72-B0FB-23B7F802098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9ACE9F3-846F-4C54-9978-36B3DD8395D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mappery.com/maps/Malbun-Ski-Trail-Map.mediumthumb.pdf.png" TargetMode="External"/><Relationship Id="rId3" Type="http://schemas.openxmlformats.org/officeDocument/2006/relationships/hyperlink" Target="http://www.luko2.com/images/info_lichtenstejnsko.gif" TargetMode="External"/><Relationship Id="rId7" Type="http://schemas.openxmlformats.org/officeDocument/2006/relationships/hyperlink" Target="http://upload.wikimedia.org/wikipedia/commons/e/ea/Vorder_Grauspitz.JPG" TargetMode="External"/><Relationship Id="rId12" Type="http://schemas.openxmlformats.org/officeDocument/2006/relationships/hyperlink" Target="http://media.investicniweb.cz/photos/2011/12/21/12-10051-svycarsky-frank____.jpg" TargetMode="External"/><Relationship Id="rId2" Type="http://schemas.openxmlformats.org/officeDocument/2006/relationships/hyperlink" Target="http://www.mapa-sveta.info/images/lichtenstejnsko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ynastie.ic.cz/pictures/lichten/vaduz.jpg" TargetMode="External"/><Relationship Id="rId11" Type="http://schemas.openxmlformats.org/officeDocument/2006/relationships/hyperlink" Target="http://www.knihynainternetu.cz/foto2/NABIDKA-2352-2.jpeg" TargetMode="External"/><Relationship Id="rId5" Type="http://schemas.openxmlformats.org/officeDocument/2006/relationships/hyperlink" Target="http://strednievropa.wz.cz/obr/big_znak_lich.jpg" TargetMode="External"/><Relationship Id="rId10" Type="http://schemas.openxmlformats.org/officeDocument/2006/relationships/hyperlink" Target="http://img.aktualne.centrum.cz/437/82/4378245-ryn-u-balzers-lichtenstejnsko.jpg" TargetMode="External"/><Relationship Id="rId4" Type="http://schemas.openxmlformats.org/officeDocument/2006/relationships/hyperlink" Target="http://vlajky-statu.luksoft.cz/nahled-velky/vlajka_lichtenstejnska.jpg" TargetMode="External"/><Relationship Id="rId9" Type="http://schemas.openxmlformats.org/officeDocument/2006/relationships/hyperlink" Target="http://static.europeupclose.com/wp-content/uploads/2012/02/Malbu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74249034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4307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 s pomocí interaktivní tabule.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131840" y="818058"/>
            <a:ext cx="2561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Anotace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nza\Desktop\info_lichtenstejnsk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404664"/>
            <a:ext cx="6741204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Lichtenštejnsko</a:t>
            </a:r>
            <a:endParaRPr lang="cs-CZ" sz="8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6383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84674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Něco o Lichtenštejnsku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551042"/>
            <a:ext cx="43524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2800" dirty="0" smtClean="0"/>
              <a:t>Hlavní město :  Vaduz 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2676" y="2060848"/>
            <a:ext cx="3872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Rozloha : 160 km²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2676" y="2708920"/>
            <a:ext cx="65123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Počet obyvatel : 32 000</a:t>
            </a:r>
          </a:p>
          <a:p>
            <a:r>
              <a:rPr lang="cs-CZ" sz="2800" dirty="0" smtClean="0"/>
              <a:t>Jazyk : němčina</a:t>
            </a:r>
          </a:p>
          <a:p>
            <a:r>
              <a:rPr lang="cs-CZ" sz="2800" dirty="0" smtClean="0"/>
              <a:t>Hlava státu : kníže Hans-Adam II.</a:t>
            </a:r>
          </a:p>
          <a:p>
            <a:r>
              <a:rPr lang="cs-CZ" sz="2800" dirty="0" smtClean="0"/>
              <a:t>Měna : švýcarský frank</a:t>
            </a:r>
            <a:endParaRPr lang="cs-CZ" sz="2800" dirty="0"/>
          </a:p>
        </p:txBody>
      </p:sp>
      <p:pic>
        <p:nvPicPr>
          <p:cNvPr id="3074" name="Picture 2" descr="C:\Users\Honza\Desktop\NABIDKA-2352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430" y="1387336"/>
            <a:ext cx="272505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nza\Desktop\12-10051-svycarsky-frank___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37" y="4946270"/>
            <a:ext cx="3462663" cy="191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9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nza\Desktop\461fc4cff25cd72bbbb2b046d410574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73" y="332656"/>
            <a:ext cx="4176464" cy="2890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nz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3096343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ovéPole 10"/>
          <p:cNvSpPr txBox="1"/>
          <p:nvPr/>
        </p:nvSpPr>
        <p:spPr>
          <a:xfrm>
            <a:off x="5697250" y="874003"/>
            <a:ext cx="1492845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Vlajka</a:t>
            </a:r>
            <a:endParaRPr lang="cs-CZ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47864" y="4304257"/>
            <a:ext cx="1561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Znak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164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548680"/>
            <a:ext cx="6264696" cy="1107996"/>
          </a:xfrm>
          <a:prstGeom prst="rect">
            <a:avLst/>
          </a:prstGeom>
          <a:noFill/>
          <a:scene3d>
            <a:camera prst="orthographicFront"/>
            <a:lightRig rig="glow" dir="tl">
              <a:rot lat="0" lon="0" rev="5400000"/>
            </a:lightRig>
          </a:scene3d>
          <a:sp3d>
            <a:bevelT prst="slope"/>
          </a:sp3d>
        </p:spPr>
        <p:txBody>
          <a:bodyPr wrap="square" rtlCol="0">
            <a:sp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Sousední státy</a:t>
            </a:r>
            <a:endParaRPr lang="cs-CZ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 flipV="1">
            <a:off x="5508104" y="261484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906" y="1855087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Lichtenštejnsko sousedí s Rakouskem a Švýcarskem</a:t>
            </a:r>
          </a:p>
          <a:p>
            <a:r>
              <a:rPr lang="cs-CZ" sz="2800" dirty="0" smtClean="0"/>
              <a:t>Se Švýcarskem je v tzv. měnové unii, proto používá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ako měnu švýcarský frank.</a:t>
            </a:r>
          </a:p>
        </p:txBody>
      </p:sp>
      <p:pic>
        <p:nvPicPr>
          <p:cNvPr id="4098" name="Picture 2" descr="C:\Users\Honza\Desktop\902216-swiss-franc-sign-with-map-and-flag-of-from-switzerland-spa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3788059" cy="251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nza\Desktop\Rakousko-pahýl_(v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01008"/>
            <a:ext cx="4236856" cy="251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9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nza\Desktop\Karte_Liechtenste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587088"/>
            <a:ext cx="2878137" cy="532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6552" y="686398"/>
            <a:ext cx="652428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Lichtenštejnské zajímavosti</a:t>
            </a:r>
            <a:endParaRPr lang="cs-CZ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614153"/>
            <a:ext cx="77049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Administrativně se Lichtenštejnsko člení na Horní zemi – </a:t>
            </a:r>
            <a:r>
              <a:rPr lang="cs-CZ" dirty="0" err="1"/>
              <a:t>Oberland</a:t>
            </a:r>
            <a:r>
              <a:rPr lang="cs-CZ" dirty="0"/>
              <a:t> a Dolní zemi –</a:t>
            </a:r>
            <a:r>
              <a:rPr lang="cs-CZ" dirty="0" err="1"/>
              <a:t>Unterland</a:t>
            </a:r>
            <a:r>
              <a:rPr lang="cs-CZ" dirty="0"/>
              <a:t> s celkem 11 </a:t>
            </a:r>
            <a:r>
              <a:rPr lang="cs-CZ" dirty="0" smtClean="0"/>
              <a:t>obcemi.</a:t>
            </a:r>
          </a:p>
          <a:p>
            <a:endParaRPr lang="cs-CZ" dirty="0"/>
          </a:p>
          <a:p>
            <a:r>
              <a:rPr lang="cs-CZ" dirty="0" smtClean="0"/>
              <a:t>Obyvatelstvo tvoří 70% Lichtenštejnci, 16% Švýcaři, 8% Rakušané,</a:t>
            </a:r>
          </a:p>
          <a:p>
            <a:r>
              <a:rPr lang="cs-CZ" dirty="0"/>
              <a:t>z</a:t>
            </a:r>
            <a:r>
              <a:rPr lang="cs-CZ" dirty="0" smtClean="0"/>
              <a:t>bytek Němci.</a:t>
            </a:r>
          </a:p>
          <a:p>
            <a:endParaRPr lang="cs-CZ" dirty="0"/>
          </a:p>
          <a:p>
            <a:r>
              <a:rPr lang="cs-CZ" dirty="0" smtClean="0"/>
              <a:t>Lichtenštejnsku se také říká Údolí míru.</a:t>
            </a:r>
          </a:p>
          <a:p>
            <a:endParaRPr lang="cs-CZ" dirty="0"/>
          </a:p>
          <a:p>
            <a:r>
              <a:rPr lang="cs-CZ" dirty="0" smtClean="0"/>
              <a:t>Lichtenštejnsko měří na šířku 6km a na délku 25km, takže ho projedete za 0,5h.</a:t>
            </a:r>
          </a:p>
          <a:p>
            <a:endParaRPr lang="cs-CZ" dirty="0"/>
          </a:p>
          <a:p>
            <a:r>
              <a:rPr lang="cs-CZ" dirty="0" smtClean="0"/>
              <a:t>V zemi je pouze jedna nemocnice s jednou porodnicí, každé narozené dítě vítá do života osobně kníže Hans Adam II.</a:t>
            </a:r>
          </a:p>
          <a:p>
            <a:endParaRPr lang="cs-CZ" dirty="0"/>
          </a:p>
          <a:p>
            <a:r>
              <a:rPr lang="cs-CZ" dirty="0" smtClean="0"/>
              <a:t>Neexistuje zde vězení ani vysoká škola.</a:t>
            </a:r>
          </a:p>
          <a:p>
            <a:endParaRPr lang="cs-CZ" dirty="0"/>
          </a:p>
          <a:p>
            <a:r>
              <a:rPr lang="cs-CZ" dirty="0" smtClean="0"/>
              <a:t>Lichtenštejnsko je vyhlášené vyspělou zubařskou technikou.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6978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2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9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3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700"/>
                            </p:stCondLst>
                            <p:childTnLst>
                              <p:par>
                                <p:cTn id="47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0"/>
                            </p:stCondLst>
                            <p:childTnLst>
                              <p:par>
                                <p:cTn id="54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300"/>
                            </p:stCondLst>
                            <p:childTnLst>
                              <p:par>
                                <p:cTn id="61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69776"/>
            <a:ext cx="8229600" cy="1143000"/>
          </a:xfrm>
        </p:spPr>
        <p:txBody>
          <a:bodyPr/>
          <a:lstStyle/>
          <a:p>
            <a:r>
              <a:rPr lang="cs-CZ" dirty="0" smtClean="0"/>
              <a:t>Hospodářství Lichtenštejnska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smtClean="0"/>
              <a:t> Lichtenštejnsko má velmi silný sektor průmyslu.  Nejdůležitější oblasti jsou strojírenská výroba – přesné stroje, stroje, nástroje, automobilové komponenty, zubařské vybavení a potřeby, zpracování potravin elektronika,farmaceutický průmysl. V oblasti služeb je to cestovní ruch a bankovnictví.</a:t>
            </a:r>
          </a:p>
          <a:p>
            <a:r>
              <a:rPr lang="cs-CZ" smtClean="0"/>
              <a:t>Zemědělství – pěstuji se obilniny a brambory, stát je nucen potraviny dovážet</a:t>
            </a:r>
            <a:endParaRPr lang="cs-CZ" dirty="0"/>
          </a:p>
        </p:txBody>
      </p:sp>
      <p:pic>
        <p:nvPicPr>
          <p:cNvPr id="6" name="Picture 2" descr="C:\Users\Honza\Desktop\IPS_d_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454" y="1196753"/>
            <a:ext cx="120848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Honza\Desktop\telio_labor-peek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753939"/>
            <a:ext cx="1241808" cy="103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Honza\Desktop\rb_lichtenste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301209"/>
            <a:ext cx="2125491" cy="148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Honza\Desktop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125888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84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Povrch je hornatý, tvořený Alpami, pouze podél Rýna je úzká nížina.</a:t>
            </a:r>
          </a:p>
          <a:p>
            <a:r>
              <a:rPr lang="cs-CZ" sz="1800" dirty="0" smtClean="0"/>
              <a:t>Řeky: Rýn, </a:t>
            </a:r>
            <a:r>
              <a:rPr lang="cs-CZ" sz="1800" dirty="0" err="1" smtClean="0"/>
              <a:t>Samina</a:t>
            </a:r>
            <a:r>
              <a:rPr lang="cs-CZ" sz="1800" dirty="0" smtClean="0"/>
              <a:t> a </a:t>
            </a:r>
            <a:r>
              <a:rPr lang="cs-CZ" sz="1800" dirty="0" err="1" smtClean="0"/>
              <a:t>Lawena</a:t>
            </a:r>
            <a:r>
              <a:rPr lang="cs-CZ" sz="1800" dirty="0" smtClean="0"/>
              <a:t> – mají prudký spád, využívají se k výrobě elektrické energie, tato energie pokryje jen velice malou část země, proto se 96% energie dováží.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1547664" y="404664"/>
            <a:ext cx="5862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Povrch a vodstvo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C:\Users\Honza\Desktop\licht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20888"/>
            <a:ext cx="2736304" cy="432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nza\Desktop\lichtenstejnsko-_ma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06788"/>
            <a:ext cx="2592288" cy="364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72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03981" y="404664"/>
            <a:ext cx="75360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Turistické zajímavosti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C:\Users\Honza\Desktop\photo_lg_liechtenste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2" y="1266825"/>
            <a:ext cx="9130897" cy="559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533905" y="142400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Knížecí hrad ve Vaduzu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930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Honza\Desktop\4378245-ryn-u-balzers-lichtenstejnsk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8" y="90772"/>
            <a:ext cx="4320480" cy="333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nza\Desktop\4376376-grauspitz-nejvyssi-hora-lichtenstejns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657" y="90772"/>
            <a:ext cx="4448736" cy="333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20072" y="323364"/>
            <a:ext cx="2981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bg1"/>
                </a:solidFill>
              </a:rPr>
              <a:t>Grauspitz</a:t>
            </a:r>
            <a:r>
              <a:rPr lang="cs-CZ" dirty="0" smtClean="0">
                <a:solidFill>
                  <a:schemeClr val="bg1"/>
                </a:solidFill>
              </a:rPr>
              <a:t> nejvyšší vrchol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23364"/>
            <a:ext cx="2433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Rýn u města </a:t>
            </a:r>
            <a:r>
              <a:rPr lang="cs-CZ" dirty="0" err="1" smtClean="0">
                <a:solidFill>
                  <a:schemeClr val="bg1"/>
                </a:solidFill>
              </a:rPr>
              <a:t>Balzers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7" name="Picture 5" descr="C:\Users\Honza\Desktop\malbun-triesenberg_trail_map_l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8" y="3453184"/>
            <a:ext cx="4320480" cy="328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onza\Desktop\Malbu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082" y="3453185"/>
            <a:ext cx="4448735" cy="328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3503494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bg1"/>
                </a:solidFill>
              </a:rPr>
              <a:t>Malbun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50577" y="3503494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Malbun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středisko zimních sportů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82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000"/>
                            </p:stCondLst>
                            <p:childTnLst>
                              <p:par>
                                <p:cTn id="58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88640"/>
            <a:ext cx="2536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7619" y="809792"/>
            <a:ext cx="7008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Správnou odpověď ověř kliknutím pera na interaktivní tabuli.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90409" y="1772816"/>
            <a:ext cx="703429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město………….</a:t>
            </a:r>
          </a:p>
          <a:p>
            <a:endParaRPr lang="cs-CZ" dirty="0" smtClean="0"/>
          </a:p>
          <a:p>
            <a:r>
              <a:rPr lang="cs-CZ" dirty="0" smtClean="0"/>
              <a:t>Měna……………………….</a:t>
            </a:r>
          </a:p>
          <a:p>
            <a:endParaRPr lang="cs-CZ" dirty="0" smtClean="0"/>
          </a:p>
          <a:p>
            <a:r>
              <a:rPr lang="cs-CZ" dirty="0" smtClean="0"/>
              <a:t>Sousední státy………………,……………….</a:t>
            </a:r>
          </a:p>
          <a:p>
            <a:endParaRPr lang="cs-CZ" dirty="0" smtClean="0"/>
          </a:p>
          <a:p>
            <a:r>
              <a:rPr lang="cs-CZ" dirty="0" smtClean="0"/>
              <a:t>Co neexistuje v Lichtenštejnsku……………………,………………</a:t>
            </a:r>
          </a:p>
          <a:p>
            <a:endParaRPr lang="cs-CZ" dirty="0"/>
          </a:p>
          <a:p>
            <a:r>
              <a:rPr lang="cs-CZ" dirty="0" smtClean="0"/>
              <a:t>Povrch tvoří převážně pohoří………………………..</a:t>
            </a:r>
          </a:p>
          <a:p>
            <a:endParaRPr lang="cs-CZ" dirty="0" smtClean="0"/>
          </a:p>
          <a:p>
            <a:r>
              <a:rPr lang="cs-CZ" dirty="0" smtClean="0"/>
              <a:t>Hlavní řeka je………….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91773" y="1700808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Vaduz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34619" y="2189042"/>
            <a:ext cx="1914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švýcarský frank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87824" y="2780928"/>
            <a:ext cx="126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Rakousko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92814" y="2772774"/>
            <a:ext cx="1284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Švýcarsko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77081" y="3316342"/>
            <a:ext cx="1600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ysoké školy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3316342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věznice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16884" y="3892406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Alpy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91773" y="4437112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Rýn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0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3848" y="116632"/>
            <a:ext cx="23471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Zdroje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8136904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2"/>
              </a:rPr>
              <a:t>http://</a:t>
            </a:r>
            <a:r>
              <a:rPr lang="pl-PL" sz="1400" dirty="0" smtClean="0">
                <a:hlinkClick r:id="rId2"/>
              </a:rPr>
              <a:t>www.mapa-sveta.info/images/lichtenstejnsko.jpg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3"/>
              </a:rPr>
              <a:t>http://</a:t>
            </a:r>
            <a:r>
              <a:rPr lang="pl-PL" sz="1400" dirty="0" smtClean="0">
                <a:hlinkClick r:id="rId3"/>
              </a:rPr>
              <a:t>www.luko2.com/images/info_lichtenstejnsko.gif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4"/>
              </a:rPr>
              <a:t>http://</a:t>
            </a:r>
            <a:r>
              <a:rPr lang="pl-PL" sz="1400" dirty="0" smtClean="0">
                <a:hlinkClick r:id="rId4"/>
              </a:rPr>
              <a:t>vlajky-statu.luksoft.cz/nahled-velky/vlajka_lichtenstejnska.jpg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5"/>
              </a:rPr>
              <a:t>http://</a:t>
            </a:r>
            <a:r>
              <a:rPr lang="pl-PL" sz="1400" dirty="0" smtClean="0">
                <a:hlinkClick r:id="rId5"/>
              </a:rPr>
              <a:t>strednievropa.wz.cz/obr/big_znak_lich.jpg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6"/>
              </a:rPr>
              <a:t>http://</a:t>
            </a:r>
            <a:r>
              <a:rPr lang="pl-PL" sz="1400" dirty="0" smtClean="0">
                <a:hlinkClick r:id="rId6"/>
              </a:rPr>
              <a:t>dynastie.ic.cz/pictures/lichten/vaduz.jpg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7"/>
              </a:rPr>
              <a:t>http://</a:t>
            </a:r>
            <a:r>
              <a:rPr lang="pl-PL" sz="1400" dirty="0" smtClean="0">
                <a:hlinkClick r:id="rId7"/>
              </a:rPr>
              <a:t>upload.wikimedia.org/wikipedia/commons/e/ea/Vorder_Grauspitz.JPG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8"/>
              </a:rPr>
              <a:t>http://</a:t>
            </a:r>
            <a:r>
              <a:rPr lang="pl-PL" sz="1400" dirty="0" smtClean="0">
                <a:hlinkClick r:id="rId8"/>
              </a:rPr>
              <a:t>mappery.com/maps/Malbun-Ski-Trail-Map.mediumthumb.pdf.png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9"/>
              </a:rPr>
              <a:t>http://</a:t>
            </a:r>
            <a:r>
              <a:rPr lang="pl-PL" sz="1400" dirty="0" smtClean="0">
                <a:hlinkClick r:id="rId9"/>
              </a:rPr>
              <a:t>static.europeupclose.com/wp-content/uploads/2012/02/Malbun.jpg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10"/>
              </a:rPr>
              <a:t>http://</a:t>
            </a:r>
            <a:r>
              <a:rPr lang="pl-PL" sz="1400" dirty="0" smtClean="0">
                <a:hlinkClick r:id="rId10"/>
              </a:rPr>
              <a:t>img.aktualne.centrum.cz/437/82/4378245-ryn-u-balzers-lichtenstejnsko.jpg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11"/>
              </a:rPr>
              <a:t>http://</a:t>
            </a:r>
            <a:r>
              <a:rPr lang="pl-PL" sz="1400" dirty="0" smtClean="0">
                <a:hlinkClick r:id="rId11"/>
              </a:rPr>
              <a:t>www.knihynainternetu.cz/foto2/NABIDKA-2352-2.jpeg</a:t>
            </a:r>
            <a:endParaRPr lang="pl-PL" sz="1400" dirty="0" smtClean="0"/>
          </a:p>
          <a:p>
            <a:r>
              <a:rPr lang="pl-PL" sz="1400" dirty="0"/>
              <a:t>INTERNET. </a:t>
            </a:r>
            <a:r>
              <a:rPr lang="pl-PL" sz="1400" i="1" dirty="0"/>
              <a:t>www.google.cz</a:t>
            </a:r>
            <a:r>
              <a:rPr lang="pl-PL" sz="1400" dirty="0"/>
              <a:t> [online]. [cit. 6.1.2013]. Dostupný na WWW: </a:t>
            </a:r>
            <a:r>
              <a:rPr lang="pl-PL" sz="1400" dirty="0">
                <a:hlinkClick r:id="rId12"/>
              </a:rPr>
              <a:t>http://media.investicniweb.cz/photos/2011/12/21/12-10051-svycarsky-frank____.</a:t>
            </a:r>
            <a:r>
              <a:rPr lang="pl-PL" sz="1400" dirty="0" smtClean="0">
                <a:hlinkClick r:id="rId12"/>
              </a:rPr>
              <a:t>jpg</a:t>
            </a:r>
            <a:endParaRPr lang="pl-PL" sz="1400" dirty="0" smtClean="0"/>
          </a:p>
          <a:p>
            <a:endParaRPr lang="pl-PL" sz="1100" dirty="0" smtClean="0"/>
          </a:p>
        </p:txBody>
      </p:sp>
    </p:spTree>
    <p:extLst>
      <p:ext uri="{BB962C8B-B14F-4D97-AF65-F5344CB8AC3E}">
        <p14:creationId xmlns:p14="http://schemas.microsoft.com/office/powerpoint/2010/main" val="59946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391</TotalTime>
  <Words>332</Words>
  <Application>Microsoft Office PowerPoint</Application>
  <PresentationFormat>Předvádění na obrazovce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Hospodářství Lichtenštejnska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Honza</dc:creator>
  <cp:lastModifiedBy>Honza</cp:lastModifiedBy>
  <cp:revision>35</cp:revision>
  <dcterms:created xsi:type="dcterms:W3CDTF">2012-04-08T14:30:16Z</dcterms:created>
  <dcterms:modified xsi:type="dcterms:W3CDTF">2013-02-07T17:41:38Z</dcterms:modified>
</cp:coreProperties>
</file>