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65" r:id="rId2"/>
    <p:sldId id="264" r:id="rId3"/>
    <p:sldId id="256" r:id="rId4"/>
    <p:sldId id="257" r:id="rId5"/>
    <p:sldId id="258" r:id="rId6"/>
    <p:sldId id="262" r:id="rId7"/>
    <p:sldId id="259" r:id="rId8"/>
    <p:sldId id="260" r:id="rId9"/>
    <p:sldId id="26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7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VY_32_INOVACE_6A_12_Belgie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CB1661-F730-4A3E-BA59-377E1F8B0C04}" type="presOf" srcId="{019433A1-1324-4DE1-9E6F-32B851095F74}" destId="{CC1D5B29-8413-4412-9F6D-55E531B84639}" srcOrd="0" destOrd="0" presId="urn:microsoft.com/office/officeart/2005/8/layout/target3"/>
    <dgm:cxn modelId="{23D428A0-E433-4438-B30A-B764F2B2B85C}" type="presOf" srcId="{445C7998-7549-48B0-BD68-D4F0167F02E5}" destId="{BC35EE03-4121-4EF9-923D-7CB6D30D358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8CC301CA-5746-43BE-B7AB-6487DFA18288}" type="presOf" srcId="{0C6E1E16-08A6-4B86-AB9F-749A7749D4C9}" destId="{D8344A4C-A59C-418B-AE84-1CF03F62012F}" srcOrd="0" destOrd="0" presId="urn:microsoft.com/office/officeart/2005/8/layout/target3"/>
    <dgm:cxn modelId="{31CF51E6-BF38-40A5-A705-E7B1325DE530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25B15F4B-F2D6-4383-BB40-8B6CE4E28CAD}" type="presOf" srcId="{FBBFC3EA-9D9D-4F3A-BEA6-9C2C0E46BF20}" destId="{601CDFA2-8205-4060-95D5-B0A001D0D0E3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051A43D-278D-403E-915C-F039E40DB573}" type="presOf" srcId="{C73C7642-F245-4585-8F88-243F9FAEF6CA}" destId="{304CA11A-E17E-4999-A128-C72BF543B20D}" srcOrd="0" destOrd="0" presId="urn:microsoft.com/office/officeart/2005/8/layout/target3"/>
    <dgm:cxn modelId="{B767D9E4-A48B-42EF-BC7D-FF6AAB210EF0}" type="presOf" srcId="{FBBFC3EA-9D9D-4F3A-BEA6-9C2C0E46BF20}" destId="{3F478621-DC04-4E99-8ED0-6EF817E39D41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50DC5371-7744-445D-B766-07E483572B18}" type="presOf" srcId="{0C6E1E16-08A6-4B86-AB9F-749A7749D4C9}" destId="{B7652895-8F40-40B1-8BC2-AD2A1592E4B6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548F73A0-CB1A-4CB2-8F9A-028117FA3486}" type="presOf" srcId="{EBC41103-E2E5-4D48-9B4B-425520D3D098}" destId="{D3CEBA79-51F7-49AC-8104-9DE2B978BFF4}" srcOrd="1" destOrd="0" presId="urn:microsoft.com/office/officeart/2005/8/layout/target3"/>
    <dgm:cxn modelId="{F949C1E8-FA6F-487E-9AB7-38F1C7EAB608}" type="presOf" srcId="{C73C7642-F245-4585-8F88-243F9FAEF6CA}" destId="{0E0F4EFC-82FA-4EC4-801E-BC2F931EC339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0ED97EE-8D22-473F-AFB9-09327B5D6EB9}" type="presOf" srcId="{019433A1-1324-4DE1-9E6F-32B851095F74}" destId="{83FE2C4A-F11C-43B1-9923-1AFAA3244381}" srcOrd="1" destOrd="0" presId="urn:microsoft.com/office/officeart/2005/8/layout/target3"/>
    <dgm:cxn modelId="{F3875935-3EBD-409E-AC11-6920B0B606A7}" type="presOf" srcId="{EBC41103-E2E5-4D48-9B4B-425520D3D098}" destId="{F732C171-B6A8-40AC-BE86-9061B3C3D3B8}" srcOrd="0" destOrd="0" presId="urn:microsoft.com/office/officeart/2005/8/layout/target3"/>
    <dgm:cxn modelId="{5D7B248C-E587-4156-9636-591F08187329}" type="presOf" srcId="{9F18DD90-522E-4A06-9EDB-3FF7C7EB6637}" destId="{932F2F5B-E5E6-4E00-9503-10413FFBA7E0}" srcOrd="1" destOrd="0" presId="urn:microsoft.com/office/officeart/2005/8/layout/target3"/>
    <dgm:cxn modelId="{06307935-9C80-4D26-98E6-19596342850B}" type="presOf" srcId="{39F8B381-5807-488E-AC22-73DD4140ED4A}" destId="{71045F8C-00FA-488E-A7BD-E2E6753D979D}" srcOrd="0" destOrd="0" presId="urn:microsoft.com/office/officeart/2005/8/layout/target3"/>
    <dgm:cxn modelId="{83425FBC-20BA-4FAC-886E-5ACCB7B50E67}" type="presOf" srcId="{9F18DD90-522E-4A06-9EDB-3FF7C7EB6637}" destId="{D102FEF8-6917-41D2-AE5D-914C1EA8F84A}" srcOrd="0" destOrd="0" presId="urn:microsoft.com/office/officeart/2005/8/layout/target3"/>
    <dgm:cxn modelId="{E07AB658-45CE-452F-A752-D4E727E94A6D}" type="presParOf" srcId="{71045F8C-00FA-488E-A7BD-E2E6753D979D}" destId="{3577EC6B-C980-4F34-8C69-4365E7B8FC8C}" srcOrd="0" destOrd="0" presId="urn:microsoft.com/office/officeart/2005/8/layout/target3"/>
    <dgm:cxn modelId="{838DEAB0-959C-46F4-BE99-7559A691F190}" type="presParOf" srcId="{71045F8C-00FA-488E-A7BD-E2E6753D979D}" destId="{6940EB87-DC1D-4BC3-9408-9AC2E1FFC039}" srcOrd="1" destOrd="0" presId="urn:microsoft.com/office/officeart/2005/8/layout/target3"/>
    <dgm:cxn modelId="{B8385EE0-D463-43D6-8F5F-CFC1DE86BF41}" type="presParOf" srcId="{71045F8C-00FA-488E-A7BD-E2E6753D979D}" destId="{BC35EE03-4121-4EF9-923D-7CB6D30D358D}" srcOrd="2" destOrd="0" presId="urn:microsoft.com/office/officeart/2005/8/layout/target3"/>
    <dgm:cxn modelId="{3FCCCCC2-AE59-42A2-80AB-D9C2C875F572}" type="presParOf" srcId="{71045F8C-00FA-488E-A7BD-E2E6753D979D}" destId="{D3840DFA-901C-4049-8AB2-27AC2BA34540}" srcOrd="3" destOrd="0" presId="urn:microsoft.com/office/officeart/2005/8/layout/target3"/>
    <dgm:cxn modelId="{7B2E6FB0-56BA-4E47-919D-664452715B0E}" type="presParOf" srcId="{71045F8C-00FA-488E-A7BD-E2E6753D979D}" destId="{5BDA8D49-C64C-4FDF-ACCF-171444A32B21}" srcOrd="4" destOrd="0" presId="urn:microsoft.com/office/officeart/2005/8/layout/target3"/>
    <dgm:cxn modelId="{832F0564-D074-42C2-85EC-957C0AEC6530}" type="presParOf" srcId="{71045F8C-00FA-488E-A7BD-E2E6753D979D}" destId="{D8344A4C-A59C-418B-AE84-1CF03F62012F}" srcOrd="5" destOrd="0" presId="urn:microsoft.com/office/officeart/2005/8/layout/target3"/>
    <dgm:cxn modelId="{4014B8DE-2D70-4937-8387-F3E835BB916E}" type="presParOf" srcId="{71045F8C-00FA-488E-A7BD-E2E6753D979D}" destId="{57DDA582-354B-4295-AE97-083B34E96D1A}" srcOrd="6" destOrd="0" presId="urn:microsoft.com/office/officeart/2005/8/layout/target3"/>
    <dgm:cxn modelId="{E8633562-A885-4BA9-93A2-8F2E2502144C}" type="presParOf" srcId="{71045F8C-00FA-488E-A7BD-E2E6753D979D}" destId="{4A11C032-4DF2-44E5-8C80-1286B3D4B133}" srcOrd="7" destOrd="0" presId="urn:microsoft.com/office/officeart/2005/8/layout/target3"/>
    <dgm:cxn modelId="{D73FFC39-DDBC-4D6A-8ABC-D34D92F5E4BC}" type="presParOf" srcId="{71045F8C-00FA-488E-A7BD-E2E6753D979D}" destId="{601CDFA2-8205-4060-95D5-B0A001D0D0E3}" srcOrd="8" destOrd="0" presId="urn:microsoft.com/office/officeart/2005/8/layout/target3"/>
    <dgm:cxn modelId="{4B0C826C-3B70-4785-B030-381305559265}" type="presParOf" srcId="{71045F8C-00FA-488E-A7BD-E2E6753D979D}" destId="{EA95FEE9-5F68-48C7-93BB-0F8C419DA96D}" srcOrd="9" destOrd="0" presId="urn:microsoft.com/office/officeart/2005/8/layout/target3"/>
    <dgm:cxn modelId="{36CC3485-880C-4D1D-A515-5ADA2356E54C}" type="presParOf" srcId="{71045F8C-00FA-488E-A7BD-E2E6753D979D}" destId="{BB3828A8-1683-43A3-8BCA-2995B7EAE8F3}" srcOrd="10" destOrd="0" presId="urn:microsoft.com/office/officeart/2005/8/layout/target3"/>
    <dgm:cxn modelId="{26DAF3C1-DD90-44D4-BE7E-992279E5AB5C}" type="presParOf" srcId="{71045F8C-00FA-488E-A7BD-E2E6753D979D}" destId="{CC1D5B29-8413-4412-9F6D-55E531B84639}" srcOrd="11" destOrd="0" presId="urn:microsoft.com/office/officeart/2005/8/layout/target3"/>
    <dgm:cxn modelId="{07BE0BC9-5577-48D5-80FC-9A275A15851A}" type="presParOf" srcId="{71045F8C-00FA-488E-A7BD-E2E6753D979D}" destId="{AEEDACE7-4427-455B-A155-2C3381828BD7}" srcOrd="12" destOrd="0" presId="urn:microsoft.com/office/officeart/2005/8/layout/target3"/>
    <dgm:cxn modelId="{6C30E8D9-6B02-432B-A1DA-7365822676A0}" type="presParOf" srcId="{71045F8C-00FA-488E-A7BD-E2E6753D979D}" destId="{7C8531F2-00DF-4DB1-A6C6-AF46193E1BBF}" srcOrd="13" destOrd="0" presId="urn:microsoft.com/office/officeart/2005/8/layout/target3"/>
    <dgm:cxn modelId="{7B92387C-D533-40BD-A4C0-7A61F8F4890C}" type="presParOf" srcId="{71045F8C-00FA-488E-A7BD-E2E6753D979D}" destId="{304CA11A-E17E-4999-A128-C72BF543B20D}" srcOrd="14" destOrd="0" presId="urn:microsoft.com/office/officeart/2005/8/layout/target3"/>
    <dgm:cxn modelId="{DCBC0CB6-7C94-449F-9CC3-9FFF9A854706}" type="presParOf" srcId="{71045F8C-00FA-488E-A7BD-E2E6753D979D}" destId="{C67EF5F7-B425-49AF-82F9-2446588ED851}" srcOrd="15" destOrd="0" presId="urn:microsoft.com/office/officeart/2005/8/layout/target3"/>
    <dgm:cxn modelId="{06FA9661-0781-4DF0-BAA6-DA4F1B8CF45A}" type="presParOf" srcId="{71045F8C-00FA-488E-A7BD-E2E6753D979D}" destId="{14E80F71-B028-4CCE-8C5A-7AE67F9A28C6}" srcOrd="16" destOrd="0" presId="urn:microsoft.com/office/officeart/2005/8/layout/target3"/>
    <dgm:cxn modelId="{540A155F-98C7-43AF-8A05-041F8685C61D}" type="presParOf" srcId="{71045F8C-00FA-488E-A7BD-E2E6753D979D}" destId="{F732C171-B6A8-40AC-BE86-9061B3C3D3B8}" srcOrd="17" destOrd="0" presId="urn:microsoft.com/office/officeart/2005/8/layout/target3"/>
    <dgm:cxn modelId="{3002C36C-F5B1-4BD0-BCC7-570DE9348B20}" type="presParOf" srcId="{71045F8C-00FA-488E-A7BD-E2E6753D979D}" destId="{D8C5187E-68B6-4E2E-86D0-57087190219B}" srcOrd="18" destOrd="0" presId="urn:microsoft.com/office/officeart/2005/8/layout/target3"/>
    <dgm:cxn modelId="{F7828B1A-9C95-4CF4-9060-F7122856DCEB}" type="presParOf" srcId="{71045F8C-00FA-488E-A7BD-E2E6753D979D}" destId="{1A909E4D-639C-4CB7-A7CE-FC1133FAA37E}" srcOrd="19" destOrd="0" presId="urn:microsoft.com/office/officeart/2005/8/layout/target3"/>
    <dgm:cxn modelId="{66E345ED-0785-4BE7-B1C7-3EE62EFF2C4F}" type="presParOf" srcId="{71045F8C-00FA-488E-A7BD-E2E6753D979D}" destId="{D102FEF8-6917-41D2-AE5D-914C1EA8F84A}" srcOrd="20" destOrd="0" presId="urn:microsoft.com/office/officeart/2005/8/layout/target3"/>
    <dgm:cxn modelId="{42008788-437A-4E51-B0B6-6931703012DB}" type="presParOf" srcId="{71045F8C-00FA-488E-A7BD-E2E6753D979D}" destId="{4D19AB04-24FA-40C2-B203-52AE3D15E171}" srcOrd="21" destOrd="0" presId="urn:microsoft.com/office/officeart/2005/8/layout/target3"/>
    <dgm:cxn modelId="{E04D0E94-FC5A-4E50-94B8-65701EDBB40E}" type="presParOf" srcId="{71045F8C-00FA-488E-A7BD-E2E6753D979D}" destId="{B7652895-8F40-40B1-8BC2-AD2A1592E4B6}" srcOrd="22" destOrd="0" presId="urn:microsoft.com/office/officeart/2005/8/layout/target3"/>
    <dgm:cxn modelId="{30455BF1-1F09-4F78-91E9-952E9F3D38E3}" type="presParOf" srcId="{71045F8C-00FA-488E-A7BD-E2E6753D979D}" destId="{3F478621-DC04-4E99-8ED0-6EF817E39D41}" srcOrd="23" destOrd="0" presId="urn:microsoft.com/office/officeart/2005/8/layout/target3"/>
    <dgm:cxn modelId="{E437F95A-EDC0-40CE-A187-064C8E8515DC}" type="presParOf" srcId="{71045F8C-00FA-488E-A7BD-E2E6753D979D}" destId="{83FE2C4A-F11C-43B1-9923-1AFAA3244381}" srcOrd="24" destOrd="0" presId="urn:microsoft.com/office/officeart/2005/8/layout/target3"/>
    <dgm:cxn modelId="{AE9E8CEF-77EE-4A6E-8D46-C432EEDBED3C}" type="presParOf" srcId="{71045F8C-00FA-488E-A7BD-E2E6753D979D}" destId="{0E0F4EFC-82FA-4EC4-801E-BC2F931EC339}" srcOrd="25" destOrd="0" presId="urn:microsoft.com/office/officeart/2005/8/layout/target3"/>
    <dgm:cxn modelId="{7998203F-2427-40A4-9CF5-56DEB6FA5D98}" type="presParOf" srcId="{71045F8C-00FA-488E-A7BD-E2E6753D979D}" destId="{D3CEBA79-51F7-49AC-8104-9DE2B978BFF4}" srcOrd="26" destOrd="0" presId="urn:microsoft.com/office/officeart/2005/8/layout/target3"/>
    <dgm:cxn modelId="{728FBFAB-A1E6-407D-A1AA-09D91FEB8749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</a:t>
          </a:r>
          <a:r>
            <a:rPr lang="cs-CZ" sz="1900" kern="1200" dirty="0" smtClean="0"/>
            <a:t>: Mgr. Kuchtová Květoslava</a:t>
          </a:r>
          <a:endParaRPr lang="cs-CZ" sz="19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b="0" i="0" u="none" kern="1200" dirty="0" smtClean="0"/>
            <a:t>VY_32_INOVACE_6A_12_Belgie</a:t>
          </a:r>
          <a:endParaRPr lang="cs-CZ" sz="19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Téma</a:t>
          </a:r>
          <a:r>
            <a:rPr lang="cs-CZ" sz="1900" kern="1200" dirty="0" smtClean="0"/>
            <a:t>: </a:t>
          </a:r>
          <a:r>
            <a:rPr lang="cs-CZ" sz="1900" kern="1200" dirty="0" smtClean="0"/>
            <a:t>Zeměpis 7.ročník</a:t>
          </a:r>
          <a:endParaRPr lang="cs-CZ" sz="19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558279-A6DB-4860-8661-368C77DA795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921201-29B6-41A1-9056-BD81E18CBA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239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921201-29B6-41A1-9056-BD81E18CBAB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732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921201-29B6-41A1-9056-BD81E18CBAB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4297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921201-29B6-41A1-9056-BD81E18CBAB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07322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921201-29B6-41A1-9056-BD81E18CBAB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8759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921201-29B6-41A1-9056-BD81E18CBAB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1222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921201-29B6-41A1-9056-BD81E18CBABB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6950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921201-29B6-41A1-9056-BD81E18CBABB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1226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C6860-0519-46D6-AF87-7D12DD4445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E0A9A5B-12FF-421C-ADD2-545A10B5B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C6860-0519-46D6-AF87-7D12DD4445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E0A9A5B-12FF-421C-ADD2-545A10B5B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C6860-0519-46D6-AF87-7D12DD4445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A9A5B-12FF-421C-ADD2-545A10B5BD3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C6860-0519-46D6-AF87-7D12DD4445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A9A5B-12FF-421C-ADD2-545A10B5B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C6860-0519-46D6-AF87-7D12DD4445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E0A9A5B-12FF-421C-ADD2-545A10B5BD3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C6860-0519-46D6-AF87-7D12DD4445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A9A5B-12FF-421C-ADD2-545A10B5B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C6860-0519-46D6-AF87-7D12DD4445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A9A5B-12FF-421C-ADD2-545A10B5B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C6860-0519-46D6-AF87-7D12DD4445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A9A5B-12FF-421C-ADD2-545A10B5B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C6860-0519-46D6-AF87-7D12DD4445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A9A5B-12FF-421C-ADD2-545A10B5BD3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C6860-0519-46D6-AF87-7D12DD4445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A9A5B-12FF-421C-ADD2-545A10B5B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C6860-0519-46D6-AF87-7D12DD4445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A9A5B-12FF-421C-ADD2-545A10B5B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6BC6860-0519-46D6-AF87-7D12DD4445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E0A9A5B-12FF-421C-ADD2-545A10B5BD3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sobnostihistorie.estranky.cz/img/mid/107/2.jpg" TargetMode="External"/><Relationship Id="rId13" Type="http://schemas.openxmlformats.org/officeDocument/2006/relationships/hyperlink" Target="http://www.zapakatel.cz/static/deal/4005-591b.jpg" TargetMode="External"/><Relationship Id="rId3" Type="http://schemas.openxmlformats.org/officeDocument/2006/relationships/hyperlink" Target="http://upload.wikimedia.org/wikipedia/commons/thumb/a/a6/Benelux_schematic_map.png/220px-Benelux_schematic_map.png" TargetMode="External"/><Relationship Id="rId7" Type="http://schemas.openxmlformats.org/officeDocument/2006/relationships/hyperlink" Target="http://www.bugbog.com/images/maps/belgium-map.jpg" TargetMode="External"/><Relationship Id="rId12" Type="http://schemas.openxmlformats.org/officeDocument/2006/relationships/hyperlink" Target="http://mw2.google.com/mw-panoramio/photos/medium/3911740.jpg" TargetMode="External"/><Relationship Id="rId2" Type="http://schemas.openxmlformats.org/officeDocument/2006/relationships/hyperlink" Target="http://countries.pppst.com/geo_map_benelux_blank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lajky-statu.cz/data/vlajky/vlajka-belgie-1100.gif" TargetMode="External"/><Relationship Id="rId11" Type="http://schemas.openxmlformats.org/officeDocument/2006/relationships/hyperlink" Target="http://upload.wikimedia.org/wikipedia/commons/thumb/0/0c/Tournai_JPG05b.jpg/200px-Tournai_JPG05b.jpg" TargetMode="External"/><Relationship Id="rId5" Type="http://schemas.openxmlformats.org/officeDocument/2006/relationships/hyperlink" Target="http://dynastie.ic.cz/pictures/svedsko/znak_sved.gif" TargetMode="External"/><Relationship Id="rId10" Type="http://schemas.openxmlformats.org/officeDocument/2006/relationships/hyperlink" Target="http://www.tripzone.cz/content_img_cs/006/reka-maza-ve-meste-dinant-w-6164.jpg" TargetMode="External"/><Relationship Id="rId4" Type="http://schemas.openxmlformats.org/officeDocument/2006/relationships/hyperlink" Target="http://upload.wikimedia.org/wikipedia/commons/thumb/3/32/Flag_of_Benelux.svg/220px-Flag_of_Benelux.svg.png" TargetMode="External"/><Relationship Id="rId9" Type="http://schemas.openxmlformats.org/officeDocument/2006/relationships/hyperlink" Target="http://upload.wikimedia.org/wikipedia/commons/a/af/Belgie-mapa.PNG" TargetMode="External"/><Relationship Id="rId14" Type="http://schemas.openxmlformats.org/officeDocument/2006/relationships/hyperlink" Target="http://www.umbusiness.co.uk/blog/wp-content/uploads/2008/09/atomium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882995030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05480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 s pomocí interaktivní tabule.</a:t>
            </a:r>
          </a:p>
        </p:txBody>
      </p:sp>
    </p:spTree>
    <p:extLst>
      <p:ext uri="{BB962C8B-B14F-4D97-AF65-F5344CB8AC3E}">
        <p14:creationId xmlns:p14="http://schemas.microsoft.com/office/powerpoint/2010/main" val="3913067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Uzivatel\Desktop\geo_map_benelux_blank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202" y="0"/>
            <a:ext cx="926272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6496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12377" y="463487"/>
            <a:ext cx="420339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  <a:latin typeface="Adobe Arabic" pitchFamily="18" charset="-78"/>
                <a:cs typeface="Adobe Arabic" pitchFamily="18" charset="-78"/>
              </a:rPr>
              <a:t>BENELUX</a:t>
            </a:r>
            <a:endParaRPr lang="cs-CZ" sz="9600" dirty="0">
              <a:solidFill>
                <a:schemeClr val="accent2">
                  <a:lumMod val="75000"/>
                </a:schemeClr>
              </a:solidFill>
              <a:latin typeface="Adobe Arabic" pitchFamily="18" charset="-78"/>
              <a:cs typeface="Adobe Arabic" pitchFamily="18" charset="-78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204864"/>
            <a:ext cx="7663829" cy="14157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je označení pro volné společenství Belgie, Nizozemska a Lucemburska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                </a:t>
            </a:r>
            <a:r>
              <a:rPr lang="cs-CZ" sz="3200" dirty="0" err="1" smtClean="0">
                <a:solidFill>
                  <a:srgbClr val="FF0000"/>
                </a:solidFill>
              </a:rPr>
              <a:t>Be</a:t>
            </a:r>
            <a:r>
              <a:rPr lang="cs-CZ" sz="3200" dirty="0" err="1" smtClean="0"/>
              <a:t>lgigue</a:t>
            </a:r>
            <a:r>
              <a:rPr lang="cs-CZ" sz="3200" dirty="0" smtClean="0"/>
              <a:t>, </a:t>
            </a:r>
            <a:r>
              <a:rPr lang="cs-CZ" sz="3200" dirty="0" err="1" smtClean="0">
                <a:solidFill>
                  <a:srgbClr val="FF0000"/>
                </a:solidFill>
              </a:rPr>
              <a:t>Ne</a:t>
            </a:r>
            <a:r>
              <a:rPr lang="cs-CZ" sz="3200" dirty="0" err="1" smtClean="0"/>
              <a:t>derland</a:t>
            </a:r>
            <a:r>
              <a:rPr lang="cs-CZ" sz="3200" dirty="0" smtClean="0"/>
              <a:t> a </a:t>
            </a:r>
            <a:r>
              <a:rPr lang="cs-CZ" sz="3200" dirty="0" smtClean="0">
                <a:solidFill>
                  <a:srgbClr val="FF0000"/>
                </a:solidFill>
              </a:rPr>
              <a:t>Lux</a:t>
            </a:r>
            <a:r>
              <a:rPr lang="cs-CZ" sz="3200" dirty="0" smtClean="0"/>
              <a:t>emburg</a:t>
            </a:r>
            <a:endParaRPr lang="cs-CZ" sz="3200" dirty="0"/>
          </a:p>
        </p:txBody>
      </p:sp>
      <p:pic>
        <p:nvPicPr>
          <p:cNvPr id="1026" name="Picture 2" descr="C:\Users\Uzivatel\Desktop\220px-Benelux_schematic_map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44" y="2564904"/>
            <a:ext cx="2235200" cy="2601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Desktop\600px-Flag_of_Benelux_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005064"/>
            <a:ext cx="388843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236296" y="5301208"/>
            <a:ext cx="1669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Vlajka Beneluxu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2167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620688"/>
            <a:ext cx="239360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Belgie</a:t>
            </a:r>
            <a:endParaRPr lang="cs-CZ" sz="66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94056" y="1777365"/>
            <a:ext cx="28371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Belgické království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2321" y="2948639"/>
            <a:ext cx="518270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Rozloha:                         30 529 km²</a:t>
            </a:r>
          </a:p>
          <a:p>
            <a:r>
              <a:rPr lang="cs-CZ" dirty="0" smtClean="0"/>
              <a:t>Počet obyvatel:             10 583 382</a:t>
            </a:r>
          </a:p>
          <a:p>
            <a:r>
              <a:rPr lang="cs-CZ" dirty="0" smtClean="0"/>
              <a:t>Hlavní město:               Brusel – sídlo Evropské unie </a:t>
            </a:r>
          </a:p>
          <a:p>
            <a:r>
              <a:rPr lang="cs-CZ" dirty="0" smtClean="0"/>
              <a:t>Měna:                            Euro</a:t>
            </a:r>
          </a:p>
          <a:p>
            <a:r>
              <a:rPr lang="cs-CZ" dirty="0" smtClean="0"/>
              <a:t>Hlava státu:                   král Albert II. Belgický</a:t>
            </a:r>
          </a:p>
          <a:p>
            <a:r>
              <a:rPr lang="cs-CZ" dirty="0" smtClean="0"/>
              <a:t>Jazyk:                             vlámština a francouzština</a:t>
            </a:r>
            <a:endParaRPr lang="cs-CZ" dirty="0"/>
          </a:p>
        </p:txBody>
      </p:sp>
      <p:pic>
        <p:nvPicPr>
          <p:cNvPr id="3077" name="Picture 5" descr="C:\Users\Uzivatel\Desktop\krá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3866"/>
            <a:ext cx="3152775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zivatel\Desktop\znak belgi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67" y="260648"/>
            <a:ext cx="2598024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zivatel\Desktop\image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941845"/>
            <a:ext cx="3320433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28184" y="4402272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Albert II. Belgický</a:t>
            </a:r>
            <a:endParaRPr lang="cs-CZ" dirty="0"/>
          </a:p>
        </p:txBody>
      </p:sp>
      <p:pic>
        <p:nvPicPr>
          <p:cNvPr id="1026" name="Picture 2" descr="C:\Users\Uzivatel\Desktop\belgium-map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770" y="4836060"/>
            <a:ext cx="3268142" cy="1905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9694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0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1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4000"/>
                            </p:stCondLst>
                            <p:childTnLst>
                              <p:par>
                                <p:cTn id="35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1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70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79484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Belgie </a:t>
            </a:r>
            <a:r>
              <a:rPr lang="cs-CZ" dirty="0"/>
              <a:t>je přímořský stát, je omýván vodami Severního moře. Sousedí s Francií,</a:t>
            </a:r>
          </a:p>
          <a:p>
            <a:r>
              <a:rPr lang="cs-CZ" dirty="0"/>
              <a:t>Lucemburskem, Německem a Nizozemskem.</a:t>
            </a:r>
          </a:p>
          <a:p>
            <a:r>
              <a:rPr lang="cs-CZ" dirty="0"/>
              <a:t>Povrch Belgie tvoří hornaté Ardeny, pobřežní nížina a Centrální rovina s úrodnou</a:t>
            </a:r>
          </a:p>
          <a:p>
            <a:r>
              <a:rPr lang="cs-CZ" dirty="0"/>
              <a:t>půdou. Belgií protékají řeky </a:t>
            </a:r>
            <a:r>
              <a:rPr lang="cs-CZ" dirty="0" err="1"/>
              <a:t>Máza</a:t>
            </a:r>
            <a:r>
              <a:rPr lang="cs-CZ" dirty="0"/>
              <a:t> a Šelda.</a:t>
            </a:r>
          </a:p>
          <a:p>
            <a:endParaRPr lang="cs-CZ" dirty="0"/>
          </a:p>
        </p:txBody>
      </p:sp>
      <p:pic>
        <p:nvPicPr>
          <p:cNvPr id="1029" name="Picture 5" descr="C:\Users\Uzivatel\Desktop\Belgie-map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44824"/>
            <a:ext cx="7632848" cy="458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709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zivatel\Desktop\reka-maza-ve-meste-dinant-w-616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614" y="548680"/>
            <a:ext cx="381833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ivatel\Desktop\800px-Tournai_JPG05b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614" y="3933056"/>
            <a:ext cx="381833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\Desktop\krajina-v-ardenach-w-201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620688"/>
            <a:ext cx="4680520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36096" y="1998885"/>
            <a:ext cx="2178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Krajina v Ardenách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052736"/>
            <a:ext cx="1314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Řeka </a:t>
            </a:r>
            <a:r>
              <a:rPr lang="cs-CZ" dirty="0" err="1" smtClean="0">
                <a:solidFill>
                  <a:schemeClr val="bg1"/>
                </a:solidFill>
              </a:rPr>
              <a:t>Máza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4348660"/>
            <a:ext cx="13067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Řeka Šelda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8040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1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0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1" presetClass="entr" presetSubtype="1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1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941168"/>
            <a:ext cx="2423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11760" y="260648"/>
            <a:ext cx="312297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Zajímavosti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4016" y="1415393"/>
            <a:ext cx="825525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Belgie je místem karnevalů a pestrých průvodů v historických kostýmech, jejichž kořeny sahají až do středověku. Dějištěm těchto atrakcí bývají Bruggy, Brusel, </a:t>
            </a:r>
            <a:r>
              <a:rPr lang="cs-CZ" dirty="0" err="1" smtClean="0"/>
              <a:t>Charleroi</a:t>
            </a:r>
            <a:r>
              <a:rPr lang="cs-CZ" dirty="0" smtClean="0"/>
              <a:t> i další města Belgie.</a:t>
            </a:r>
            <a:br>
              <a:rPr lang="cs-CZ" dirty="0" smtClean="0"/>
            </a:br>
            <a:r>
              <a:rPr lang="cs-CZ" dirty="0" smtClean="0"/>
              <a:t>V Belgii najdeme Waterloo, slavné místo Napoleonovy porážky.</a:t>
            </a:r>
            <a:br>
              <a:rPr lang="cs-CZ" dirty="0" smtClean="0"/>
            </a:br>
            <a:r>
              <a:rPr lang="cs-CZ" dirty="0" smtClean="0"/>
              <a:t>Belgie se vyznačuje skvělou kuchyní a výbornými pralinkami.</a:t>
            </a:r>
            <a:endParaRPr lang="cs-CZ" dirty="0"/>
          </a:p>
        </p:txBody>
      </p:sp>
      <p:pic>
        <p:nvPicPr>
          <p:cNvPr id="1026" name="Picture 2" descr="http://www.zapakatel.cz/static/deal/4005-591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104963"/>
            <a:ext cx="4330262" cy="3672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9662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7" y="764704"/>
            <a:ext cx="82089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 znamená slovo Benelux. Které státy tento spolek tvoří ? Jaké zvíře je znázorněno na vlajce Beneluxu.</a:t>
            </a:r>
          </a:p>
          <a:p>
            <a:r>
              <a:rPr lang="cs-CZ" dirty="0" smtClean="0"/>
              <a:t>Vyber správnou odpověď . Belgie je  a/ vnitrozemský stát</a:t>
            </a:r>
          </a:p>
          <a:p>
            <a:r>
              <a:rPr lang="cs-CZ" dirty="0" smtClean="0"/>
              <a:t>                                                                  b/ přímořský stát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Belgie je  a/ království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b/ republika</a:t>
            </a:r>
          </a:p>
          <a:p>
            <a:r>
              <a:rPr lang="cs-CZ" dirty="0" smtClean="0"/>
              <a:t>Doplň hlavou státu </a:t>
            </a:r>
            <a:r>
              <a:rPr lang="cs-CZ" dirty="0" err="1" smtClean="0"/>
              <a:t>státu</a:t>
            </a:r>
            <a:r>
              <a:rPr lang="cs-CZ" dirty="0" smtClean="0"/>
              <a:t> je…       Belgií protékají řeky … a…</a:t>
            </a:r>
            <a:endParaRPr lang="cs-CZ" dirty="0"/>
          </a:p>
        </p:txBody>
      </p:sp>
      <p:pic>
        <p:nvPicPr>
          <p:cNvPr id="6146" name="Picture 2" descr="C:\Users\Uzivatel\Desktop\atomium dominanta belgi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3803" y="3068960"/>
            <a:ext cx="6048672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67744" y="5797165"/>
            <a:ext cx="49519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</a:rPr>
              <a:t>Atomium</a:t>
            </a:r>
            <a:r>
              <a:rPr lang="cs-CZ" sz="2800" dirty="0" smtClean="0">
                <a:solidFill>
                  <a:schemeClr val="bg1"/>
                </a:solidFill>
              </a:rPr>
              <a:t>, dominanta Bruselu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170936"/>
            <a:ext cx="22076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Opakování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728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303838"/>
          </a:xfrm>
        </p:spPr>
        <p:txBody>
          <a:bodyPr>
            <a:normAutofit fontScale="40000" lnSpcReduction="20000"/>
          </a:bodyPr>
          <a:lstStyle/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2"/>
              </a:rPr>
              <a:t>http://</a:t>
            </a:r>
            <a:r>
              <a:rPr lang="pl-PL" dirty="0" smtClean="0">
                <a:hlinkClick r:id="rId2"/>
              </a:rPr>
              <a:t>countries.pppst.com/geo_map_benelux_blank.gif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upload.wikimedia.org/wikipedia/commons/thumb/a/a6/Benelux_schematic_map.png/220px-Benelux_schematic_map.png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upload.wikimedia.org/wikipedia/commons/thumb/3/32/Flag_of_Benelux.svg/220px-Flag_of_Benelux.svg.png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dynastie.ic.cz/pictures/svedsko/znak_sved.gif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6"/>
              </a:rPr>
              <a:t>http://</a:t>
            </a:r>
            <a:r>
              <a:rPr lang="pl-PL" dirty="0" smtClean="0">
                <a:hlinkClick r:id="rId6"/>
              </a:rPr>
              <a:t>www.vlajky-statu.cz/data/vlajky/vlajka-belgie-1100.gif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7"/>
              </a:rPr>
              <a:t>http://</a:t>
            </a:r>
            <a:r>
              <a:rPr lang="pl-PL" dirty="0" smtClean="0">
                <a:hlinkClick r:id="rId7"/>
              </a:rPr>
              <a:t>www.bugbog.com/images/maps/belgium-map.jpg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8"/>
              </a:rPr>
              <a:t>http://</a:t>
            </a:r>
            <a:r>
              <a:rPr lang="pl-PL" dirty="0" smtClean="0">
                <a:hlinkClick r:id="rId8"/>
              </a:rPr>
              <a:t>www.osobnostihistorie.estranky.cz/img/mid/107/2.jpg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9"/>
              </a:rPr>
              <a:t>http://</a:t>
            </a:r>
            <a:r>
              <a:rPr lang="pl-PL" dirty="0" smtClean="0">
                <a:hlinkClick r:id="rId9"/>
              </a:rPr>
              <a:t>upload.wikimedia.org/wikipedia/commons/a/af/Belgie-mapa.PNG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0"/>
              </a:rPr>
              <a:t>http://</a:t>
            </a:r>
            <a:r>
              <a:rPr lang="pl-PL" dirty="0" smtClean="0">
                <a:hlinkClick r:id="rId10"/>
              </a:rPr>
              <a:t>www.tripzone.cz/content_img_cs/006/reka-maza-ve-meste-dinant-w-6164.jpg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1"/>
              </a:rPr>
              <a:t>http://</a:t>
            </a:r>
            <a:r>
              <a:rPr lang="pl-PL" dirty="0" smtClean="0">
                <a:hlinkClick r:id="rId11"/>
              </a:rPr>
              <a:t>upload.wikimedia.org/wikipedia/commons/thumb/0/0c/Tournai_JPG05b.jpg/200px-Tournai_JPG05b.jpg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2"/>
              </a:rPr>
              <a:t>http://</a:t>
            </a:r>
            <a:r>
              <a:rPr lang="pl-PL" dirty="0" smtClean="0">
                <a:hlinkClick r:id="rId12"/>
              </a:rPr>
              <a:t>mw2.google.com/mw-panoramio/photos/medium/3911740.jpg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3"/>
              </a:rPr>
              <a:t>http://</a:t>
            </a:r>
            <a:r>
              <a:rPr lang="pl-PL" dirty="0" smtClean="0">
                <a:hlinkClick r:id="rId13"/>
              </a:rPr>
              <a:t>www.zapakatel.cz/static/deal/4005-591b.jpg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4"/>
              </a:rPr>
              <a:t>http://</a:t>
            </a:r>
            <a:r>
              <a:rPr lang="pl-PL" dirty="0" smtClean="0">
                <a:hlinkClick r:id="rId14"/>
              </a:rPr>
              <a:t>www.umbusiness.co.uk/blog/wp-content/uploads/2008/09/atomium2.jpg</a:t>
            </a:r>
            <a:endParaRPr lang="pl-PL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6913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484</TotalTime>
  <Words>250</Words>
  <Application>Microsoft Office PowerPoint</Application>
  <PresentationFormat>Předvádění na obrazovce (4:3)</PresentationFormat>
  <Paragraphs>61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Honza</cp:lastModifiedBy>
  <cp:revision>25</cp:revision>
  <dcterms:created xsi:type="dcterms:W3CDTF">2012-10-26T11:44:57Z</dcterms:created>
  <dcterms:modified xsi:type="dcterms:W3CDTF">2013-02-07T17:51:46Z</dcterms:modified>
</cp:coreProperties>
</file>