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7" r:id="rId2"/>
    <p:sldId id="268" r:id="rId3"/>
    <p:sldId id="260" r:id="rId4"/>
    <p:sldId id="259" r:id="rId5"/>
    <p:sldId id="257" r:id="rId6"/>
    <p:sldId id="256" r:id="rId7"/>
    <p:sldId id="261" r:id="rId8"/>
    <p:sldId id="258" r:id="rId9"/>
    <p:sldId id="263" r:id="rId10"/>
    <p:sldId id="262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VY_32_INOVACE_6A_13_Lucembursko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A64012CE-D26B-4FF6-B7BD-B28F952A1D4C}" type="presOf" srcId="{C73C7642-F245-4585-8F88-243F9FAEF6CA}" destId="{0E0F4EFC-82FA-4EC4-801E-BC2F931EC339}" srcOrd="1" destOrd="0" presId="urn:microsoft.com/office/officeart/2005/8/layout/target3"/>
    <dgm:cxn modelId="{26DC55A3-58CC-479E-ABE5-8617E79A5CFE}" type="presOf" srcId="{FBBFC3EA-9D9D-4F3A-BEA6-9C2C0E46BF20}" destId="{3F478621-DC04-4E99-8ED0-6EF817E39D41}" srcOrd="1" destOrd="0" presId="urn:microsoft.com/office/officeart/2005/8/layout/target3"/>
    <dgm:cxn modelId="{0D0498A2-80D3-4A65-8A7B-A9ABDB15417E}" type="presOf" srcId="{019433A1-1324-4DE1-9E6F-32B851095F74}" destId="{83FE2C4A-F11C-43B1-9923-1AFAA324438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A1CB458-5A8D-4EED-9DA7-81FB7ADF0D6A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ABBE7386-E25F-4AC0-95B1-5480AFEFF319}" type="presOf" srcId="{019433A1-1324-4DE1-9E6F-32B851095F74}" destId="{CC1D5B29-8413-4412-9F6D-55E531B84639}" srcOrd="0" destOrd="0" presId="urn:microsoft.com/office/officeart/2005/8/layout/target3"/>
    <dgm:cxn modelId="{D2D059D7-6814-438B-BE9B-A0076529F812}" type="presOf" srcId="{445C7998-7549-48B0-BD68-D4F0167F02E5}" destId="{4D19AB04-24FA-40C2-B203-52AE3D15E171}" srcOrd="1" destOrd="0" presId="urn:microsoft.com/office/officeart/2005/8/layout/target3"/>
    <dgm:cxn modelId="{7D44A8FC-8175-403B-B090-EF782A1E63E9}" type="presOf" srcId="{0C6E1E16-08A6-4B86-AB9F-749A7749D4C9}" destId="{B7652895-8F40-40B1-8BC2-AD2A1592E4B6}" srcOrd="1" destOrd="0" presId="urn:microsoft.com/office/officeart/2005/8/layout/target3"/>
    <dgm:cxn modelId="{03AAD83C-C400-441C-AF3D-1A9EFDF7C5D0}" type="presOf" srcId="{EBC41103-E2E5-4D48-9B4B-425520D3D098}" destId="{F732C171-B6A8-40AC-BE86-9061B3C3D3B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2378B9D-9964-417A-83F0-CEC4B9597196}" type="presOf" srcId="{0C6E1E16-08A6-4B86-AB9F-749A7749D4C9}" destId="{D8344A4C-A59C-418B-AE84-1CF03F62012F}" srcOrd="0" destOrd="0" presId="urn:microsoft.com/office/officeart/2005/8/layout/target3"/>
    <dgm:cxn modelId="{8DA84826-947B-4658-BDA5-9953A379D2E4}" type="presOf" srcId="{9F18DD90-522E-4A06-9EDB-3FF7C7EB6637}" destId="{932F2F5B-E5E6-4E00-9503-10413FFBA7E0}" srcOrd="1" destOrd="0" presId="urn:microsoft.com/office/officeart/2005/8/layout/target3"/>
    <dgm:cxn modelId="{52BE7AB7-1EB5-49A9-A79D-2EB0B590AA06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EFBD568-7DCA-47FF-B18C-A7157569E59C}" type="presOf" srcId="{445C7998-7549-48B0-BD68-D4F0167F02E5}" destId="{BC35EE03-4121-4EF9-923D-7CB6D30D358D}" srcOrd="0" destOrd="0" presId="urn:microsoft.com/office/officeart/2005/8/layout/target3"/>
    <dgm:cxn modelId="{15AAB693-5875-4BC6-885A-B6A93AE9CF03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A9CF19-271F-496B-8583-A4FE86A951DF}" type="presOf" srcId="{C73C7642-F245-4585-8F88-243F9FAEF6CA}" destId="{304CA11A-E17E-4999-A128-C72BF543B20D}" srcOrd="0" destOrd="0" presId="urn:microsoft.com/office/officeart/2005/8/layout/target3"/>
    <dgm:cxn modelId="{D78401DF-D5FF-4BCA-AB45-A75DC3C1C1E3}" type="presOf" srcId="{EBC41103-E2E5-4D48-9B4B-425520D3D098}" destId="{D3CEBA79-51F7-49AC-8104-9DE2B978BFF4}" srcOrd="1" destOrd="0" presId="urn:microsoft.com/office/officeart/2005/8/layout/target3"/>
    <dgm:cxn modelId="{D9B31D26-156D-4A7B-A34D-20FACCB825AD}" type="presParOf" srcId="{71045F8C-00FA-488E-A7BD-E2E6753D979D}" destId="{3577EC6B-C980-4F34-8C69-4365E7B8FC8C}" srcOrd="0" destOrd="0" presId="urn:microsoft.com/office/officeart/2005/8/layout/target3"/>
    <dgm:cxn modelId="{CF9DAE08-F5FD-4E72-B061-E1E0652813A5}" type="presParOf" srcId="{71045F8C-00FA-488E-A7BD-E2E6753D979D}" destId="{6940EB87-DC1D-4BC3-9408-9AC2E1FFC039}" srcOrd="1" destOrd="0" presId="urn:microsoft.com/office/officeart/2005/8/layout/target3"/>
    <dgm:cxn modelId="{71B7EC4F-2E5F-4EE9-B449-54288B926DED}" type="presParOf" srcId="{71045F8C-00FA-488E-A7BD-E2E6753D979D}" destId="{BC35EE03-4121-4EF9-923D-7CB6D30D358D}" srcOrd="2" destOrd="0" presId="urn:microsoft.com/office/officeart/2005/8/layout/target3"/>
    <dgm:cxn modelId="{040001AD-7740-47FC-82FF-9C285767498D}" type="presParOf" srcId="{71045F8C-00FA-488E-A7BD-E2E6753D979D}" destId="{D3840DFA-901C-4049-8AB2-27AC2BA34540}" srcOrd="3" destOrd="0" presId="urn:microsoft.com/office/officeart/2005/8/layout/target3"/>
    <dgm:cxn modelId="{8867F6B9-D6DB-4946-9B59-1B6F2C4680B2}" type="presParOf" srcId="{71045F8C-00FA-488E-A7BD-E2E6753D979D}" destId="{5BDA8D49-C64C-4FDF-ACCF-171444A32B21}" srcOrd="4" destOrd="0" presId="urn:microsoft.com/office/officeart/2005/8/layout/target3"/>
    <dgm:cxn modelId="{22D2A8D1-EF73-482E-BC4C-6B8B20346991}" type="presParOf" srcId="{71045F8C-00FA-488E-A7BD-E2E6753D979D}" destId="{D8344A4C-A59C-418B-AE84-1CF03F62012F}" srcOrd="5" destOrd="0" presId="urn:microsoft.com/office/officeart/2005/8/layout/target3"/>
    <dgm:cxn modelId="{F86FDCAD-80B4-45A7-B724-050D946B59A8}" type="presParOf" srcId="{71045F8C-00FA-488E-A7BD-E2E6753D979D}" destId="{57DDA582-354B-4295-AE97-083B34E96D1A}" srcOrd="6" destOrd="0" presId="urn:microsoft.com/office/officeart/2005/8/layout/target3"/>
    <dgm:cxn modelId="{62FA1F05-8610-4047-A142-BE2BD3E49DB6}" type="presParOf" srcId="{71045F8C-00FA-488E-A7BD-E2E6753D979D}" destId="{4A11C032-4DF2-44E5-8C80-1286B3D4B133}" srcOrd="7" destOrd="0" presId="urn:microsoft.com/office/officeart/2005/8/layout/target3"/>
    <dgm:cxn modelId="{1EA8D33C-FE4B-4674-8076-7A74E736F6E1}" type="presParOf" srcId="{71045F8C-00FA-488E-A7BD-E2E6753D979D}" destId="{601CDFA2-8205-4060-95D5-B0A001D0D0E3}" srcOrd="8" destOrd="0" presId="urn:microsoft.com/office/officeart/2005/8/layout/target3"/>
    <dgm:cxn modelId="{7BD07803-72A1-4168-AD60-786124090350}" type="presParOf" srcId="{71045F8C-00FA-488E-A7BD-E2E6753D979D}" destId="{EA95FEE9-5F68-48C7-93BB-0F8C419DA96D}" srcOrd="9" destOrd="0" presId="urn:microsoft.com/office/officeart/2005/8/layout/target3"/>
    <dgm:cxn modelId="{D2E12E9C-B196-4DCB-ACC0-39B5FA5230F8}" type="presParOf" srcId="{71045F8C-00FA-488E-A7BD-E2E6753D979D}" destId="{BB3828A8-1683-43A3-8BCA-2995B7EAE8F3}" srcOrd="10" destOrd="0" presId="urn:microsoft.com/office/officeart/2005/8/layout/target3"/>
    <dgm:cxn modelId="{E0ED36E2-04EC-4E0E-B971-AD956689911F}" type="presParOf" srcId="{71045F8C-00FA-488E-A7BD-E2E6753D979D}" destId="{CC1D5B29-8413-4412-9F6D-55E531B84639}" srcOrd="11" destOrd="0" presId="urn:microsoft.com/office/officeart/2005/8/layout/target3"/>
    <dgm:cxn modelId="{843290E8-E002-4FA7-BE79-7F3149523A80}" type="presParOf" srcId="{71045F8C-00FA-488E-A7BD-E2E6753D979D}" destId="{AEEDACE7-4427-455B-A155-2C3381828BD7}" srcOrd="12" destOrd="0" presId="urn:microsoft.com/office/officeart/2005/8/layout/target3"/>
    <dgm:cxn modelId="{B06B92B1-2BA5-4325-B238-888709310AA0}" type="presParOf" srcId="{71045F8C-00FA-488E-A7BD-E2E6753D979D}" destId="{7C8531F2-00DF-4DB1-A6C6-AF46193E1BBF}" srcOrd="13" destOrd="0" presId="urn:microsoft.com/office/officeart/2005/8/layout/target3"/>
    <dgm:cxn modelId="{474FC4E6-B76A-4F7A-B47A-F58490AA90D1}" type="presParOf" srcId="{71045F8C-00FA-488E-A7BD-E2E6753D979D}" destId="{304CA11A-E17E-4999-A128-C72BF543B20D}" srcOrd="14" destOrd="0" presId="urn:microsoft.com/office/officeart/2005/8/layout/target3"/>
    <dgm:cxn modelId="{D5CCDE9C-CA93-415D-A93B-2F8263280254}" type="presParOf" srcId="{71045F8C-00FA-488E-A7BD-E2E6753D979D}" destId="{C67EF5F7-B425-49AF-82F9-2446588ED851}" srcOrd="15" destOrd="0" presId="urn:microsoft.com/office/officeart/2005/8/layout/target3"/>
    <dgm:cxn modelId="{72D6F4DD-4B8F-458F-AB93-5B97B6F35A73}" type="presParOf" srcId="{71045F8C-00FA-488E-A7BD-E2E6753D979D}" destId="{14E80F71-B028-4CCE-8C5A-7AE67F9A28C6}" srcOrd="16" destOrd="0" presId="urn:microsoft.com/office/officeart/2005/8/layout/target3"/>
    <dgm:cxn modelId="{5B828174-A1ED-4784-85FF-A9227060C2F1}" type="presParOf" srcId="{71045F8C-00FA-488E-A7BD-E2E6753D979D}" destId="{F732C171-B6A8-40AC-BE86-9061B3C3D3B8}" srcOrd="17" destOrd="0" presId="urn:microsoft.com/office/officeart/2005/8/layout/target3"/>
    <dgm:cxn modelId="{18E95913-FC26-43E1-B86A-DB79BE84FFC1}" type="presParOf" srcId="{71045F8C-00FA-488E-A7BD-E2E6753D979D}" destId="{D8C5187E-68B6-4E2E-86D0-57087190219B}" srcOrd="18" destOrd="0" presId="urn:microsoft.com/office/officeart/2005/8/layout/target3"/>
    <dgm:cxn modelId="{64659452-60AB-41EC-A7F0-6107AA95942F}" type="presParOf" srcId="{71045F8C-00FA-488E-A7BD-E2E6753D979D}" destId="{1A909E4D-639C-4CB7-A7CE-FC1133FAA37E}" srcOrd="19" destOrd="0" presId="urn:microsoft.com/office/officeart/2005/8/layout/target3"/>
    <dgm:cxn modelId="{8AA15073-2F4F-4F9A-A1DE-48D828F7B895}" type="presParOf" srcId="{71045F8C-00FA-488E-A7BD-E2E6753D979D}" destId="{D102FEF8-6917-41D2-AE5D-914C1EA8F84A}" srcOrd="20" destOrd="0" presId="urn:microsoft.com/office/officeart/2005/8/layout/target3"/>
    <dgm:cxn modelId="{5589799B-5035-4CD4-87C0-DC027212B75F}" type="presParOf" srcId="{71045F8C-00FA-488E-A7BD-E2E6753D979D}" destId="{4D19AB04-24FA-40C2-B203-52AE3D15E171}" srcOrd="21" destOrd="0" presId="urn:microsoft.com/office/officeart/2005/8/layout/target3"/>
    <dgm:cxn modelId="{813014A8-0D23-428D-B781-01D8380AF1E5}" type="presParOf" srcId="{71045F8C-00FA-488E-A7BD-E2E6753D979D}" destId="{B7652895-8F40-40B1-8BC2-AD2A1592E4B6}" srcOrd="22" destOrd="0" presId="urn:microsoft.com/office/officeart/2005/8/layout/target3"/>
    <dgm:cxn modelId="{64A12B28-5AD9-47F7-8B25-1A9263174BF9}" type="presParOf" srcId="{71045F8C-00FA-488E-A7BD-E2E6753D979D}" destId="{3F478621-DC04-4E99-8ED0-6EF817E39D41}" srcOrd="23" destOrd="0" presId="urn:microsoft.com/office/officeart/2005/8/layout/target3"/>
    <dgm:cxn modelId="{5C0B539A-3FD4-4345-8764-8FB9617C01DA}" type="presParOf" srcId="{71045F8C-00FA-488E-A7BD-E2E6753D979D}" destId="{83FE2C4A-F11C-43B1-9923-1AFAA3244381}" srcOrd="24" destOrd="0" presId="urn:microsoft.com/office/officeart/2005/8/layout/target3"/>
    <dgm:cxn modelId="{EEFD1AA9-FEAC-4D05-9A7E-63849503D98E}" type="presParOf" srcId="{71045F8C-00FA-488E-A7BD-E2E6753D979D}" destId="{0E0F4EFC-82FA-4EC4-801E-BC2F931EC339}" srcOrd="25" destOrd="0" presId="urn:microsoft.com/office/officeart/2005/8/layout/target3"/>
    <dgm:cxn modelId="{A15CBE7A-7088-4560-81AD-1BAE4B6E7E66}" type="presParOf" srcId="{71045F8C-00FA-488E-A7BD-E2E6753D979D}" destId="{D3CEBA79-51F7-49AC-8104-9DE2B978BFF4}" srcOrd="26" destOrd="0" presId="urn:microsoft.com/office/officeart/2005/8/layout/target3"/>
    <dgm:cxn modelId="{6264635B-0EF8-4BCA-9DB4-0BB3F33F5EB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VY_32_INOVACE_6A_13_Lucembursko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4F180-9F27-4AE3-8286-50E60C59A0A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E0AE00-0EE7-400A-88ED-5325D4BE80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399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77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136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73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429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417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384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2677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5380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9247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33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6915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5493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0AE00-0EE7-400A-88ED-5325D4BE80D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626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CD22A8-E672-460F-8BF0-F96795B682DE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E94C50C-DEC9-46E6-84FE-3CA1B1CC11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952/165/7556cebd6a_75827514_o2.jpg" TargetMode="External"/><Relationship Id="rId13" Type="http://schemas.openxmlformats.org/officeDocument/2006/relationships/hyperlink" Target="http://careers.pwc.lu/careers/images/luxembourg/lux-8.jpg" TargetMode="External"/><Relationship Id="rId18" Type="http://schemas.openxmlformats.org/officeDocument/2006/relationships/hyperlink" Target="http://slantour.cz/foto/full/2393-hrad-vianden.jpg" TargetMode="External"/><Relationship Id="rId3" Type="http://schemas.openxmlformats.org/officeDocument/2006/relationships/hyperlink" Target="http://tripio.cz/media/images/d/b/img4ed78e20913bd_1000.jpg" TargetMode="External"/><Relationship Id="rId21" Type="http://schemas.openxmlformats.org/officeDocument/2006/relationships/hyperlink" Target="http://www.panovnici.estranky.cz/img/mid/300/jan-lucembursky.jpg" TargetMode="External"/><Relationship Id="rId7" Type="http://schemas.openxmlformats.org/officeDocument/2006/relationships/hyperlink" Target="http://www.vlajky-statu.cz/data/vlajky/vlajka-lucembursko-800.gif" TargetMode="External"/><Relationship Id="rId12" Type="http://schemas.openxmlformats.org/officeDocument/2006/relationships/hyperlink" Target="http://t0.gstatic.com/images?q=tbn:ANd9GcQpdbGi-LqPFQZoZUBnY5xHUlogHCo_JpJVDdchJ2neP2t-bl6xnzm5VfY" TargetMode="External"/><Relationship Id="rId17" Type="http://schemas.openxmlformats.org/officeDocument/2006/relationships/hyperlink" Target="http://www.walking-in-belgium.co.uk/luxemburg/luximages/ardennes.jpg" TargetMode="External"/><Relationship Id="rId2" Type="http://schemas.openxmlformats.org/officeDocument/2006/relationships/notesSlide" Target="../notesSlides/notesSlide13.xml"/><Relationship Id="rId16" Type="http://schemas.openxmlformats.org/officeDocument/2006/relationships/hyperlink" Target="http://www.destination360.com/europe/france/images/s/france-notre-dame-cathedral.jpg" TargetMode="External"/><Relationship Id="rId20" Type="http://schemas.openxmlformats.org/officeDocument/2006/relationships/hyperlink" Target="http://www.tyden.cz/obrazek/4a01582c4dbf5/ph-bunker1-4a0171ecc5a4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metni-mince.info/img/news/lux7x.gif" TargetMode="External"/><Relationship Id="rId11" Type="http://schemas.openxmlformats.org/officeDocument/2006/relationships/hyperlink" Target="http://www.smarttravel.cz/media/images/foto/strediska/foto_stredisko_7894.jpg" TargetMode="External"/><Relationship Id="rId5" Type="http://schemas.openxmlformats.org/officeDocument/2006/relationships/hyperlink" Target="http://upload.wikimedia.org/wikipedia/commons/thumb/3/32/Flag_of_Benelux.svg/220px-Flag_of_Benelux.svg.png" TargetMode="External"/><Relationship Id="rId15" Type="http://schemas.openxmlformats.org/officeDocument/2006/relationships/hyperlink" Target="http://mw2.google.com/mw-panoramio/photos/medium/43498985.jpg" TargetMode="External"/><Relationship Id="rId10" Type="http://schemas.openxmlformats.org/officeDocument/2006/relationships/hyperlink" Target="http://lucembursko.org/images/vesnice-surre.jpg" TargetMode="External"/><Relationship Id="rId19" Type="http://schemas.openxmlformats.org/officeDocument/2006/relationships/hyperlink" Target="http://upload.wikimedia.org/wikipedia/commons/thumb/7/74/Sura_near_Alatyr.jpg/250px-Sura_near_Alatyr.jpg" TargetMode="External"/><Relationship Id="rId4" Type="http://schemas.openxmlformats.org/officeDocument/2006/relationships/hyperlink" Target="http://upload.wikimedia.org/wikipedia/commons/thumb/a/a6/Benelux_schematic_map.png/220px-Benelux_schematic_map.png" TargetMode="External"/><Relationship Id="rId9" Type="http://schemas.openxmlformats.org/officeDocument/2006/relationships/hyperlink" Target="http://dynastie.ic.cz/pictures/lucemburg/mapa_lucemburg.gif" TargetMode="External"/><Relationship Id="rId14" Type="http://schemas.openxmlformats.org/officeDocument/2006/relationships/hyperlink" Target="http://upload.wikimedia.org/wikipedia/commons/e/e0/Adolphe_bridge_in_Luxembourg_city_2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037685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562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870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Uzivatel\Desktop\geo_map_benelux_blan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202" y="0"/>
            <a:ext cx="92627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3809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2377" y="463487"/>
            <a:ext cx="42033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  <a:latin typeface="Adobe Arabic" pitchFamily="18" charset="-78"/>
                <a:cs typeface="Adobe Arabic" pitchFamily="18" charset="-78"/>
              </a:rPr>
              <a:t>BENELUX</a:t>
            </a:r>
            <a:endParaRPr lang="cs-CZ" sz="9600" dirty="0">
              <a:solidFill>
                <a:schemeClr val="accent2">
                  <a:lumMod val="75000"/>
                </a:schemeClr>
              </a:solidFill>
              <a:latin typeface="Adobe Arabic" pitchFamily="18" charset="-78"/>
              <a:cs typeface="Adobe Arabic" pitchFamily="18" charset="-7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7663829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je označení pro volné společenství Belgie, Nizozemska a Lucemburska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Be</a:t>
            </a:r>
            <a:r>
              <a:rPr lang="cs-CZ" sz="3200" dirty="0" err="1" smtClean="0"/>
              <a:t>lgigue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FF0000"/>
                </a:solidFill>
              </a:rPr>
              <a:t>Ne</a:t>
            </a:r>
            <a:r>
              <a:rPr lang="cs-CZ" sz="3200" dirty="0" err="1" smtClean="0"/>
              <a:t>derland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0000"/>
                </a:solidFill>
              </a:rPr>
              <a:t>Lux</a:t>
            </a:r>
            <a:r>
              <a:rPr lang="cs-CZ" sz="3200" dirty="0" smtClean="0"/>
              <a:t>emburg</a:t>
            </a:r>
            <a:endParaRPr lang="cs-CZ" sz="3200" dirty="0"/>
          </a:p>
        </p:txBody>
      </p:sp>
      <p:pic>
        <p:nvPicPr>
          <p:cNvPr id="1026" name="Picture 2" descr="C:\Users\Uzivatel\Desktop\220px-Benelux_schematic_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4" y="2564904"/>
            <a:ext cx="2235200" cy="260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600px-Flag_of_Benelux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05064"/>
            <a:ext cx="388843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296" y="5301208"/>
            <a:ext cx="1669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Beneluxu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93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144362" y="3846782"/>
            <a:ext cx="61405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Rozloha:                               2 586 km²                    </a:t>
            </a:r>
          </a:p>
          <a:p>
            <a:r>
              <a:rPr lang="cs-CZ" dirty="0" smtClean="0"/>
              <a:t>Počet obyvatel:                    491 775</a:t>
            </a:r>
          </a:p>
          <a:p>
            <a:r>
              <a:rPr lang="cs-CZ" dirty="0" smtClean="0"/>
              <a:t>Hlavní město:                       </a:t>
            </a:r>
            <a:r>
              <a:rPr lang="cs-CZ" dirty="0" err="1" smtClean="0"/>
              <a:t>Luxembourg</a:t>
            </a:r>
            <a:endParaRPr lang="cs-CZ" dirty="0" smtClean="0"/>
          </a:p>
          <a:p>
            <a:r>
              <a:rPr lang="cs-CZ" dirty="0" smtClean="0"/>
              <a:t>Měna:                                   Euro</a:t>
            </a:r>
          </a:p>
          <a:p>
            <a:r>
              <a:rPr lang="cs-CZ" dirty="0" smtClean="0"/>
              <a:t>Hlava státu:                          velkovévoda </a:t>
            </a:r>
            <a:r>
              <a:rPr lang="cs-CZ" dirty="0" err="1" smtClean="0"/>
              <a:t>Henri</a:t>
            </a:r>
            <a:r>
              <a:rPr lang="cs-CZ" dirty="0" smtClean="0"/>
              <a:t> I. </a:t>
            </a:r>
            <a:r>
              <a:rPr lang="cs-CZ" dirty="0" err="1" smtClean="0"/>
              <a:t>Luxembourg</a:t>
            </a:r>
            <a:r>
              <a:rPr lang="cs-CZ" dirty="0" smtClean="0"/>
              <a:t> </a:t>
            </a:r>
          </a:p>
          <a:p>
            <a:r>
              <a:rPr lang="cs-CZ" dirty="0" smtClean="0"/>
              <a:t>Jazyk:                                    lucemburština, francouzština,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němčina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485216"/>
            <a:ext cx="376430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Lucembursko</a:t>
            </a:r>
            <a:endParaRPr lang="cs-CZ" sz="48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Uzivatel\Desktop\znak lucembur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62" y="305425"/>
            <a:ext cx="2228191" cy="250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vlajka-lucembursko-800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054" y="1556792"/>
            <a:ext cx="2973559" cy="198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20808" y="5867043"/>
            <a:ext cx="220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velkovévoda </a:t>
            </a:r>
            <a:r>
              <a:rPr lang="cs-CZ" dirty="0" err="1" smtClean="0"/>
              <a:t>Henri</a:t>
            </a:r>
            <a:r>
              <a:rPr lang="cs-CZ" dirty="0" smtClean="0"/>
              <a:t> I.</a:t>
            </a:r>
            <a:endParaRPr lang="cs-CZ" dirty="0"/>
          </a:p>
        </p:txBody>
      </p:sp>
      <p:pic>
        <p:nvPicPr>
          <p:cNvPr id="3" name="Picture 2" descr="http://nd04.jxs.cz/952/165/7556cebd6a_75827514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425" y="1556792"/>
            <a:ext cx="2876550" cy="388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65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6509" y="4797152"/>
            <a:ext cx="8733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69530"/>
            <a:ext cx="2887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none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Lucembursko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419598"/>
            <a:ext cx="37444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vnitrozemský stát, sousedí s Belgií, Francií a s Německem.</a:t>
            </a:r>
          </a:p>
          <a:p>
            <a:endParaRPr lang="cs-CZ" dirty="0"/>
          </a:p>
          <a:p>
            <a:r>
              <a:rPr lang="cs-CZ" dirty="0" smtClean="0"/>
              <a:t>Území tvoří zalesněná zemědělská půda, část zabírají Ardenské kopce a lesy.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Východní hranici tvoří tři řeky Mosela, </a:t>
            </a:r>
            <a:r>
              <a:rPr lang="cs-CZ" dirty="0" err="1" smtClean="0"/>
              <a:t>Our</a:t>
            </a:r>
            <a:r>
              <a:rPr lang="cs-CZ" dirty="0" smtClean="0"/>
              <a:t> a </a:t>
            </a:r>
            <a:r>
              <a:rPr lang="cs-CZ" dirty="0" err="1" smtClean="0"/>
              <a:t>Sure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Uzivatel\Desktop\LUXEMB-W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84" y="1124744"/>
            <a:ext cx="4434665" cy="5452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90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thumb/7/74/Sura_near_Alatyr.jpg/250px-Sura_near_Alaty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970" y="3645025"/>
            <a:ext cx="4793518" cy="311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lucembursko.org/images/vesnice-sur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6631"/>
            <a:ext cx="3799414" cy="338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Desktop\údolí mosel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6633"/>
            <a:ext cx="482453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Desktop\our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86" y="3645025"/>
            <a:ext cx="3753796" cy="3152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48680"/>
            <a:ext cx="1732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Ardenské kopce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918012"/>
            <a:ext cx="1417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Údolí Mosely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949280"/>
            <a:ext cx="1085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Řeka </a:t>
            </a:r>
            <a:r>
              <a:rPr lang="cs-CZ" dirty="0" err="1" smtClean="0">
                <a:solidFill>
                  <a:schemeClr val="bg1"/>
                </a:solidFill>
              </a:rPr>
              <a:t>Our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6739" y="3735326"/>
            <a:ext cx="1191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</a:t>
            </a:r>
            <a:r>
              <a:rPr lang="cs-CZ" dirty="0" err="1" smtClean="0"/>
              <a:t>Sure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01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9750" y="271681"/>
            <a:ext cx="34724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Lucembursko</a:t>
            </a:r>
            <a:endParaRPr lang="cs-CZ" sz="44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80799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 </a:t>
            </a:r>
            <a:r>
              <a:rPr lang="cs-CZ" dirty="0" err="1" smtClean="0"/>
              <a:t>Luxembourg</a:t>
            </a:r>
            <a:r>
              <a:rPr lang="cs-CZ" dirty="0" smtClean="0"/>
              <a:t> je zároveň největším městem státu. Leží na skalnatém </a:t>
            </a:r>
          </a:p>
          <a:p>
            <a:r>
              <a:rPr lang="cs-CZ" dirty="0" smtClean="0"/>
              <a:t>masívu na soutoku řek </a:t>
            </a:r>
            <a:r>
              <a:rPr lang="cs-CZ" dirty="0" err="1" smtClean="0"/>
              <a:t>Alzette</a:t>
            </a:r>
            <a:r>
              <a:rPr lang="cs-CZ" dirty="0" smtClean="0"/>
              <a:t> a </a:t>
            </a:r>
            <a:r>
              <a:rPr lang="cs-CZ" dirty="0" err="1" smtClean="0"/>
              <a:t>Pétrusse</a:t>
            </a:r>
            <a:r>
              <a:rPr lang="cs-CZ" dirty="0" smtClean="0"/>
              <a:t>. Složitý terén je překonáván pomocí</a:t>
            </a:r>
          </a:p>
          <a:p>
            <a:r>
              <a:rPr lang="cs-CZ" dirty="0" smtClean="0"/>
              <a:t>100 mostů – časté turistické cíle – krásné pohledy na město.</a:t>
            </a:r>
            <a:endParaRPr lang="cs-CZ" dirty="0"/>
          </a:p>
        </p:txBody>
      </p:sp>
      <p:pic>
        <p:nvPicPr>
          <p:cNvPr id="3074" name="Picture 2" descr="http://careers.pwc.lu/careers/images/luxembourg/lux-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6" y="2821484"/>
            <a:ext cx="434666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e/e0/Adolphe_bridge_in_Luxembourg_city_2007_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821484"/>
            <a:ext cx="4320481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19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Desktop\velkovévodský palá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5184576" cy="482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232776"/>
            <a:ext cx="2144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Hlavní město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079225"/>
            <a:ext cx="217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Velkovévodský palác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75158" y="1079225"/>
            <a:ext cx="2363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Katedrála Notre Dame</a:t>
            </a:r>
            <a:endParaRPr lang="cs-CZ" dirty="0"/>
          </a:p>
        </p:txBody>
      </p:sp>
      <p:pic>
        <p:nvPicPr>
          <p:cNvPr id="4100" name="Picture 4" descr="http://www.destination360.com/europe/france/images/s/france-notre-dame-cathedr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503" y="1484784"/>
            <a:ext cx="3554993" cy="482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471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700808"/>
            <a:ext cx="741682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br>
              <a:rPr lang="cs-CZ" dirty="0" smtClean="0"/>
            </a:br>
            <a:r>
              <a:rPr lang="cs-CZ" sz="2800" dirty="0" smtClean="0">
                <a:solidFill>
                  <a:srgbClr val="002060"/>
                </a:solidFill>
              </a:rPr>
              <a:t>Dalšími hezkými místy </a:t>
            </a:r>
            <a:r>
              <a:rPr lang="cs-CZ" dirty="0" smtClean="0"/>
              <a:t>jsou </a:t>
            </a:r>
            <a:r>
              <a:rPr lang="cs-CZ" dirty="0" err="1" smtClean="0"/>
              <a:t>Ardennes</a:t>
            </a:r>
            <a:r>
              <a:rPr lang="cs-CZ" dirty="0" smtClean="0"/>
              <a:t>, což je prý nejhezčí lucemburský region, oblast </a:t>
            </a:r>
            <a:r>
              <a:rPr lang="cs-CZ" dirty="0" err="1" smtClean="0"/>
              <a:t>Mullerthallu</a:t>
            </a:r>
            <a:r>
              <a:rPr lang="cs-CZ" dirty="0" smtClean="0"/>
              <a:t> (Malého Švýcarska), známá jako skvělé místo pro pěší turistiku a cykloturistiku. Velmi navštěvované je i údolí </a:t>
            </a:r>
            <a:r>
              <a:rPr lang="cs-CZ" dirty="0" err="1" smtClean="0"/>
              <a:t>Moselle</a:t>
            </a:r>
            <a:r>
              <a:rPr lang="cs-CZ" dirty="0" smtClean="0"/>
              <a:t> - vinařský region - protéká jím nádherná stejnojmenná řeka. V </a:t>
            </a:r>
            <a:r>
              <a:rPr lang="cs-CZ" dirty="0" err="1" smtClean="0"/>
              <a:t>Diekirchu</a:t>
            </a:r>
            <a:r>
              <a:rPr lang="cs-CZ" dirty="0" smtClean="0"/>
              <a:t> se nachází slavné válečné muzeum dokumentující osvobození Lucemburska během 2. větové války. Ve </a:t>
            </a:r>
            <a:r>
              <a:rPr lang="cs-CZ" dirty="0" err="1" smtClean="0"/>
              <a:t>Viandenu</a:t>
            </a:r>
            <a:r>
              <a:rPr lang="cs-CZ" dirty="0" smtClean="0"/>
              <a:t> se nachází středověký hrad – rodiště českého krále Jana Lucemburského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146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tyden.cz/obrazek/4a01582c4dbf5/ph-bunker1-4a0171ecc5a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18" y="3870049"/>
            <a:ext cx="3997831" cy="2764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Uzivatel\Desktop\3801523-hrad-vianden-v-lucemburk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776" y="3857971"/>
            <a:ext cx="4503712" cy="2753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Uzivatel\Desktop\ardenn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29" y="188640"/>
            <a:ext cx="8750359" cy="353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2" y="436022"/>
            <a:ext cx="11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Ardennes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871930"/>
            <a:ext cx="1856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Válečné muzeum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73644" y="3998694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 </a:t>
            </a:r>
            <a:r>
              <a:rPr lang="cs-CZ" dirty="0" err="1" smtClean="0"/>
              <a:t>Vianden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83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404664"/>
            <a:ext cx="22285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Opakování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znamená slovo Benelux. Které státy tento spolek tvoří ? Jaké zvíře je znázorněno na vlajce Beneluxu.</a:t>
            </a:r>
          </a:p>
          <a:p>
            <a:r>
              <a:rPr lang="cs-CZ" dirty="0" smtClean="0"/>
              <a:t>Vyber správnou odpověď . Lucembursko je  a/ vnitrozemský stát</a:t>
            </a:r>
          </a:p>
          <a:p>
            <a:r>
              <a:rPr lang="cs-CZ" dirty="0" smtClean="0"/>
              <a:t>                                                                         b/ přímořský stát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Lucembursko je a/ království</a:t>
            </a:r>
          </a:p>
          <a:p>
            <a:r>
              <a:rPr lang="cs-CZ" dirty="0" smtClean="0"/>
              <a:t>                                                                        b/ republika</a:t>
            </a:r>
          </a:p>
          <a:p>
            <a:r>
              <a:rPr lang="cs-CZ" dirty="0" smtClean="0"/>
              <a:t>Doplň hlavou státu je……………………………….. </a:t>
            </a:r>
          </a:p>
          <a:p>
            <a:r>
              <a:rPr lang="cs-CZ" dirty="0" smtClean="0"/>
              <a:t>Lucemburskem protékají řeky………..,…..…a…………….</a:t>
            </a:r>
          </a:p>
          <a:p>
            <a:r>
              <a:rPr lang="cs-CZ" dirty="0" smtClean="0"/>
              <a:t>Lucembursko je rodiště českého krále ………………………………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8194" name="Picture 2" descr="C:\Users\Uzivatel\Desktop\jan-lucemburs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39" y="4337719"/>
            <a:ext cx="2545061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0606" y="1628800"/>
            <a:ext cx="357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3284984"/>
            <a:ext cx="2233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Henri</a:t>
            </a:r>
            <a:r>
              <a:rPr lang="cs-CZ" dirty="0" smtClean="0">
                <a:solidFill>
                  <a:srgbClr val="FF0000"/>
                </a:solidFill>
              </a:rPr>
              <a:t> I. Lucemburský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573016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Sura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86180" y="3573016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Our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09618" y="3573016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Mosela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3861048"/>
            <a:ext cx="2262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Jana Lucemburského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47684" y="1043444"/>
            <a:ext cx="4523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správné odpovědi klikni perem na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37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32500" lnSpcReduction="20000"/>
          </a:bodyPr>
          <a:lstStyle/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3"/>
              </a:rPr>
              <a:t>http://tripio.cz/media/images/d/b/img4ed78e20913bd_1000.jpg</a:t>
            </a:r>
            <a:endParaRPr lang="pl-PL" sz="3400" dirty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4"/>
              </a:rPr>
              <a:t>http://</a:t>
            </a:r>
            <a:r>
              <a:rPr lang="pl-PL" sz="3400" dirty="0" smtClean="0">
                <a:hlinkClick r:id="rId4"/>
              </a:rPr>
              <a:t>upload.wikimedia.org/wikipedia/commons/thumb/a/a6/Benelux_schematic_map.png/220px-Benelux_schematic_map.png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5"/>
              </a:rPr>
              <a:t>http://</a:t>
            </a:r>
            <a:r>
              <a:rPr lang="pl-PL" sz="3400" dirty="0" smtClean="0">
                <a:hlinkClick r:id="rId5"/>
              </a:rPr>
              <a:t>upload.wikimedia.org/wikipedia/commons/thumb/3/32/Flag_of_Benelux.svg/220px-Flag_of_Benelux.svg.png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6"/>
              </a:rPr>
              <a:t>http://</a:t>
            </a:r>
            <a:r>
              <a:rPr lang="pl-PL" sz="3400" dirty="0" smtClean="0">
                <a:hlinkClick r:id="rId6"/>
              </a:rPr>
              <a:t>www.pametni-mince.info/img/news/lux7x.gif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7"/>
              </a:rPr>
              <a:t>http://</a:t>
            </a:r>
            <a:r>
              <a:rPr lang="pl-PL" sz="3400" dirty="0" smtClean="0">
                <a:hlinkClick r:id="rId7"/>
              </a:rPr>
              <a:t>www.vlajky-statu.cz/data/vlajky/vlajka-lucembursko-800.gif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8"/>
              </a:rPr>
              <a:t>http://</a:t>
            </a:r>
            <a:r>
              <a:rPr lang="pl-PL" sz="3400" dirty="0" smtClean="0">
                <a:hlinkClick r:id="rId8"/>
              </a:rPr>
              <a:t>nd04.jxs.cz/952/165/7556cebd6a_75827514_o2.jpg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9"/>
              </a:rPr>
              <a:t>http://</a:t>
            </a:r>
            <a:r>
              <a:rPr lang="pl-PL" sz="3400" dirty="0" smtClean="0">
                <a:hlinkClick r:id="rId9"/>
              </a:rPr>
              <a:t>dynastie.ic.cz/pictures/lucemburg/mapa_lucemburg.gif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0"/>
              </a:rPr>
              <a:t>http://</a:t>
            </a:r>
            <a:r>
              <a:rPr lang="pl-PL" sz="3400" dirty="0" smtClean="0">
                <a:hlinkClick r:id="rId10"/>
              </a:rPr>
              <a:t>lucembursko.org/images/vesnice-surre.jpg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1"/>
              </a:rPr>
              <a:t>http://</a:t>
            </a:r>
            <a:r>
              <a:rPr lang="pl-PL" sz="3400" dirty="0" smtClean="0">
                <a:hlinkClick r:id="rId11"/>
              </a:rPr>
              <a:t>www.smarttravel.cz/media/images/foto/strediska/foto_stredisko_7894.jpg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2"/>
              </a:rPr>
              <a:t>http://</a:t>
            </a:r>
            <a:r>
              <a:rPr lang="pl-PL" sz="3400" dirty="0" smtClean="0">
                <a:hlinkClick r:id="rId12"/>
              </a:rPr>
              <a:t>t0.gstatic.com/images?q=tbn:ANd9GcQpdbGi-LqPFQZoZUBnY5xHUlogHCo_JpJVDdchJ2neP2t-bl6xnzm5VfY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3"/>
              </a:rPr>
              <a:t>http://</a:t>
            </a:r>
            <a:r>
              <a:rPr lang="pl-PL" sz="3400" dirty="0" smtClean="0">
                <a:hlinkClick r:id="rId13"/>
              </a:rPr>
              <a:t>careers.pwc.lu/careers/images/luxembourg/lux-8.jpg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4"/>
              </a:rPr>
              <a:t>http://</a:t>
            </a:r>
            <a:r>
              <a:rPr lang="pl-PL" sz="3400" dirty="0" smtClean="0">
                <a:hlinkClick r:id="rId14"/>
              </a:rPr>
              <a:t>upload.wikimedia.org/wikipedia/commons/e/e0/Adolphe_bridge_in_Luxembourg_city_202.jpg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5"/>
              </a:rPr>
              <a:t>http://</a:t>
            </a:r>
            <a:r>
              <a:rPr lang="pl-PL" sz="3400" dirty="0" smtClean="0">
                <a:hlinkClick r:id="rId15"/>
              </a:rPr>
              <a:t>mw2.google.com/mw-panoramio/photos/medium/43498985.jpg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6"/>
              </a:rPr>
              <a:t>http://</a:t>
            </a:r>
            <a:r>
              <a:rPr lang="pl-PL" sz="3400" dirty="0" smtClean="0">
                <a:hlinkClick r:id="rId16"/>
              </a:rPr>
              <a:t>www.destination360.com/europe/france/images/s/france-notre-dame-cathedral.jpg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7"/>
              </a:rPr>
              <a:t>http://</a:t>
            </a:r>
            <a:r>
              <a:rPr lang="pl-PL" sz="3400" dirty="0" smtClean="0">
                <a:hlinkClick r:id="rId17"/>
              </a:rPr>
              <a:t>www.walking-in-belgium.co.uk/luxemburg/luximages/ardennes.jpg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8"/>
              </a:rPr>
              <a:t>http://</a:t>
            </a:r>
            <a:r>
              <a:rPr lang="pl-PL" sz="3400" dirty="0" smtClean="0">
                <a:hlinkClick r:id="rId18"/>
              </a:rPr>
              <a:t>slantour.cz/foto/full/2393-hrad-vianden.jpg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19"/>
              </a:rPr>
              <a:t>http://</a:t>
            </a:r>
            <a:r>
              <a:rPr lang="pl-PL" sz="3400" dirty="0" smtClean="0">
                <a:hlinkClick r:id="rId19"/>
              </a:rPr>
              <a:t>upload.wikimedia.org/wikipedia/commons/thumb/7/74/Sura_near_Alatyr.jpg/250px-Sura_near_Alatyr.jpg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20"/>
              </a:rPr>
              <a:t>http://</a:t>
            </a:r>
            <a:r>
              <a:rPr lang="pl-PL" sz="3400" dirty="0" smtClean="0">
                <a:hlinkClick r:id="rId20"/>
              </a:rPr>
              <a:t>www.tyden.cz/obrazek/4a01582c4dbf5/ph-bunker1-4a0171ecc5a43.jpg</a:t>
            </a:r>
            <a:endParaRPr lang="pl-PL" sz="3400" dirty="0" smtClean="0"/>
          </a:p>
          <a:p>
            <a:r>
              <a:rPr lang="pl-PL" sz="3400" dirty="0"/>
              <a:t>INTERNET. </a:t>
            </a:r>
            <a:r>
              <a:rPr lang="pl-PL" sz="3400" i="1" dirty="0"/>
              <a:t>www.google.cz</a:t>
            </a:r>
            <a:r>
              <a:rPr lang="pl-PL" sz="3400" dirty="0"/>
              <a:t> [online]. [cit. 13.1.2013]. Dostupný na WWW: </a:t>
            </a:r>
            <a:r>
              <a:rPr lang="pl-PL" sz="3400" dirty="0">
                <a:hlinkClick r:id="rId21"/>
              </a:rPr>
              <a:t>http://</a:t>
            </a:r>
            <a:r>
              <a:rPr lang="pl-PL" sz="3400" dirty="0" smtClean="0">
                <a:hlinkClick r:id="rId21"/>
              </a:rPr>
              <a:t>www.panovnici.estranky.cz/img/mid/300/jan-lucembursky.jpg</a:t>
            </a:r>
            <a:endParaRPr lang="pl-PL" sz="3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81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404</TotalTime>
  <Words>307</Words>
  <Application>Microsoft Office PowerPoint</Application>
  <PresentationFormat>Předvádění na obrazovce (4:3)</PresentationFormat>
  <Paragraphs>95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36</cp:revision>
  <dcterms:created xsi:type="dcterms:W3CDTF">2012-10-28T10:29:58Z</dcterms:created>
  <dcterms:modified xsi:type="dcterms:W3CDTF">2013-10-08T14:22:15Z</dcterms:modified>
</cp:coreProperties>
</file>