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0" r:id="rId2"/>
    <p:sldId id="261" r:id="rId3"/>
    <p:sldId id="256" r:id="rId4"/>
    <p:sldId id="257" r:id="rId5"/>
    <p:sldId id="258" r:id="rId6"/>
    <p:sldId id="262" r:id="rId7"/>
    <p:sldId id="263" r:id="rId8"/>
    <p:sldId id="266" r:id="rId9"/>
    <p:sldId id="268" r:id="rId10"/>
    <p:sldId id="264" r:id="rId11"/>
    <p:sldId id="265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VY_32_INOVACE_6A_17_Bělorusko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30C9531-89F8-43A5-BE25-695061840D57}" type="presOf" srcId="{0C6E1E16-08A6-4B86-AB9F-749A7749D4C9}" destId="{B7652895-8F40-40B1-8BC2-AD2A1592E4B6}" srcOrd="1" destOrd="0" presId="urn:microsoft.com/office/officeart/2005/8/layout/target3"/>
    <dgm:cxn modelId="{92930957-F0CB-46B4-A147-343FFE532BCD}" type="presOf" srcId="{EBC41103-E2E5-4D48-9B4B-425520D3D098}" destId="{F732C171-B6A8-40AC-BE86-9061B3C3D3B8}" srcOrd="0" destOrd="0" presId="urn:microsoft.com/office/officeart/2005/8/layout/target3"/>
    <dgm:cxn modelId="{2D175161-B1C7-4883-97D2-3FD28434A361}" type="presOf" srcId="{0C6E1E16-08A6-4B86-AB9F-749A7749D4C9}" destId="{D8344A4C-A59C-418B-AE84-1CF03F62012F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F61FD74-5591-4FC5-9137-E638149DB38B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20BFF39-2AA4-41C7-868C-191ED676C63C}" type="presOf" srcId="{C73C7642-F245-4585-8F88-243F9FAEF6CA}" destId="{0E0F4EFC-82FA-4EC4-801E-BC2F931EC339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23B3CD4-7FDD-4545-9A8F-C20E0FDE8077}" type="presOf" srcId="{FBBFC3EA-9D9D-4F3A-BEA6-9C2C0E46BF20}" destId="{3F478621-DC04-4E99-8ED0-6EF817E39D41}" srcOrd="1" destOrd="0" presId="urn:microsoft.com/office/officeart/2005/8/layout/target3"/>
    <dgm:cxn modelId="{7E89E4FF-B5C7-4C74-83D9-B045635C2E27}" type="presOf" srcId="{39F8B381-5807-488E-AC22-73DD4140ED4A}" destId="{71045F8C-00FA-488E-A7BD-E2E6753D979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E670DE1F-C832-4F71-9ED2-0072AC059E4B}" type="presOf" srcId="{FBBFC3EA-9D9D-4F3A-BEA6-9C2C0E46BF20}" destId="{601CDFA2-8205-4060-95D5-B0A001D0D0E3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8BCA3565-6C7E-4BC5-81EC-208722F9D23C}" type="presOf" srcId="{445C7998-7549-48B0-BD68-D4F0167F02E5}" destId="{BC35EE03-4121-4EF9-923D-7CB6D30D358D}" srcOrd="0" destOrd="0" presId="urn:microsoft.com/office/officeart/2005/8/layout/target3"/>
    <dgm:cxn modelId="{32FFEB32-E53C-40CE-B6AB-75109FC86FE6}" type="presOf" srcId="{9F18DD90-522E-4A06-9EDB-3FF7C7EB6637}" destId="{D102FEF8-6917-41D2-AE5D-914C1EA8F84A}" srcOrd="0" destOrd="0" presId="urn:microsoft.com/office/officeart/2005/8/layout/target3"/>
    <dgm:cxn modelId="{4813672E-CD2C-48B3-8820-E6944E1D51E9}" type="presOf" srcId="{019433A1-1324-4DE1-9E6F-32B851095F74}" destId="{83FE2C4A-F11C-43B1-9923-1AFAA3244381}" srcOrd="1" destOrd="0" presId="urn:microsoft.com/office/officeart/2005/8/layout/target3"/>
    <dgm:cxn modelId="{0ADF2694-5224-4B32-86C9-8996D5CF8B3C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F538A7E-ABD5-4DC6-8A91-1FBE999900DD}" type="presOf" srcId="{9F18DD90-522E-4A06-9EDB-3FF7C7EB6637}" destId="{932F2F5B-E5E6-4E00-9503-10413FFBA7E0}" srcOrd="1" destOrd="0" presId="urn:microsoft.com/office/officeart/2005/8/layout/target3"/>
    <dgm:cxn modelId="{901F80EE-0690-45A2-BAB0-423E8BA45DE6}" type="presOf" srcId="{C73C7642-F245-4585-8F88-243F9FAEF6CA}" destId="{304CA11A-E17E-4999-A128-C72BF543B20D}" srcOrd="0" destOrd="0" presId="urn:microsoft.com/office/officeart/2005/8/layout/target3"/>
    <dgm:cxn modelId="{25FF7126-CF53-4379-905E-9EB22DCE6095}" type="presOf" srcId="{019433A1-1324-4DE1-9E6F-32B851095F74}" destId="{CC1D5B29-8413-4412-9F6D-55E531B84639}" srcOrd="0" destOrd="0" presId="urn:microsoft.com/office/officeart/2005/8/layout/target3"/>
    <dgm:cxn modelId="{9172250C-1ED6-4E74-873D-5D0C960F18AB}" type="presParOf" srcId="{71045F8C-00FA-488E-A7BD-E2E6753D979D}" destId="{3577EC6B-C980-4F34-8C69-4365E7B8FC8C}" srcOrd="0" destOrd="0" presId="urn:microsoft.com/office/officeart/2005/8/layout/target3"/>
    <dgm:cxn modelId="{BD8B266B-CC78-48C3-8BDA-BBA7095CAEE4}" type="presParOf" srcId="{71045F8C-00FA-488E-A7BD-E2E6753D979D}" destId="{6940EB87-DC1D-4BC3-9408-9AC2E1FFC039}" srcOrd="1" destOrd="0" presId="urn:microsoft.com/office/officeart/2005/8/layout/target3"/>
    <dgm:cxn modelId="{E697A17C-ACD9-4AAE-A300-0DF9139C74B0}" type="presParOf" srcId="{71045F8C-00FA-488E-A7BD-E2E6753D979D}" destId="{BC35EE03-4121-4EF9-923D-7CB6D30D358D}" srcOrd="2" destOrd="0" presId="urn:microsoft.com/office/officeart/2005/8/layout/target3"/>
    <dgm:cxn modelId="{D3401BC0-6006-4F05-BEEA-542AE1229699}" type="presParOf" srcId="{71045F8C-00FA-488E-A7BD-E2E6753D979D}" destId="{D3840DFA-901C-4049-8AB2-27AC2BA34540}" srcOrd="3" destOrd="0" presId="urn:microsoft.com/office/officeart/2005/8/layout/target3"/>
    <dgm:cxn modelId="{6F9EF312-1EB7-4EAB-9B22-DF5147D909AF}" type="presParOf" srcId="{71045F8C-00FA-488E-A7BD-E2E6753D979D}" destId="{5BDA8D49-C64C-4FDF-ACCF-171444A32B21}" srcOrd="4" destOrd="0" presId="urn:microsoft.com/office/officeart/2005/8/layout/target3"/>
    <dgm:cxn modelId="{294586A5-A532-4BDA-A59C-42E408FAE9FD}" type="presParOf" srcId="{71045F8C-00FA-488E-A7BD-E2E6753D979D}" destId="{D8344A4C-A59C-418B-AE84-1CF03F62012F}" srcOrd="5" destOrd="0" presId="urn:microsoft.com/office/officeart/2005/8/layout/target3"/>
    <dgm:cxn modelId="{B7298E39-3EC7-410B-8678-B7664FE4F3B4}" type="presParOf" srcId="{71045F8C-00FA-488E-A7BD-E2E6753D979D}" destId="{57DDA582-354B-4295-AE97-083B34E96D1A}" srcOrd="6" destOrd="0" presId="urn:microsoft.com/office/officeart/2005/8/layout/target3"/>
    <dgm:cxn modelId="{F0DE495E-4A4A-4D57-AD26-76A735565ED2}" type="presParOf" srcId="{71045F8C-00FA-488E-A7BD-E2E6753D979D}" destId="{4A11C032-4DF2-44E5-8C80-1286B3D4B133}" srcOrd="7" destOrd="0" presId="urn:microsoft.com/office/officeart/2005/8/layout/target3"/>
    <dgm:cxn modelId="{782FF826-0FFE-4D2D-9C0D-3DBC97ACC502}" type="presParOf" srcId="{71045F8C-00FA-488E-A7BD-E2E6753D979D}" destId="{601CDFA2-8205-4060-95D5-B0A001D0D0E3}" srcOrd="8" destOrd="0" presId="urn:microsoft.com/office/officeart/2005/8/layout/target3"/>
    <dgm:cxn modelId="{4605B830-841E-430E-84E6-9BFD658998F1}" type="presParOf" srcId="{71045F8C-00FA-488E-A7BD-E2E6753D979D}" destId="{EA95FEE9-5F68-48C7-93BB-0F8C419DA96D}" srcOrd="9" destOrd="0" presId="urn:microsoft.com/office/officeart/2005/8/layout/target3"/>
    <dgm:cxn modelId="{14E42159-ED4E-4259-A46E-FF92479110B9}" type="presParOf" srcId="{71045F8C-00FA-488E-A7BD-E2E6753D979D}" destId="{BB3828A8-1683-43A3-8BCA-2995B7EAE8F3}" srcOrd="10" destOrd="0" presId="urn:microsoft.com/office/officeart/2005/8/layout/target3"/>
    <dgm:cxn modelId="{252B5CEA-6264-4A2D-9471-B2AF2C26F61D}" type="presParOf" srcId="{71045F8C-00FA-488E-A7BD-E2E6753D979D}" destId="{CC1D5B29-8413-4412-9F6D-55E531B84639}" srcOrd="11" destOrd="0" presId="urn:microsoft.com/office/officeart/2005/8/layout/target3"/>
    <dgm:cxn modelId="{084D5964-13C0-4E89-8FEC-D054F1DB6CA0}" type="presParOf" srcId="{71045F8C-00FA-488E-A7BD-E2E6753D979D}" destId="{AEEDACE7-4427-455B-A155-2C3381828BD7}" srcOrd="12" destOrd="0" presId="urn:microsoft.com/office/officeart/2005/8/layout/target3"/>
    <dgm:cxn modelId="{D2DACFAD-2482-41AC-8DC9-40F38021EB73}" type="presParOf" srcId="{71045F8C-00FA-488E-A7BD-E2E6753D979D}" destId="{7C8531F2-00DF-4DB1-A6C6-AF46193E1BBF}" srcOrd="13" destOrd="0" presId="urn:microsoft.com/office/officeart/2005/8/layout/target3"/>
    <dgm:cxn modelId="{DDE7FA23-86E8-4C09-8A35-CC325BAE45E2}" type="presParOf" srcId="{71045F8C-00FA-488E-A7BD-E2E6753D979D}" destId="{304CA11A-E17E-4999-A128-C72BF543B20D}" srcOrd="14" destOrd="0" presId="urn:microsoft.com/office/officeart/2005/8/layout/target3"/>
    <dgm:cxn modelId="{3A4E0AC8-6FDF-4450-88BC-9D898919EA9E}" type="presParOf" srcId="{71045F8C-00FA-488E-A7BD-E2E6753D979D}" destId="{C67EF5F7-B425-49AF-82F9-2446588ED851}" srcOrd="15" destOrd="0" presId="urn:microsoft.com/office/officeart/2005/8/layout/target3"/>
    <dgm:cxn modelId="{D969B4EB-EC7A-4099-8CF8-B0FBB85DB8D0}" type="presParOf" srcId="{71045F8C-00FA-488E-A7BD-E2E6753D979D}" destId="{14E80F71-B028-4CCE-8C5A-7AE67F9A28C6}" srcOrd="16" destOrd="0" presId="urn:microsoft.com/office/officeart/2005/8/layout/target3"/>
    <dgm:cxn modelId="{B290AFB9-93BF-4302-98E6-3E1AEDB7FEAC}" type="presParOf" srcId="{71045F8C-00FA-488E-A7BD-E2E6753D979D}" destId="{F732C171-B6A8-40AC-BE86-9061B3C3D3B8}" srcOrd="17" destOrd="0" presId="urn:microsoft.com/office/officeart/2005/8/layout/target3"/>
    <dgm:cxn modelId="{CC10EE01-7990-4D12-81E8-A62D9450105A}" type="presParOf" srcId="{71045F8C-00FA-488E-A7BD-E2E6753D979D}" destId="{D8C5187E-68B6-4E2E-86D0-57087190219B}" srcOrd="18" destOrd="0" presId="urn:microsoft.com/office/officeart/2005/8/layout/target3"/>
    <dgm:cxn modelId="{2AD7636E-57EA-477F-A484-0345F730AE10}" type="presParOf" srcId="{71045F8C-00FA-488E-A7BD-E2E6753D979D}" destId="{1A909E4D-639C-4CB7-A7CE-FC1133FAA37E}" srcOrd="19" destOrd="0" presId="urn:microsoft.com/office/officeart/2005/8/layout/target3"/>
    <dgm:cxn modelId="{3E419BE9-219C-49B1-BB2A-C24D1AA3C3A4}" type="presParOf" srcId="{71045F8C-00FA-488E-A7BD-E2E6753D979D}" destId="{D102FEF8-6917-41D2-AE5D-914C1EA8F84A}" srcOrd="20" destOrd="0" presId="urn:microsoft.com/office/officeart/2005/8/layout/target3"/>
    <dgm:cxn modelId="{1CC56A00-11C6-493B-A22F-3CB506497999}" type="presParOf" srcId="{71045F8C-00FA-488E-A7BD-E2E6753D979D}" destId="{4D19AB04-24FA-40C2-B203-52AE3D15E171}" srcOrd="21" destOrd="0" presId="urn:microsoft.com/office/officeart/2005/8/layout/target3"/>
    <dgm:cxn modelId="{F4DE196E-64AD-464E-9E1F-4F233340089C}" type="presParOf" srcId="{71045F8C-00FA-488E-A7BD-E2E6753D979D}" destId="{B7652895-8F40-40B1-8BC2-AD2A1592E4B6}" srcOrd="22" destOrd="0" presId="urn:microsoft.com/office/officeart/2005/8/layout/target3"/>
    <dgm:cxn modelId="{C7905FAC-2C0C-4CD7-8CAB-A91C9A332C9F}" type="presParOf" srcId="{71045F8C-00FA-488E-A7BD-E2E6753D979D}" destId="{3F478621-DC04-4E99-8ED0-6EF817E39D41}" srcOrd="23" destOrd="0" presId="urn:microsoft.com/office/officeart/2005/8/layout/target3"/>
    <dgm:cxn modelId="{B4DD71CE-43A7-4E12-88AE-C4958ECC24CF}" type="presParOf" srcId="{71045F8C-00FA-488E-A7BD-E2E6753D979D}" destId="{83FE2C4A-F11C-43B1-9923-1AFAA3244381}" srcOrd="24" destOrd="0" presId="urn:microsoft.com/office/officeart/2005/8/layout/target3"/>
    <dgm:cxn modelId="{523EA8FE-739F-4AE8-BCA2-94E38943743D}" type="presParOf" srcId="{71045F8C-00FA-488E-A7BD-E2E6753D979D}" destId="{0E0F4EFC-82FA-4EC4-801E-BC2F931EC339}" srcOrd="25" destOrd="0" presId="urn:microsoft.com/office/officeart/2005/8/layout/target3"/>
    <dgm:cxn modelId="{CB2FD01C-4CCB-42E3-B56E-49B9B5F00B04}" type="presParOf" srcId="{71045F8C-00FA-488E-A7BD-E2E6753D979D}" destId="{D3CEBA79-51F7-49AC-8104-9DE2B978BFF4}" srcOrd="26" destOrd="0" presId="urn:microsoft.com/office/officeart/2005/8/layout/target3"/>
    <dgm:cxn modelId="{F22C321E-42E6-4C92-A1F6-5CDE33E7F39C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Kuchtová Květoslava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b="0" i="0" u="none" kern="1200" dirty="0" smtClean="0"/>
            <a:t>VY_32_INOVACE_6A_17_Bělorusko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Zeměpis 7.ročník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9BF692-DF3A-450F-9ED2-5E99FBCDF4F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4C0368-63B7-4337-8D7A-0756468FB6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043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366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011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877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370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533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3761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3744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247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4480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4375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4573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8476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4C0368-63B7-4337-8D7A-0756468FB6A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3435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2B95B96A-4FDC-428B-A86B-9B65D99953E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D2DB856-DF41-4A58-9B18-4A541295F777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wmf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0/Strusta_Lake_-_Panorama.jpg/800px-Strusta_Lake_-_Panorama.jpg" TargetMode="External"/><Relationship Id="rId3" Type="http://schemas.openxmlformats.org/officeDocument/2006/relationships/hyperlink" Target="http://www.webnoviny.sk/fotografia/369791/stredna/bielorusky-rubel.jpg" TargetMode="External"/><Relationship Id="rId7" Type="http://schemas.openxmlformats.org/officeDocument/2006/relationships/hyperlink" Target="http://blisty.cz/img.php?id=-7417&amp;size=350&amp;mc=ffffff&amp;mg=0&amp;cp=0" TargetMode="External"/><Relationship Id="rId12" Type="http://schemas.openxmlformats.org/officeDocument/2006/relationships/hyperlink" Target="http://upload.wikimedia.org/wikipedia/commons/thumb/8/80/G%C3%B3ra_Dzier%C5%BCy%C5%84skiego.jpg/250px-G%C3%B3ra_Dzier%C5%BCy%C5%84skiego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overeno.cz/images/clanky/File/Belorusko/Belorusko.jpg" TargetMode="External"/><Relationship Id="rId11" Type="http://schemas.openxmlformats.org/officeDocument/2006/relationships/hyperlink" Target="http://upload.wikimedia.org/wikipedia/commons/4/4a/Brest_Kirche.jpg" TargetMode="External"/><Relationship Id="rId5" Type="http://schemas.openxmlformats.org/officeDocument/2006/relationships/hyperlink" Target="http://upload.wikimedia.org/wikipedia/commons/thumb/3/30/Coat_of_arms_of_Belarus.svg/603px-Coat_of_arms_of_Belarus.svg.png" TargetMode="External"/><Relationship Id="rId10" Type="http://schemas.openxmlformats.org/officeDocument/2006/relationships/hyperlink" Target="http://upload.wikimedia.org/wikipedia/commons/thumb/6/63/Europe_location_BLR.png/800px-Europe_location_BLR.png" TargetMode="External"/><Relationship Id="rId4" Type="http://schemas.openxmlformats.org/officeDocument/2006/relationships/hyperlink" Target="http://media.novinky.cz/800/248004-top_foto1-iulaz.jpg" TargetMode="External"/><Relationship Id="rId9" Type="http://schemas.openxmlformats.org/officeDocument/2006/relationships/hyperlink" Target="http://upload.wikimedia.org/wikipedia/commons/thumb/9/9a/Victory-square.jpg/800px-Victory-squa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257241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309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</a:t>
            </a:r>
            <a:endParaRPr lang="cs-CZ" sz="4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15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Bělorusko</a:t>
            </a:r>
            <a:endParaRPr lang="cs-CZ" sz="5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Uzivatel\AppData\Local\Microsoft\Windows\Temporary Internet Files\Content.IE5\NNJURUC5\MC900356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1716"/>
            <a:ext cx="1804111" cy="159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ivatel\AppData\Local\Microsoft\Windows\Temporary Internet Files\Content.IE5\NNJURUC5\MC900356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13176"/>
            <a:ext cx="1804111" cy="159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09U5P7ZX\MM9001865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0469">
            <a:off x="5539505" y="436065"/>
            <a:ext cx="3042575" cy="304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98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6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6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600"/>
                            </p:stCondLst>
                            <p:childTnLst>
                              <p:par>
                                <p:cTn id="26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600"/>
                            </p:stCondLst>
                            <p:childTnLst>
                              <p:par>
                                <p:cTn id="32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600"/>
                            </p:stCondLst>
                            <p:childTnLst>
                              <p:par>
                                <p:cTn id="38" presetID="53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892480" cy="924475"/>
          </a:xfrm>
        </p:spPr>
        <p:txBody>
          <a:bodyPr/>
          <a:lstStyle/>
          <a:p>
            <a:pPr algn="ctr"/>
            <a:r>
              <a:rPr lang="cs-CZ" sz="40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Něco málo o Bělorusku…</a:t>
            </a:r>
            <a:endParaRPr lang="cs-CZ" sz="40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589887"/>
            <a:ext cx="7125112" cy="3293894"/>
          </a:xfrm>
        </p:spPr>
        <p:txBody>
          <a:bodyPr/>
          <a:lstStyle/>
          <a:p>
            <a:r>
              <a:rPr lang="cs-CZ" dirty="0" smtClean="0"/>
              <a:t>Rozloha: 208 000 km²</a:t>
            </a:r>
          </a:p>
          <a:p>
            <a:r>
              <a:rPr lang="cs-CZ" dirty="0" smtClean="0"/>
              <a:t>Počet obyvatel: 9 905 000 obyvatel</a:t>
            </a:r>
          </a:p>
          <a:p>
            <a:r>
              <a:rPr lang="cs-CZ" dirty="0" smtClean="0"/>
              <a:t>Hlavní město: Minsk</a:t>
            </a:r>
          </a:p>
          <a:p>
            <a:r>
              <a:rPr lang="cs-CZ" dirty="0" smtClean="0"/>
              <a:t>Jazyk: běloruština a ruština</a:t>
            </a:r>
          </a:p>
          <a:p>
            <a:r>
              <a:rPr lang="cs-CZ" dirty="0" smtClean="0"/>
              <a:t>Měna: běloruský rubl</a:t>
            </a:r>
          </a:p>
          <a:p>
            <a:r>
              <a:rPr lang="cs-CZ" dirty="0" smtClean="0"/>
              <a:t>Hlava státu: Alexandr Lukašenko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509120"/>
            <a:ext cx="3837806" cy="23463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76872"/>
            <a:ext cx="3275856" cy="3025977"/>
          </a:xfrm>
          <a:prstGeom prst="rect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6" name="Picture 2" descr="C:\Users\Uzivatel\AppData\Local\Microsoft\Windows\Temporary Internet Files\Content.IE5\NNJURUC5\MC9003562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02849"/>
            <a:ext cx="1475141" cy="130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820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600"/>
                            </p:stCondLst>
                            <p:childTnLst>
                              <p:par>
                                <p:cTn id="13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100"/>
                            </p:stCondLst>
                            <p:childTnLst>
                              <p:par>
                                <p:cTn id="20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600"/>
                            </p:stCondLst>
                            <p:childTnLst>
                              <p:par>
                                <p:cTn id="27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100"/>
                            </p:stCondLst>
                            <p:childTnLst>
                              <p:par>
                                <p:cTn id="34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600"/>
                            </p:stCondLst>
                            <p:childTnLst>
                              <p:par>
                                <p:cTn id="41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9100"/>
                            </p:stCondLst>
                            <p:childTnLst>
                              <p:par>
                                <p:cTn id="48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1600"/>
                            </p:stCondLst>
                            <p:childTnLst>
                              <p:par>
                                <p:cTn id="5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46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7600"/>
                            </p:stCondLst>
                            <p:childTnLst>
                              <p:par>
                                <p:cTn id="66" presetID="1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0KYD7OBG\MP9003626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365760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427984" y="1988840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300192" y="1804174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Vlajka Běloruska</a:t>
            </a:r>
            <a:endParaRPr lang="cs-CZ" sz="20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3606" y="3284984"/>
            <a:ext cx="3536110" cy="3512653"/>
          </a:xfrm>
          <a:prstGeom prst="rect">
            <a:avLst/>
          </a:prstGeom>
        </p:spPr>
      </p:pic>
      <p:cxnSp>
        <p:nvCxnSpPr>
          <p:cNvPr id="12" name="Přímá spojnice se šipkou 11"/>
          <p:cNvCxnSpPr/>
          <p:nvPr/>
        </p:nvCxnSpPr>
        <p:spPr>
          <a:xfrm>
            <a:off x="2987824" y="4869160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5901" y="4710631"/>
            <a:ext cx="24872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Znak Běloruska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463" y="20066"/>
            <a:ext cx="84565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Symboly Běloruska</a:t>
            </a:r>
            <a:endParaRPr lang="cs-CZ" sz="5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1397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Sousední státy</a:t>
            </a:r>
            <a:endParaRPr lang="cs-CZ" sz="4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405615"/>
          </a:xfrm>
        </p:spPr>
        <p:txBody>
          <a:bodyPr/>
          <a:lstStyle/>
          <a:p>
            <a:r>
              <a:rPr lang="cs-CZ" dirty="0" smtClean="0"/>
              <a:t>Bělorusko sousedí s Ruskem, Ukrajinou, Polskem, Litvou a Lotyšskem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863005"/>
            <a:ext cx="5398368" cy="3994995"/>
          </a:xfrm>
          <a:prstGeom prst="rect">
            <a:avLst/>
          </a:prstGeom>
        </p:spPr>
      </p:pic>
      <p:pic>
        <p:nvPicPr>
          <p:cNvPr id="5" name="Picture 2" descr="C:\Users\Uzivatel\AppData\Local\Microsoft\Windows\Temporary Internet Files\Content.IE5\NNJURUC5\MC9003562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02849"/>
            <a:ext cx="1475141" cy="130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ivatel\AppData\Local\Microsoft\Windows\Temporary Internet Files\Content.IE5\NNJURUC5\MC9003562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370" y="188640"/>
            <a:ext cx="1475141" cy="130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97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-171399"/>
            <a:ext cx="9361040" cy="71287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59832" y="3392997"/>
            <a:ext cx="45855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Pracuj s mapou, zjisti sousední státy.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Pro ověření klikni na tabuli.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Počkej, až zmizí text.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8693610">
            <a:off x="178768" y="1116814"/>
            <a:ext cx="1598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Litva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-8673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Lotyšsko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969823">
            <a:off x="7594532" y="1741741"/>
            <a:ext cx="1835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Rusko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6200000">
            <a:off x="-707153" y="376232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Polsko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17277" y="641740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Ukrajina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07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1" presetClass="exit" presetSubtype="8" fill="hold" grpId="1" nodeType="afterEffect">
                                  <p:stCondLst>
                                    <p:cond delay="7000"/>
                                  </p:stCondLst>
                                  <p:childTnLst>
                                    <p:animEffect transition="out" filter="wheel(8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-99392"/>
            <a:ext cx="9252520" cy="705678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Poloha Běloruska</a:t>
            </a:r>
            <a:endParaRPr lang="cs-CZ" sz="4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8" name="Přímá spojnice se šipkou 7"/>
          <p:cNvCxnSpPr>
            <a:stCxn id="9" idx="3"/>
          </p:cNvCxnSpPr>
          <p:nvPr/>
        </p:nvCxnSpPr>
        <p:spPr>
          <a:xfrm>
            <a:off x="2230775" y="2451980"/>
            <a:ext cx="3205321" cy="1337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-108520" y="2267314"/>
            <a:ext cx="2339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Tak tady ho máme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80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Povrch</a:t>
            </a:r>
            <a:endParaRPr lang="cs-CZ" sz="48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989791"/>
          </a:xfrm>
        </p:spPr>
        <p:txBody>
          <a:bodyPr/>
          <a:lstStyle/>
          <a:p>
            <a:r>
              <a:rPr lang="cs-CZ" dirty="0" smtClean="0"/>
              <a:t>Povrch Běloruska tvoří mírně zvlněná krajina.</a:t>
            </a:r>
          </a:p>
          <a:p>
            <a:r>
              <a:rPr lang="cs-CZ" dirty="0" smtClean="0"/>
              <a:t>Nejvýše položený vrch má pouze 345m. </a:t>
            </a:r>
          </a:p>
          <a:p>
            <a:r>
              <a:rPr lang="cs-CZ" dirty="0" smtClean="0"/>
              <a:t>Součástí Běloruska jsou také rozsáhlé močálové lesy.</a:t>
            </a:r>
          </a:p>
          <a:p>
            <a:r>
              <a:rPr lang="cs-CZ" dirty="0" smtClean="0"/>
              <a:t>V Bělorusku je mírně vlhké podnebí s bohatými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letními dešti.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Lesy v Bělorusku pokrývají asi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45% země.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051" y="3791992"/>
            <a:ext cx="4077138" cy="3066008"/>
          </a:xfrm>
          <a:prstGeom prst="rect">
            <a:avLst/>
          </a:prstGeom>
        </p:spPr>
      </p:pic>
      <p:cxnSp>
        <p:nvCxnSpPr>
          <p:cNvPr id="6" name="Přímá spojnice se šipkou 5"/>
          <p:cNvCxnSpPr>
            <a:stCxn id="7" idx="3"/>
          </p:cNvCxnSpPr>
          <p:nvPr/>
        </p:nvCxnSpPr>
        <p:spPr>
          <a:xfrm>
            <a:off x="2635634" y="5463496"/>
            <a:ext cx="208038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79512" y="5001831"/>
            <a:ext cx="24561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Dzjaržynskaja</a:t>
            </a:r>
            <a:r>
              <a:rPr lang="cs-CZ" dirty="0" smtClean="0"/>
              <a:t> hora</a:t>
            </a:r>
          </a:p>
          <a:p>
            <a:r>
              <a:rPr lang="cs-CZ" dirty="0" smtClean="0"/>
              <a:t>(nejvýše položené</a:t>
            </a:r>
          </a:p>
          <a:p>
            <a:r>
              <a:rPr lang="cs-CZ" dirty="0" smtClean="0"/>
              <a:t> místo v Bělorusku)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108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1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4000"/>
                            </p:stCondLst>
                            <p:childTnLst>
                              <p:par>
                                <p:cTn id="58" presetID="21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6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7000"/>
                            </p:stCondLst>
                            <p:childTnLst>
                              <p:par>
                                <p:cTn id="62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02"/>
            <a:ext cx="7125113" cy="924475"/>
          </a:xfrm>
        </p:spPr>
        <p:txBody>
          <a:bodyPr/>
          <a:lstStyle/>
          <a:p>
            <a:pPr algn="ctr"/>
            <a:r>
              <a:rPr lang="cs-CZ" sz="4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Vodstvo</a:t>
            </a:r>
            <a:endParaRPr lang="cs-CZ" sz="4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3156069"/>
            <a:ext cx="9258402" cy="3701931"/>
          </a:xfrm>
        </p:spPr>
      </p:pic>
      <p:sp>
        <p:nvSpPr>
          <p:cNvPr id="6" name="TextovéPole 5"/>
          <p:cNvSpPr txBox="1"/>
          <p:nvPr/>
        </p:nvSpPr>
        <p:spPr>
          <a:xfrm>
            <a:off x="0" y="1124744"/>
            <a:ext cx="9263049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Bělorusko leží na rozvodí Černého a Baltského moře. Nejznámější řeky jsou</a:t>
            </a:r>
          </a:p>
          <a:p>
            <a:r>
              <a:rPr lang="cs-CZ" dirty="0" smtClean="0"/>
              <a:t>Dněpr, Dvina, </a:t>
            </a:r>
            <a:r>
              <a:rPr lang="cs-CZ" dirty="0" err="1" smtClean="0"/>
              <a:t>Němen</a:t>
            </a:r>
            <a:r>
              <a:rPr lang="cs-CZ" dirty="0" smtClean="0"/>
              <a:t> a řeka </a:t>
            </a:r>
            <a:r>
              <a:rPr lang="cs-CZ" dirty="0" err="1" smtClean="0"/>
              <a:t>Lovati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Řeky v Bělorusku se používají pro lodní dopravu, plavení dřeva a v neposlední</a:t>
            </a:r>
          </a:p>
          <a:p>
            <a:r>
              <a:rPr lang="cs-CZ" dirty="0" smtClean="0"/>
              <a:t>řadě také k výrobě energie.</a:t>
            </a:r>
          </a:p>
          <a:p>
            <a:r>
              <a:rPr lang="cs-CZ" dirty="0" smtClean="0"/>
              <a:t>Bělorusko má přes 11 000 jezer. Jezera jsou ledovcového původu.</a:t>
            </a:r>
          </a:p>
          <a:p>
            <a:r>
              <a:rPr lang="cs-CZ" dirty="0" smtClean="0"/>
              <a:t>Největší z jezer je </a:t>
            </a:r>
            <a:r>
              <a:rPr lang="cs-CZ" dirty="0" err="1" smtClean="0"/>
              <a:t>Narač</a:t>
            </a:r>
            <a:r>
              <a:rPr lang="cs-CZ" dirty="0" smtClean="0"/>
              <a:t> a </a:t>
            </a:r>
            <a:r>
              <a:rPr lang="cs-CZ" dirty="0" err="1" smtClean="0"/>
              <a:t>Asvějské</a:t>
            </a:r>
            <a:r>
              <a:rPr lang="cs-CZ" dirty="0" smtClean="0"/>
              <a:t> jezero.</a:t>
            </a:r>
          </a:p>
          <a:p>
            <a:r>
              <a:rPr lang="cs-CZ" dirty="0" smtClean="0"/>
              <a:t>V Polesí jsou </a:t>
            </a:r>
            <a:r>
              <a:rPr lang="cs-CZ" dirty="0" err="1" smtClean="0"/>
              <a:t>nejvýznamější</a:t>
            </a:r>
            <a:r>
              <a:rPr lang="cs-CZ" dirty="0" smtClean="0"/>
              <a:t> jezera Červené a </a:t>
            </a:r>
            <a:r>
              <a:rPr lang="cs-CZ" dirty="0" err="1" smtClean="0"/>
              <a:t>Vyhanavské</a:t>
            </a:r>
            <a:r>
              <a:rPr lang="cs-CZ" dirty="0" smtClean="0"/>
              <a:t> jezero.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3573016"/>
            <a:ext cx="1845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Jezero </a:t>
            </a:r>
            <a:r>
              <a:rPr lang="cs-CZ" dirty="0" err="1" smtClean="0">
                <a:solidFill>
                  <a:schemeClr val="bg1"/>
                </a:solidFill>
              </a:rPr>
              <a:t>Strusta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820472" y="836712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135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6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56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56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56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56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56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56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1400"/>
                            </p:stCondLst>
                            <p:childTnLst>
                              <p:par>
                                <p:cTn id="58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4400"/>
                            </p:stCondLst>
                            <p:childTnLst>
                              <p:par>
                                <p:cTn id="6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Turistické zajímavosti</a:t>
            </a:r>
            <a:endParaRPr lang="cs-CZ" sz="4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8144" y="183611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Minsk</a:t>
            </a:r>
            <a:endParaRPr lang="cs-CZ" sz="3200" b="1" dirty="0">
              <a:ln w="12700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1484784"/>
            <a:ext cx="3960440" cy="28889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3968" y="2436582"/>
            <a:ext cx="46570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hlavní město Běloruska.</a:t>
            </a:r>
          </a:p>
          <a:p>
            <a:r>
              <a:rPr lang="cs-CZ" dirty="0" smtClean="0"/>
              <a:t>Město je děleno na 9 obvodů.</a:t>
            </a:r>
          </a:p>
          <a:p>
            <a:r>
              <a:rPr lang="cs-CZ" dirty="0" smtClean="0"/>
              <a:t>Je hospodářským i kulturním centrem </a:t>
            </a:r>
          </a:p>
          <a:p>
            <a:r>
              <a:rPr lang="cs-CZ" dirty="0" smtClean="0"/>
              <a:t>Běloruska.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919813"/>
            <a:ext cx="4006619" cy="293818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67544" y="5229199"/>
            <a:ext cx="44635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Obnovený kostel v Brestu je největší</a:t>
            </a:r>
          </a:p>
          <a:p>
            <a:r>
              <a:rPr lang="cs-CZ" dirty="0"/>
              <a:t>v</a:t>
            </a:r>
            <a:r>
              <a:rPr lang="cs-CZ" dirty="0" smtClean="0"/>
              <a:t> celém Bělorusku.</a:t>
            </a:r>
          </a:p>
        </p:txBody>
      </p:sp>
    </p:spTree>
    <p:extLst>
      <p:ext uri="{BB962C8B-B14F-4D97-AF65-F5344CB8AC3E}">
        <p14:creationId xmlns:p14="http://schemas.microsoft.com/office/powerpoint/2010/main" val="387750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9200"/>
                            </p:stCondLst>
                            <p:childTnLst>
                              <p:par>
                                <p:cTn id="28" presetID="41" presetClass="entr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1400"/>
                            </p:stCondLst>
                            <p:childTnLst>
                              <p:par>
                                <p:cTn id="36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Závěrečné opakování</a:t>
            </a:r>
            <a:endParaRPr lang="cs-CZ" sz="44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934007"/>
          </a:xfrm>
        </p:spPr>
        <p:txBody>
          <a:bodyPr/>
          <a:lstStyle/>
          <a:p>
            <a:r>
              <a:rPr lang="cs-CZ" dirty="0" smtClean="0"/>
              <a:t>Hlavní město Běloruska……………………………….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Měna…………………………………………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2 hlavní barvy na Běloruské vlajce……………………………………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Alespoň 4 sousední státy Běloruska…………………………….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Prezident Běloruska……………………………….</a:t>
            </a:r>
          </a:p>
          <a:p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 řeky, které protékají Běloruskem………………………………..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948190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Minsk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2780928"/>
            <a:ext cx="2060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2D050"/>
                </a:solidFill>
              </a:rPr>
              <a:t>b</a:t>
            </a:r>
            <a:r>
              <a:rPr lang="cs-CZ" b="1" dirty="0" smtClean="0">
                <a:solidFill>
                  <a:srgbClr val="92D050"/>
                </a:solidFill>
              </a:rPr>
              <a:t>ěloruský rubl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3573016"/>
            <a:ext cx="2367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červená a zelená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48414" y="4117974"/>
            <a:ext cx="3595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Rusko, Lotyšsko, Ukrajina, Litva a Polsko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5159950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Alexandr Lukašenko 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74414" y="5805264"/>
            <a:ext cx="320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92D050"/>
                </a:solidFill>
              </a:rPr>
              <a:t>Dněrpr</a:t>
            </a:r>
            <a:r>
              <a:rPr lang="cs-CZ" b="1" dirty="0" smtClean="0">
                <a:solidFill>
                  <a:srgbClr val="92D050"/>
                </a:solidFill>
              </a:rPr>
              <a:t>, </a:t>
            </a:r>
            <a:r>
              <a:rPr lang="cs-CZ" b="1" dirty="0" err="1" smtClean="0">
                <a:solidFill>
                  <a:srgbClr val="92D050"/>
                </a:solidFill>
              </a:rPr>
              <a:t>Němen</a:t>
            </a:r>
            <a:r>
              <a:rPr lang="cs-CZ" b="1" dirty="0" smtClean="0">
                <a:solidFill>
                  <a:srgbClr val="92D050"/>
                </a:solidFill>
              </a:rPr>
              <a:t>, </a:t>
            </a:r>
            <a:r>
              <a:rPr lang="cs-CZ" b="1" dirty="0" err="1" smtClean="0">
                <a:solidFill>
                  <a:srgbClr val="92D050"/>
                </a:solidFill>
              </a:rPr>
              <a:t>Lovaty</a:t>
            </a:r>
            <a:r>
              <a:rPr lang="cs-CZ" b="1" dirty="0" smtClean="0">
                <a:solidFill>
                  <a:srgbClr val="92D050"/>
                </a:solidFill>
              </a:rPr>
              <a:t>, Dvina  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3074" name="Picture 2" descr="C:\Users\Uzivatel\AppData\Local\Microsoft\Windows\Temporary Internet Files\Content.IE5\NNJURUC5\MM90028285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712" y="1484784"/>
            <a:ext cx="1448235" cy="20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4330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000"/>
                            </p:stCondLst>
                            <p:childTnLst>
                              <p:par>
                                <p:cTn id="81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ln w="12700">
                  <a:solidFill>
                    <a:srgbClr val="92D05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4800" b="1" dirty="0">
              <a:ln w="12700">
                <a:solidFill>
                  <a:srgbClr val="92D05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</p:spPr>
        <p:txBody>
          <a:bodyPr>
            <a:normAutofit fontScale="62500" lnSpcReduction="20000"/>
          </a:bodyPr>
          <a:lstStyle/>
          <a:p>
            <a:r>
              <a:rPr lang="pl-PL" dirty="0"/>
              <a:t>SITA. </a:t>
            </a:r>
            <a:r>
              <a:rPr lang="pl-PL" i="1" dirty="0"/>
              <a:t>www.google.com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www.webnoviny.sk/fotografia/369791/stredna/bielorusky-rubel.jpg</a:t>
            </a:r>
            <a:endParaRPr lang="pl-PL" dirty="0" smtClean="0"/>
          </a:p>
          <a:p>
            <a:r>
              <a:rPr lang="pl-PL" dirty="0"/>
              <a:t>ČTK. </a:t>
            </a:r>
            <a:r>
              <a:rPr lang="pl-PL" i="1" dirty="0"/>
              <a:t>www.novinky.cz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media.novinky.cz/800/248004-top_foto1-iulaz.jpg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www.wikipedie.cz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upload.wikimedia.org/wikipedia/commons/thumb/3/30/Coat_of_arms_of_Belarus.svg/603px-Coat_of_arms_of_Belarus.svg.png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www.google.com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www.provereno.cz/images/clanky/File/Belorusko/Belorusko.jpg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www.google.com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7"/>
              </a:rPr>
              <a:t>http://blisty.cz/img.php?id=-</a:t>
            </a:r>
            <a:r>
              <a:rPr lang="pl-PL" dirty="0" smtClean="0">
                <a:hlinkClick r:id="rId7"/>
              </a:rPr>
              <a:t>7417&amp;size=350&amp;mc=ffffff&amp;mg=0&amp;cp=0</a:t>
            </a:r>
            <a:endParaRPr lang="pl-PL" dirty="0" smtClean="0"/>
          </a:p>
          <a:p>
            <a:r>
              <a:rPr lang="pl-PL" dirty="0"/>
              <a:t>ZEDLIK. </a:t>
            </a:r>
            <a:r>
              <a:rPr lang="pl-PL" i="1" dirty="0"/>
              <a:t>www.wikipedia.cz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8"/>
              </a:rPr>
              <a:t>http://upload.wikimedia.org/wikipedia/commons/thumb/d/d0/Strusta_Lake_-_Panorama.jpg/800px-Strusta_Lake_-_</a:t>
            </a:r>
            <a:r>
              <a:rPr lang="pl-PL" dirty="0" smtClean="0">
                <a:hlinkClick r:id="rId8"/>
              </a:rPr>
              <a:t>Panorama.jpg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www.wikipedia.cz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upload.wikimedia.org/wikipedia/commons/thumb/9/9a/Victory-square.jpg/800px-Victory-square.jpg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www.wikipedia.cz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upload.wikimedia.org/wikipedia/commons/thumb/6/63/Europe_location_BLR.png/800px-Europe_location_BLR.png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www.wikipedia.cz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upload.wikimedia.org/wikipedia/commons/4/4a/Brest_Kirche.jpg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www.google.com</a:t>
            </a:r>
            <a:r>
              <a:rPr lang="pl-PL" dirty="0"/>
              <a:t> [online]. [cit. 27.11.2012].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upload.wikimedia.org/wikipedia/commons/thumb/8/80/G%C3%B3ra_Dzier%C5%BCy%C5%84skiego.jpg/250px-G%C3%B3ra_Dzier%C5%BCy%C5%84skiego.jpg</a:t>
            </a:r>
            <a:endParaRPr lang="pl-PL" dirty="0" smtClean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67198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106</TotalTime>
  <Words>368</Words>
  <Application>Microsoft Office PowerPoint</Application>
  <PresentationFormat>Předvádění na obrazovce (4:3)</PresentationFormat>
  <Paragraphs>100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Autumn</vt:lpstr>
      <vt:lpstr>Prezentace aplikace PowerPoint</vt:lpstr>
      <vt:lpstr>Anotace</vt:lpstr>
      <vt:lpstr>Bělorusko</vt:lpstr>
      <vt:lpstr>Něco málo o Bělorusku…</vt:lpstr>
      <vt:lpstr>Prezentace aplikace PowerPoint</vt:lpstr>
      <vt:lpstr>Sousední státy</vt:lpstr>
      <vt:lpstr>Prezentace aplikace PowerPoint</vt:lpstr>
      <vt:lpstr>Poloha Běloruska</vt:lpstr>
      <vt:lpstr>Povrch</vt:lpstr>
      <vt:lpstr>Vodstvo</vt:lpstr>
      <vt:lpstr>Turistické zajímavosti</vt:lpstr>
      <vt:lpstr>Závěrečné 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Bělorusko</dc:title>
  <dc:creator>Windows User</dc:creator>
  <cp:lastModifiedBy>Honza</cp:lastModifiedBy>
  <cp:revision>62</cp:revision>
  <dcterms:created xsi:type="dcterms:W3CDTF">2012-11-27T16:23:03Z</dcterms:created>
  <dcterms:modified xsi:type="dcterms:W3CDTF">2013-02-07T17:57:57Z</dcterms:modified>
</cp:coreProperties>
</file>