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7" r:id="rId2"/>
    <p:sldId id="266" r:id="rId3"/>
    <p:sldId id="256" r:id="rId4"/>
    <p:sldId id="257" r:id="rId5"/>
    <p:sldId id="259" r:id="rId6"/>
    <p:sldId id="258" r:id="rId7"/>
    <p:sldId id="261" r:id="rId8"/>
    <p:sldId id="263" r:id="rId9"/>
    <p:sldId id="260" r:id="rId10"/>
    <p:sldId id="262" r:id="rId11"/>
    <p:sldId id="264" r:id="rId12"/>
    <p:sldId id="265" r:id="rId13"/>
  </p:sldIdLst>
  <p:sldSz cx="9144000" cy="6858000" type="screen4x3"/>
  <p:notesSz cx="6888163" cy="100203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50" autoAdjust="0"/>
    <p:restoredTop sz="94660"/>
  </p:normalViewPr>
  <p:slideViewPr>
    <p:cSldViewPr>
      <p:cViewPr varScale="1">
        <p:scale>
          <a:sx n="78" d="100"/>
          <a:sy n="78" d="100"/>
        </p:scale>
        <p:origin x="-84" y="-7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Kuchtová Květoslava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b="0" i="0" u="none" dirty="0" smtClean="0"/>
            <a:t>VY_32_INOVACE_12C_05_San Marino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Zeměpis 7.ročník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  <dgm:t>
        <a:bodyPr/>
        <a:lstStyle/>
        <a:p>
          <a:endParaRPr lang="cs-CZ"/>
        </a:p>
      </dgm:t>
    </dgm:pt>
    <dgm:pt modelId="{5BDA8D49-C64C-4FDF-ACCF-171444A32B21}" type="pres">
      <dgm:prSet presAssocID="{0C6E1E16-08A6-4B86-AB9F-749A7749D4C9}" presName="circle2" presStyleLbl="node1" presStyleIdx="1" presStyleCnt="7"/>
      <dgm:spPr/>
      <dgm:t>
        <a:bodyPr/>
        <a:lstStyle/>
        <a:p>
          <a:endParaRPr lang="cs-CZ"/>
        </a:p>
      </dgm:t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  <dgm:t>
        <a:bodyPr/>
        <a:lstStyle/>
        <a:p>
          <a:endParaRPr lang="cs-CZ"/>
        </a:p>
      </dgm:t>
    </dgm:pt>
    <dgm:pt modelId="{4A11C032-4DF2-44E5-8C80-1286B3D4B133}" type="pres">
      <dgm:prSet presAssocID="{FBBFC3EA-9D9D-4F3A-BEA6-9C2C0E46BF20}" presName="circle3" presStyleLbl="node1" presStyleIdx="2" presStyleCnt="7"/>
      <dgm:spPr/>
      <dgm:t>
        <a:bodyPr/>
        <a:lstStyle/>
        <a:p>
          <a:endParaRPr lang="cs-CZ"/>
        </a:p>
      </dgm:t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  <dgm:t>
        <a:bodyPr/>
        <a:lstStyle/>
        <a:p>
          <a:endParaRPr lang="cs-CZ"/>
        </a:p>
      </dgm:t>
    </dgm:pt>
    <dgm:pt modelId="{BB3828A8-1683-43A3-8BCA-2995B7EAE8F3}" type="pres">
      <dgm:prSet presAssocID="{019433A1-1324-4DE1-9E6F-32B851095F74}" presName="circle4" presStyleLbl="node1" presStyleIdx="3" presStyleCnt="7"/>
      <dgm:spPr/>
      <dgm:t>
        <a:bodyPr/>
        <a:lstStyle/>
        <a:p>
          <a:endParaRPr lang="cs-CZ"/>
        </a:p>
      </dgm:t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  <dgm:t>
        <a:bodyPr/>
        <a:lstStyle/>
        <a:p>
          <a:endParaRPr lang="cs-CZ"/>
        </a:p>
      </dgm:t>
    </dgm:pt>
    <dgm:pt modelId="{7C8531F2-00DF-4DB1-A6C6-AF46193E1BBF}" type="pres">
      <dgm:prSet presAssocID="{C73C7642-F245-4585-8F88-243F9FAEF6CA}" presName="circle5" presStyleLbl="node1" presStyleIdx="4" presStyleCnt="7"/>
      <dgm:spPr/>
      <dgm:t>
        <a:bodyPr/>
        <a:lstStyle/>
        <a:p>
          <a:endParaRPr lang="cs-CZ"/>
        </a:p>
      </dgm:t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  <dgm:t>
        <a:bodyPr/>
        <a:lstStyle/>
        <a:p>
          <a:endParaRPr lang="cs-CZ"/>
        </a:p>
      </dgm:t>
    </dgm:pt>
    <dgm:pt modelId="{14E80F71-B028-4CCE-8C5A-7AE67F9A28C6}" type="pres">
      <dgm:prSet presAssocID="{EBC41103-E2E5-4D48-9B4B-425520D3D098}" presName="circle6" presStyleLbl="node1" presStyleIdx="5" presStyleCnt="7"/>
      <dgm:spPr/>
      <dgm:t>
        <a:bodyPr/>
        <a:lstStyle/>
        <a:p>
          <a:endParaRPr lang="cs-CZ"/>
        </a:p>
      </dgm:t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  <dgm:t>
        <a:bodyPr/>
        <a:lstStyle/>
        <a:p>
          <a:endParaRPr lang="cs-CZ"/>
        </a:p>
      </dgm:t>
    </dgm:pt>
    <dgm:pt modelId="{1A909E4D-639C-4CB7-A7CE-FC1133FAA37E}" type="pres">
      <dgm:prSet presAssocID="{9F18DD90-522E-4A06-9EDB-3FF7C7EB6637}" presName="circle7" presStyleLbl="node1" presStyleIdx="6" presStyleCnt="7"/>
      <dgm:spPr/>
      <dgm:t>
        <a:bodyPr/>
        <a:lstStyle/>
        <a:p>
          <a:endParaRPr lang="cs-CZ"/>
        </a:p>
      </dgm:t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4FBB7FC6-13BC-4684-AC18-6EB009DA77DE}" type="presOf" srcId="{FBBFC3EA-9D9D-4F3A-BEA6-9C2C0E46BF20}" destId="{3F478621-DC04-4E99-8ED0-6EF817E39D41}" srcOrd="1" destOrd="0" presId="urn:microsoft.com/office/officeart/2005/8/layout/target3"/>
    <dgm:cxn modelId="{039C5AFF-10B9-4CD8-BAC8-504077533A01}" type="presOf" srcId="{0C6E1E16-08A6-4B86-AB9F-749A7749D4C9}" destId="{B7652895-8F40-40B1-8BC2-AD2A1592E4B6}" srcOrd="1" destOrd="0" presId="urn:microsoft.com/office/officeart/2005/8/layout/target3"/>
    <dgm:cxn modelId="{4D32C847-A739-470E-B068-9622C3661C97}" type="presOf" srcId="{C73C7642-F245-4585-8F88-243F9FAEF6CA}" destId="{0E0F4EFC-82FA-4EC4-801E-BC2F931EC339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D6CC92A-4F68-44F8-AC85-AD21D3E06563}" type="presOf" srcId="{445C7998-7549-48B0-BD68-D4F0167F02E5}" destId="{BC35EE03-4121-4EF9-923D-7CB6D30D358D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F9A7B4F-93D5-47B3-8955-4D41807BB443}" type="presOf" srcId="{019433A1-1324-4DE1-9E6F-32B851095F74}" destId="{83FE2C4A-F11C-43B1-9923-1AFAA3244381}" srcOrd="1" destOrd="0" presId="urn:microsoft.com/office/officeart/2005/8/layout/target3"/>
    <dgm:cxn modelId="{4B08D9B1-A928-48DB-9F2D-EFFA816C25A7}" type="presOf" srcId="{39F8B381-5807-488E-AC22-73DD4140ED4A}" destId="{71045F8C-00FA-488E-A7BD-E2E6753D979D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712DBB06-42E0-499C-9C31-531A8692E09A}" type="presOf" srcId="{9F18DD90-522E-4A06-9EDB-3FF7C7EB6637}" destId="{D102FEF8-6917-41D2-AE5D-914C1EA8F84A}" srcOrd="0" destOrd="0" presId="urn:microsoft.com/office/officeart/2005/8/layout/target3"/>
    <dgm:cxn modelId="{96BC972D-3CB0-4B09-B8BA-E24D6229A349}" type="presOf" srcId="{C73C7642-F245-4585-8F88-243F9FAEF6CA}" destId="{304CA11A-E17E-4999-A128-C72BF543B20D}" srcOrd="0" destOrd="0" presId="urn:microsoft.com/office/officeart/2005/8/layout/target3"/>
    <dgm:cxn modelId="{FBBBDEA0-AE8D-4594-AF61-BD9F63D22EC4}" type="presOf" srcId="{FBBFC3EA-9D9D-4F3A-BEA6-9C2C0E46BF20}" destId="{601CDFA2-8205-4060-95D5-B0A001D0D0E3}" srcOrd="0" destOrd="0" presId="urn:microsoft.com/office/officeart/2005/8/layout/target3"/>
    <dgm:cxn modelId="{F3A31A6F-396B-4011-B674-3262F71F6344}" type="presOf" srcId="{0C6E1E16-08A6-4B86-AB9F-749A7749D4C9}" destId="{D8344A4C-A59C-418B-AE84-1CF03F62012F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266EECF-F3BA-4001-9A4B-2BB9F612B03C}" type="presOf" srcId="{445C7998-7549-48B0-BD68-D4F0167F02E5}" destId="{4D19AB04-24FA-40C2-B203-52AE3D15E171}" srcOrd="1" destOrd="0" presId="urn:microsoft.com/office/officeart/2005/8/layout/target3"/>
    <dgm:cxn modelId="{9AFB029C-2AEA-42D8-BE6C-8698C13D7A93}" type="presOf" srcId="{019433A1-1324-4DE1-9E6F-32B851095F74}" destId="{CC1D5B29-8413-4412-9F6D-55E531B84639}" srcOrd="0" destOrd="0" presId="urn:microsoft.com/office/officeart/2005/8/layout/target3"/>
    <dgm:cxn modelId="{B4F29795-29E5-4CE0-A2E3-0173995AE178}" type="presOf" srcId="{EBC41103-E2E5-4D48-9B4B-425520D3D098}" destId="{D3CEBA79-51F7-49AC-8104-9DE2B978BFF4}" srcOrd="1" destOrd="0" presId="urn:microsoft.com/office/officeart/2005/8/layout/target3"/>
    <dgm:cxn modelId="{A3EF2BB6-B71B-4F05-9BA9-EBDF4E42D8A8}" type="presOf" srcId="{9F18DD90-522E-4A06-9EDB-3FF7C7EB6637}" destId="{932F2F5B-E5E6-4E00-9503-10413FFBA7E0}" srcOrd="1" destOrd="0" presId="urn:microsoft.com/office/officeart/2005/8/layout/target3"/>
    <dgm:cxn modelId="{38ACFA69-8550-4D4D-A8D7-91357272D3C0}" type="presOf" srcId="{EBC41103-E2E5-4D48-9B4B-425520D3D098}" destId="{F732C171-B6A8-40AC-BE86-9061B3C3D3B8}" srcOrd="0" destOrd="0" presId="urn:microsoft.com/office/officeart/2005/8/layout/target3"/>
    <dgm:cxn modelId="{CD92AB64-E0E7-44C8-8116-A87D509DE4B3}" type="presParOf" srcId="{71045F8C-00FA-488E-A7BD-E2E6753D979D}" destId="{3577EC6B-C980-4F34-8C69-4365E7B8FC8C}" srcOrd="0" destOrd="0" presId="urn:microsoft.com/office/officeart/2005/8/layout/target3"/>
    <dgm:cxn modelId="{45D31BBD-2636-46A5-A188-FED5FA047522}" type="presParOf" srcId="{71045F8C-00FA-488E-A7BD-E2E6753D979D}" destId="{6940EB87-DC1D-4BC3-9408-9AC2E1FFC039}" srcOrd="1" destOrd="0" presId="urn:microsoft.com/office/officeart/2005/8/layout/target3"/>
    <dgm:cxn modelId="{48DFEA14-C37D-46B8-9EB1-9D9392A7490B}" type="presParOf" srcId="{71045F8C-00FA-488E-A7BD-E2E6753D979D}" destId="{BC35EE03-4121-4EF9-923D-7CB6D30D358D}" srcOrd="2" destOrd="0" presId="urn:microsoft.com/office/officeart/2005/8/layout/target3"/>
    <dgm:cxn modelId="{2D1791F5-F5F5-47A7-9EEF-EAA9EE7E136E}" type="presParOf" srcId="{71045F8C-00FA-488E-A7BD-E2E6753D979D}" destId="{D3840DFA-901C-4049-8AB2-27AC2BA34540}" srcOrd="3" destOrd="0" presId="urn:microsoft.com/office/officeart/2005/8/layout/target3"/>
    <dgm:cxn modelId="{6BAF7DD8-3000-4D3F-957B-03DC472999F5}" type="presParOf" srcId="{71045F8C-00FA-488E-A7BD-E2E6753D979D}" destId="{5BDA8D49-C64C-4FDF-ACCF-171444A32B21}" srcOrd="4" destOrd="0" presId="urn:microsoft.com/office/officeart/2005/8/layout/target3"/>
    <dgm:cxn modelId="{4337974C-FE62-4B0D-B05D-E12CAD7AE5D1}" type="presParOf" srcId="{71045F8C-00FA-488E-A7BD-E2E6753D979D}" destId="{D8344A4C-A59C-418B-AE84-1CF03F62012F}" srcOrd="5" destOrd="0" presId="urn:microsoft.com/office/officeart/2005/8/layout/target3"/>
    <dgm:cxn modelId="{847458BA-BA48-4B2B-983C-40A18E3BE0DC}" type="presParOf" srcId="{71045F8C-00FA-488E-A7BD-E2E6753D979D}" destId="{57DDA582-354B-4295-AE97-083B34E96D1A}" srcOrd="6" destOrd="0" presId="urn:microsoft.com/office/officeart/2005/8/layout/target3"/>
    <dgm:cxn modelId="{9E326E79-777A-49CF-BF39-E6CB77A83010}" type="presParOf" srcId="{71045F8C-00FA-488E-A7BD-E2E6753D979D}" destId="{4A11C032-4DF2-44E5-8C80-1286B3D4B133}" srcOrd="7" destOrd="0" presId="urn:microsoft.com/office/officeart/2005/8/layout/target3"/>
    <dgm:cxn modelId="{FDEE90A3-1A63-4021-9CE6-06EFC6C8C749}" type="presParOf" srcId="{71045F8C-00FA-488E-A7BD-E2E6753D979D}" destId="{601CDFA2-8205-4060-95D5-B0A001D0D0E3}" srcOrd="8" destOrd="0" presId="urn:microsoft.com/office/officeart/2005/8/layout/target3"/>
    <dgm:cxn modelId="{CE395519-6331-4B14-A0A6-F96A49CA7152}" type="presParOf" srcId="{71045F8C-00FA-488E-A7BD-E2E6753D979D}" destId="{EA95FEE9-5F68-48C7-93BB-0F8C419DA96D}" srcOrd="9" destOrd="0" presId="urn:microsoft.com/office/officeart/2005/8/layout/target3"/>
    <dgm:cxn modelId="{09FAB0F4-5D3E-4F9F-BFB4-1708405542CE}" type="presParOf" srcId="{71045F8C-00FA-488E-A7BD-E2E6753D979D}" destId="{BB3828A8-1683-43A3-8BCA-2995B7EAE8F3}" srcOrd="10" destOrd="0" presId="urn:microsoft.com/office/officeart/2005/8/layout/target3"/>
    <dgm:cxn modelId="{28A468C0-70A3-4036-81DC-D2CFA5A1C737}" type="presParOf" srcId="{71045F8C-00FA-488E-A7BD-E2E6753D979D}" destId="{CC1D5B29-8413-4412-9F6D-55E531B84639}" srcOrd="11" destOrd="0" presId="urn:microsoft.com/office/officeart/2005/8/layout/target3"/>
    <dgm:cxn modelId="{E6BBC6D8-6918-4050-BE50-EB84BCB70C63}" type="presParOf" srcId="{71045F8C-00FA-488E-A7BD-E2E6753D979D}" destId="{AEEDACE7-4427-455B-A155-2C3381828BD7}" srcOrd="12" destOrd="0" presId="urn:microsoft.com/office/officeart/2005/8/layout/target3"/>
    <dgm:cxn modelId="{33016871-B54F-445F-AEFB-479552D9551E}" type="presParOf" srcId="{71045F8C-00FA-488E-A7BD-E2E6753D979D}" destId="{7C8531F2-00DF-4DB1-A6C6-AF46193E1BBF}" srcOrd="13" destOrd="0" presId="urn:microsoft.com/office/officeart/2005/8/layout/target3"/>
    <dgm:cxn modelId="{D9368603-D8FD-442A-B4C7-2EE12A4BAA97}" type="presParOf" srcId="{71045F8C-00FA-488E-A7BD-E2E6753D979D}" destId="{304CA11A-E17E-4999-A128-C72BF543B20D}" srcOrd="14" destOrd="0" presId="urn:microsoft.com/office/officeart/2005/8/layout/target3"/>
    <dgm:cxn modelId="{B9D897DA-54F0-42AD-8079-1C98CA9E6B37}" type="presParOf" srcId="{71045F8C-00FA-488E-A7BD-E2E6753D979D}" destId="{C67EF5F7-B425-49AF-82F9-2446588ED851}" srcOrd="15" destOrd="0" presId="urn:microsoft.com/office/officeart/2005/8/layout/target3"/>
    <dgm:cxn modelId="{92CA66A6-DDB7-4426-992C-0E44D437A522}" type="presParOf" srcId="{71045F8C-00FA-488E-A7BD-E2E6753D979D}" destId="{14E80F71-B028-4CCE-8C5A-7AE67F9A28C6}" srcOrd="16" destOrd="0" presId="urn:microsoft.com/office/officeart/2005/8/layout/target3"/>
    <dgm:cxn modelId="{E656AE7E-678A-4080-A802-660EA2E06B9E}" type="presParOf" srcId="{71045F8C-00FA-488E-A7BD-E2E6753D979D}" destId="{F732C171-B6A8-40AC-BE86-9061B3C3D3B8}" srcOrd="17" destOrd="0" presId="urn:microsoft.com/office/officeart/2005/8/layout/target3"/>
    <dgm:cxn modelId="{EE477A92-9687-4E5B-965C-DA922040E4B1}" type="presParOf" srcId="{71045F8C-00FA-488E-A7BD-E2E6753D979D}" destId="{D8C5187E-68B6-4E2E-86D0-57087190219B}" srcOrd="18" destOrd="0" presId="urn:microsoft.com/office/officeart/2005/8/layout/target3"/>
    <dgm:cxn modelId="{78F0359A-A8AD-4087-9EDB-9AD2ADDC8F6B}" type="presParOf" srcId="{71045F8C-00FA-488E-A7BD-E2E6753D979D}" destId="{1A909E4D-639C-4CB7-A7CE-FC1133FAA37E}" srcOrd="19" destOrd="0" presId="urn:microsoft.com/office/officeart/2005/8/layout/target3"/>
    <dgm:cxn modelId="{C36F83E2-1FF9-4018-82DB-114949D06DCA}" type="presParOf" srcId="{71045F8C-00FA-488E-A7BD-E2E6753D979D}" destId="{D102FEF8-6917-41D2-AE5D-914C1EA8F84A}" srcOrd="20" destOrd="0" presId="urn:microsoft.com/office/officeart/2005/8/layout/target3"/>
    <dgm:cxn modelId="{CF5D9274-9CDF-4EA0-A495-E23D94CD779D}" type="presParOf" srcId="{71045F8C-00FA-488E-A7BD-E2E6753D979D}" destId="{4D19AB04-24FA-40C2-B203-52AE3D15E171}" srcOrd="21" destOrd="0" presId="urn:microsoft.com/office/officeart/2005/8/layout/target3"/>
    <dgm:cxn modelId="{17056F20-169F-417F-86AE-2CB95ECAC3D5}" type="presParOf" srcId="{71045F8C-00FA-488E-A7BD-E2E6753D979D}" destId="{B7652895-8F40-40B1-8BC2-AD2A1592E4B6}" srcOrd="22" destOrd="0" presId="urn:microsoft.com/office/officeart/2005/8/layout/target3"/>
    <dgm:cxn modelId="{F839A5BA-FAA9-4AEC-B128-70D47937896C}" type="presParOf" srcId="{71045F8C-00FA-488E-A7BD-E2E6753D979D}" destId="{3F478621-DC04-4E99-8ED0-6EF817E39D41}" srcOrd="23" destOrd="0" presId="urn:microsoft.com/office/officeart/2005/8/layout/target3"/>
    <dgm:cxn modelId="{C84B1D2E-2D8C-424C-8145-DA2920872D7F}" type="presParOf" srcId="{71045F8C-00FA-488E-A7BD-E2E6753D979D}" destId="{83FE2C4A-F11C-43B1-9923-1AFAA3244381}" srcOrd="24" destOrd="0" presId="urn:microsoft.com/office/officeart/2005/8/layout/target3"/>
    <dgm:cxn modelId="{916D226E-4910-4887-826E-F038E3B6627F}" type="presParOf" srcId="{71045F8C-00FA-488E-A7BD-E2E6753D979D}" destId="{0E0F4EFC-82FA-4EC4-801E-BC2F931EC339}" srcOrd="25" destOrd="0" presId="urn:microsoft.com/office/officeart/2005/8/layout/target3"/>
    <dgm:cxn modelId="{F96D3CDA-1870-4438-AC96-436E52082384}" type="presParOf" srcId="{71045F8C-00FA-488E-A7BD-E2E6753D979D}" destId="{D3CEBA79-51F7-49AC-8104-9DE2B978BFF4}" srcOrd="26" destOrd="0" presId="urn:microsoft.com/office/officeart/2005/8/layout/target3"/>
    <dgm:cxn modelId="{A1EC47A7-1E53-41C9-AFC4-3F15A3E89D10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Kuchtová Květoslava</a:t>
          </a:r>
          <a:endParaRPr lang="cs-CZ" sz="18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b="0" i="0" u="none" kern="1200" dirty="0" smtClean="0"/>
            <a:t>VY_32_INOVACE_12C_05_San Marino</a:t>
          </a:r>
          <a:endParaRPr lang="cs-CZ" sz="18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Zeměpis 7.ročník</a:t>
          </a:r>
          <a:endParaRPr lang="cs-CZ" sz="18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1" cy="50101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901698" y="0"/>
            <a:ext cx="2984871" cy="50101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>
              <a:defRPr sz="1300"/>
            </a:lvl1pPr>
          </a:lstStyle>
          <a:p>
            <a:fld id="{CC424C8C-1795-4398-A450-978AED730695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39800" y="750888"/>
            <a:ext cx="5008563" cy="37576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16" tIns="48308" rIns="96616" bIns="48308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8817" y="4759643"/>
            <a:ext cx="5510530" cy="4509135"/>
          </a:xfrm>
          <a:prstGeom prst="rect">
            <a:avLst/>
          </a:prstGeom>
        </p:spPr>
        <p:txBody>
          <a:bodyPr vert="horz" lIns="96616" tIns="48308" rIns="96616" bIns="48308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517546"/>
            <a:ext cx="2984871" cy="501015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901698" y="9517546"/>
            <a:ext cx="2984871" cy="501015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>
              <a:defRPr sz="1300"/>
            </a:lvl1pPr>
          </a:lstStyle>
          <a:p>
            <a:fld id="{DFEADF06-E785-483E-85E8-B78C66D197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81000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EADF06-E785-483E-85E8-B78C66D1977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0005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EADF06-E785-483E-85E8-B78C66D19778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55913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EADF06-E785-483E-85E8-B78C66D1977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79874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EADF06-E785-483E-85E8-B78C66D1977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874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EADF06-E785-483E-85E8-B78C66D19778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08769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EADF06-E785-483E-85E8-B78C66D19778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70430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EADF06-E785-483E-85E8-B78C66D19778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534503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EADF06-E785-483E-85E8-B78C66D19778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7218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EADF06-E785-483E-85E8-B78C66D19778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73074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4099D-6FBE-4904-B33F-CFEDF6831530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0C62-4463-46D8-A3AD-3341B6CE85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30541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4099D-6FBE-4904-B33F-CFEDF6831530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0C62-4463-46D8-A3AD-3341B6CE85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13085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4099D-6FBE-4904-B33F-CFEDF6831530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0C62-4463-46D8-A3AD-3341B6CE85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2391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4099D-6FBE-4904-B33F-CFEDF6831530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0C62-4463-46D8-A3AD-3341B6CE85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8090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4099D-6FBE-4904-B33F-CFEDF6831530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0C62-4463-46D8-A3AD-3341B6CE85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4185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4099D-6FBE-4904-B33F-CFEDF6831530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0C62-4463-46D8-A3AD-3341B6CE85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4271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4099D-6FBE-4904-B33F-CFEDF6831530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0C62-4463-46D8-A3AD-3341B6CE85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07325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4099D-6FBE-4904-B33F-CFEDF6831530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0C62-4463-46D8-A3AD-3341B6CE85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34423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4099D-6FBE-4904-B33F-CFEDF6831530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0C62-4463-46D8-A3AD-3341B6CE85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6094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4099D-6FBE-4904-B33F-CFEDF6831530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0C62-4463-46D8-A3AD-3341B6CE85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52314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4099D-6FBE-4904-B33F-CFEDF6831530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E80C62-4463-46D8-A3AD-3341B6CE85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18974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A4099D-6FBE-4904-B33F-CFEDF6831530}" type="datetimeFigureOut">
              <a:rPr lang="cs-CZ" smtClean="0"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E80C62-4463-46D8-A3AD-3341B6CE85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97358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vetdnes.cz/images/maps/sm-map.gif" TargetMode="External"/><Relationship Id="rId3" Type="http://schemas.openxmlformats.org/officeDocument/2006/relationships/hyperlink" Target="http://www.theworldorbust.com/wp-content/uploads/2012/06/San-Marino-in-Italy-Map.jpg" TargetMode="External"/><Relationship Id="rId7" Type="http://schemas.openxmlformats.org/officeDocument/2006/relationships/hyperlink" Target="http://www.guide2womenleaders.com/fotos/Bronzetti_Denise.jpg" TargetMode="External"/><Relationship Id="rId2" Type="http://schemas.openxmlformats.org/officeDocument/2006/relationships/hyperlink" Target="http://media0.jex.cz/images/media0:4b326784b5c8d.png/Ji%C5%BEn%C3%AD%20evropa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iornale.sm/wp-content/uploads/2012/06/Schermata-06-2456104-alle-07.09.48.png?ffac43" TargetMode="External"/><Relationship Id="rId11" Type="http://schemas.openxmlformats.org/officeDocument/2006/relationships/hyperlink" Target="http://mw2.google.com/mw-panoramio/photos/small/999900.jpg" TargetMode="External"/><Relationship Id="rId5" Type="http://schemas.openxmlformats.org/officeDocument/2006/relationships/hyperlink" Target="http://upload.wikimedia.org/wikipedia/commons/thumb/4/4e/Coat_of_arms_of_San_Marino.svg/161px-Coat_of_arms_of_San_Marino.svg.png" TargetMode="External"/><Relationship Id="rId10" Type="http://schemas.openxmlformats.org/officeDocument/2006/relationships/hyperlink" Target="http://www.minutex.cz/bin/userfiles/image/staty/italie/san-marino-palazzo-pubblico-velka.jpg" TargetMode="External"/><Relationship Id="rId4" Type="http://schemas.openxmlformats.org/officeDocument/2006/relationships/hyperlink" Target="http://www.statnivlajky.cz/data/flags/normal/sm.png" TargetMode="External"/><Relationship Id="rId9" Type="http://schemas.openxmlformats.org/officeDocument/2006/relationships/hyperlink" Target="http://nd03.jxs.cz/647/926/ecc9e94362_65369873_o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217663116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52799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59946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Materiál lze využít jako prezentaci nového učiva, k procvičování nebo opakování již probraného učiva pro žáky 7. tříd s pomocí interaktivní tabule.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7001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zivatel\Desktop\Jižní evrop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99392"/>
            <a:ext cx="9144000" cy="695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15222" y="1124744"/>
            <a:ext cx="34900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San Marino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17181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 descr="C:\Users\Uzivatel\Desktop\San-Marino-in-Italy-Map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08720"/>
            <a:ext cx="9144000" cy="5967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826970" y="6421"/>
            <a:ext cx="34900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San Marino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73753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663306" y="360510"/>
            <a:ext cx="3096344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San Marino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050" name="Picture 2" descr="C:\Users\Uzivatel\AppData\Local\Microsoft\Windows\Temporary Internet Files\Content.IE5\KECRYMP1\MP90036281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0"/>
            <a:ext cx="3168352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Uzivatel\Desktop\Coat_of_arms_of_San_Marino.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16632"/>
            <a:ext cx="2012255" cy="2387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1772816"/>
            <a:ext cx="552132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Rozloha                                   61 km²</a:t>
            </a:r>
          </a:p>
          <a:p>
            <a:r>
              <a:rPr lang="cs-CZ" dirty="0" smtClean="0"/>
              <a:t>Počet obyvatel                       31 8777</a:t>
            </a:r>
          </a:p>
          <a:p>
            <a:r>
              <a:rPr lang="cs-CZ" dirty="0" smtClean="0"/>
              <a:t>Hlavní město                          San Marino</a:t>
            </a:r>
          </a:p>
          <a:p>
            <a:r>
              <a:rPr lang="cs-CZ" dirty="0" smtClean="0"/>
              <a:t>Hlava státu                              1. regent </a:t>
            </a:r>
            <a:r>
              <a:rPr lang="cs-CZ" dirty="0" err="1" smtClean="0"/>
              <a:t>Teodoro</a:t>
            </a:r>
            <a:r>
              <a:rPr lang="cs-CZ" dirty="0" smtClean="0"/>
              <a:t> </a:t>
            </a:r>
            <a:r>
              <a:rPr lang="cs-CZ" dirty="0" err="1" smtClean="0"/>
              <a:t>Lonferniny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a   2. regent Denise </a:t>
            </a:r>
            <a:r>
              <a:rPr lang="cs-CZ" dirty="0" err="1" smtClean="0"/>
              <a:t>Bronzetti</a:t>
            </a:r>
            <a:endParaRPr lang="cs-CZ" dirty="0" smtClean="0"/>
          </a:p>
          <a:p>
            <a:r>
              <a:rPr lang="cs-CZ" dirty="0" smtClean="0"/>
              <a:t>Jazyk                                        italština</a:t>
            </a:r>
          </a:p>
          <a:p>
            <a:r>
              <a:rPr lang="cs-CZ" dirty="0" smtClean="0"/>
              <a:t>Měna                                       euro</a:t>
            </a:r>
            <a:endParaRPr lang="cs-CZ" dirty="0"/>
          </a:p>
        </p:txBody>
      </p:sp>
      <p:pic>
        <p:nvPicPr>
          <p:cNvPr id="2053" name="Picture 5" descr="C:\Users\Uzivatel\Desktop\Schermata-06-2456104-alle-07.09.48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1310236"/>
            <a:ext cx="2759114" cy="3270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>
            <a:stCxn id="3" idx="3"/>
          </p:cNvCxnSpPr>
          <p:nvPr/>
        </p:nvCxnSpPr>
        <p:spPr>
          <a:xfrm flipV="1">
            <a:off x="5628824" y="2068399"/>
            <a:ext cx="121295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055" name="Picture 7" descr="C:\Users\Uzivatel\Desktop\17001210_17000062_PSD_10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79" y="3836663"/>
            <a:ext cx="2522459" cy="2904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5292080" y="3140968"/>
            <a:ext cx="371226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0206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31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9000"/>
                            </p:stCondLst>
                            <p:childTnLst>
                              <p:par>
                                <p:cTn id="23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1750"/>
                            </p:stCondLst>
                            <p:childTnLst>
                              <p:par>
                                <p:cTn id="27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29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4750"/>
                            </p:stCondLst>
                            <p:childTnLst>
                              <p:par>
                                <p:cTn id="31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7750"/>
                            </p:stCondLst>
                            <p:childTnLst>
                              <p:par>
                                <p:cTn id="35" presetID="21" presetClass="entr" presetSubtype="8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7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750"/>
                            </p:stCondLst>
                            <p:childTnLst>
                              <p:par>
                                <p:cTn id="39" presetID="14" presetClass="entr" presetSubtype="1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31840" y="332656"/>
            <a:ext cx="238879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San Marino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16156" y="1410564"/>
            <a:ext cx="8066375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San Marino je malý jihoevropský stát. </a:t>
            </a:r>
          </a:p>
          <a:p>
            <a:r>
              <a:rPr lang="cs-CZ" dirty="0" smtClean="0"/>
              <a:t>Druhý nejmenší evropský stát a pátý nejmenší na světě.</a:t>
            </a:r>
          </a:p>
          <a:p>
            <a:r>
              <a:rPr lang="cs-CZ" dirty="0" smtClean="0"/>
              <a:t>Je ze všech stran obklopený Itálií.</a:t>
            </a:r>
          </a:p>
          <a:p>
            <a:r>
              <a:rPr lang="cs-CZ" dirty="0" smtClean="0"/>
              <a:t>San Marinem probíhá horský hřeben s vrcholem Monte </a:t>
            </a:r>
            <a:r>
              <a:rPr lang="cs-CZ" dirty="0" err="1" smtClean="0"/>
              <a:t>Titano</a:t>
            </a:r>
            <a:r>
              <a:rPr lang="cs-CZ" dirty="0" smtClean="0"/>
              <a:t> 739 m. </a:t>
            </a:r>
            <a:endParaRPr lang="cs-CZ" dirty="0"/>
          </a:p>
          <a:p>
            <a:r>
              <a:rPr lang="cs-CZ" dirty="0" smtClean="0"/>
              <a:t>Na něm se rozkládá město obklopené hradbami.</a:t>
            </a:r>
          </a:p>
          <a:p>
            <a:r>
              <a:rPr lang="cs-CZ" dirty="0" smtClean="0"/>
              <a:t>Nejdůležitější řekou je na severu </a:t>
            </a:r>
            <a:r>
              <a:rPr lang="cs-CZ" dirty="0" err="1" smtClean="0"/>
              <a:t>Ausa</a:t>
            </a:r>
            <a:r>
              <a:rPr lang="cs-CZ" dirty="0" smtClean="0"/>
              <a:t>, na jihovýchodě </a:t>
            </a:r>
            <a:r>
              <a:rPr lang="cs-CZ" dirty="0" err="1" smtClean="0"/>
              <a:t>Marano</a:t>
            </a:r>
            <a:r>
              <a:rPr lang="cs-CZ" dirty="0" smtClean="0"/>
              <a:t>.</a:t>
            </a:r>
          </a:p>
          <a:p>
            <a:r>
              <a:rPr lang="cs-CZ" dirty="0" smtClean="0"/>
              <a:t>Funkci hlavy státu vykonávají dva kapitáni regenti volení parlamentem  vždy na dobu</a:t>
            </a:r>
          </a:p>
          <a:p>
            <a:r>
              <a:rPr lang="cs-CZ" dirty="0" smtClean="0"/>
              <a:t>šesti měsíců.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01721" y="1022295"/>
            <a:ext cx="32490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Nejjasnější republika San Marino</a:t>
            </a:r>
            <a:endParaRPr lang="cs-CZ" dirty="0"/>
          </a:p>
        </p:txBody>
      </p:sp>
      <p:pic>
        <p:nvPicPr>
          <p:cNvPr id="6" name="Picture 2" descr="C:\Users\Uzivatel\Desktop\225px-Sm-map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657839"/>
            <a:ext cx="4278211" cy="3190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1071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6000"/>
                            </p:stCondLst>
                            <p:childTnLst>
                              <p:par>
                                <p:cTn id="18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9000"/>
                            </p:stCondLst>
                            <p:childTnLst>
                              <p:par>
                                <p:cTn id="22" presetID="13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980728"/>
            <a:ext cx="889320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San Marino ročně navštíví asi 2 000 000 turistů a cestovní ruch je důležitý do státní pokladny.</a:t>
            </a:r>
          </a:p>
          <a:p>
            <a:r>
              <a:rPr lang="cs-CZ" dirty="0" smtClean="0"/>
              <a:t>Oblíbeným suvenýrem ze San Marina jsou poštovní známky. Tyto známky mají platnost pouze</a:t>
            </a:r>
          </a:p>
          <a:p>
            <a:r>
              <a:rPr lang="cs-CZ" dirty="0" smtClean="0"/>
              <a:t>pro zasílání dopisů v rámci státu San Marino. Nelze je použít na dopisy posílané do zahraničí.</a:t>
            </a:r>
          </a:p>
          <a:p>
            <a:r>
              <a:rPr lang="cs-CZ" dirty="0" smtClean="0"/>
              <a:t>Jsou ceněným zbožím pro filatelisty z celého světa.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059832" y="334397"/>
            <a:ext cx="238879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San Marino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16476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C:\Users\Uzivatel\AppData\Local\Microsoft\Windows\Temporary Internet Files\Content.IE5\KECRYMP1\MP90036281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107" y="4266384"/>
            <a:ext cx="3168352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5616" y="2492896"/>
            <a:ext cx="56721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 smtClean="0"/>
          </a:p>
          <a:p>
            <a:r>
              <a:rPr lang="cs-CZ" dirty="0" smtClean="0"/>
              <a:t> </a:t>
            </a: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915816" y="260647"/>
            <a:ext cx="276248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Turistické cíle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23167" y="1291154"/>
            <a:ext cx="2257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Tři věže ze San Marina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19" y="2552130"/>
            <a:ext cx="84644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Jsou postavené na třech vrcholcích hory Monte </a:t>
            </a:r>
            <a:r>
              <a:rPr lang="cs-CZ" dirty="0" err="1" smtClean="0"/>
              <a:t>Titano</a:t>
            </a:r>
            <a:r>
              <a:rPr lang="cs-CZ" dirty="0" smtClean="0"/>
              <a:t>. Jsou vyobrazeny na vlajce a erbu.</a:t>
            </a:r>
          </a:p>
          <a:p>
            <a:r>
              <a:rPr lang="cs-CZ" dirty="0" smtClean="0"/>
              <a:t>První věž La </a:t>
            </a:r>
            <a:r>
              <a:rPr lang="cs-CZ" dirty="0" err="1" smtClean="0"/>
              <a:t>Rocca</a:t>
            </a:r>
            <a:r>
              <a:rPr lang="cs-CZ" dirty="0" smtClean="0"/>
              <a:t> fungovala až do roku 1970 jako vězení, ve druhé La Cesta je muzeum </a:t>
            </a:r>
          </a:p>
          <a:p>
            <a:r>
              <a:rPr lang="cs-CZ" dirty="0" smtClean="0"/>
              <a:t>historických zbraní. Třetí věž </a:t>
            </a:r>
            <a:r>
              <a:rPr lang="cs-CZ" dirty="0" err="1" smtClean="0"/>
              <a:t>Montale</a:t>
            </a:r>
            <a:r>
              <a:rPr lang="cs-CZ" dirty="0" smtClean="0"/>
              <a:t> není veřejnosti přístupná.</a:t>
            </a:r>
          </a:p>
        </p:txBody>
      </p:sp>
      <p:pic>
        <p:nvPicPr>
          <p:cNvPr id="8" name="Picture 4" descr="C:\Users\Uzivatel\Desktop\Coat_of_arms_of_San_Marino.svg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9636" y="3717032"/>
            <a:ext cx="2012255" cy="2387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051720" y="472514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4098" name="Picture 2" descr="C:\Users\Uzivatel\Desktop\Landscape-City-of-San-Marino-San-Marino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70475"/>
            <a:ext cx="9527834" cy="7091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5911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1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6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436096" y="188640"/>
            <a:ext cx="335867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Palazzo</a:t>
            </a:r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36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Pubblico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397704" y="834971"/>
            <a:ext cx="14354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Veřejný palác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62383" y="1321784"/>
            <a:ext cx="3773918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Sídlí v něm vládní orgány. Budově</a:t>
            </a:r>
          </a:p>
          <a:p>
            <a:r>
              <a:rPr lang="cs-CZ" dirty="0" smtClean="0"/>
              <a:t>Dominuje věž s hodinami. </a:t>
            </a:r>
          </a:p>
          <a:p>
            <a:r>
              <a:rPr lang="cs-CZ" dirty="0"/>
              <a:t>P</a:t>
            </a:r>
            <a:r>
              <a:rPr lang="cs-CZ" dirty="0" smtClean="0"/>
              <a:t>řed palácem stojí socha Svobody. </a:t>
            </a:r>
          </a:p>
          <a:p>
            <a:r>
              <a:rPr lang="cs-CZ" dirty="0" smtClean="0"/>
              <a:t>Svoboda má na hlavě korunu ve</a:t>
            </a:r>
          </a:p>
          <a:p>
            <a:r>
              <a:rPr lang="cs-CZ" dirty="0" smtClean="0"/>
              <a:t>Tvaru tří věží – symbolu San Marina.</a:t>
            </a:r>
          </a:p>
          <a:p>
            <a:r>
              <a:rPr lang="cs-CZ" dirty="0" smtClean="0"/>
              <a:t>Před palácem probíhá každou hodinu</a:t>
            </a:r>
          </a:p>
          <a:p>
            <a:r>
              <a:rPr lang="cs-CZ" dirty="0" smtClean="0"/>
              <a:t>Výměna stráží v typických uniformách.</a:t>
            </a:r>
            <a:endParaRPr lang="cs-CZ" dirty="0"/>
          </a:p>
        </p:txBody>
      </p:sp>
      <p:pic>
        <p:nvPicPr>
          <p:cNvPr id="2" name="Picture 2" descr="http://www.minutex.cz/bin/userfiles/image/staty/italie/san-marino-palazzo-pubblico-velk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86003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1183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0"/>
                            </p:stCondLst>
                            <p:childTnLst>
                              <p:par>
                                <p:cTn id="16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8000"/>
                            </p:stCondLst>
                            <p:childTnLst>
                              <p:par>
                                <p:cTn id="23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Uzivatel\Desktop\250px-Basilica_rsm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532" y="370117"/>
            <a:ext cx="4002584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553272" y="370117"/>
            <a:ext cx="394608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Bazilika San Marino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85929" y="1196752"/>
            <a:ext cx="397756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Bazilika je hlavním kostelem San Marina.</a:t>
            </a:r>
          </a:p>
          <a:p>
            <a:r>
              <a:rPr lang="cs-CZ" dirty="0" smtClean="0"/>
              <a:t>Je zasvěcená patronovi a ochránci státu</a:t>
            </a:r>
          </a:p>
          <a:p>
            <a:r>
              <a:rPr lang="cs-CZ" dirty="0" smtClean="0"/>
              <a:t>svatému </a:t>
            </a:r>
            <a:r>
              <a:rPr lang="cs-CZ" dirty="0" err="1" smtClean="0"/>
              <a:t>Marinusovi</a:t>
            </a:r>
            <a:r>
              <a:rPr lang="cs-CZ" dirty="0" smtClean="0"/>
              <a:t>, jehož socha zdobí</a:t>
            </a:r>
          </a:p>
          <a:p>
            <a:r>
              <a:rPr lang="cs-CZ" dirty="0" smtClean="0"/>
              <a:t>hlavní oltář v bazilice.</a:t>
            </a:r>
          </a:p>
          <a:p>
            <a:r>
              <a:rPr lang="cs-CZ" dirty="0" smtClean="0"/>
              <a:t>Pod oltářem jsou uloženy i části těla</a:t>
            </a:r>
          </a:p>
          <a:p>
            <a:r>
              <a:rPr lang="cs-CZ" dirty="0" smtClean="0"/>
              <a:t>svatého </a:t>
            </a:r>
            <a:r>
              <a:rPr lang="cs-CZ" dirty="0" err="1" smtClean="0"/>
              <a:t>Marinuse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28408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71191" y="260647"/>
            <a:ext cx="222977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Opakování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07704" y="5805264"/>
            <a:ext cx="58661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i="1" dirty="0"/>
              <a:t>S</a:t>
            </a:r>
            <a:r>
              <a:rPr lang="cs-CZ" dirty="0"/>
              <a:t>právnou odpověď ověř kliknutím pera na interaktivní tabuli.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1340768"/>
            <a:ext cx="8111644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San Marino je stát zcela obklopený……………………. Hlavní město je …………………………….</a:t>
            </a:r>
          </a:p>
          <a:p>
            <a:endParaRPr lang="cs-CZ" dirty="0"/>
          </a:p>
          <a:p>
            <a:r>
              <a:rPr lang="cs-CZ" dirty="0" smtClean="0"/>
              <a:t>Hlavu státu plní dva…………………………. volení na ………………… roku. Měna…………………..</a:t>
            </a:r>
          </a:p>
          <a:p>
            <a:endParaRPr lang="cs-CZ" dirty="0"/>
          </a:p>
          <a:p>
            <a:r>
              <a:rPr lang="cs-CZ" dirty="0" smtClean="0"/>
              <a:t>Nejvyšší vrchol je ………………………………………… stojí na něm……………………………………,</a:t>
            </a:r>
          </a:p>
          <a:p>
            <a:endParaRPr lang="cs-CZ" dirty="0"/>
          </a:p>
          <a:p>
            <a:r>
              <a:rPr lang="cs-CZ" dirty="0" smtClean="0"/>
              <a:t>Které jsou vyobrazeny na ………………………..a…………………..</a:t>
            </a:r>
          </a:p>
          <a:p>
            <a:endParaRPr lang="cs-CZ" dirty="0"/>
          </a:p>
          <a:p>
            <a:r>
              <a:rPr lang="cs-CZ" dirty="0" smtClean="0"/>
              <a:t>Státní orgány sídlí v budově……………………………… Před ní stojí socha………………………..</a:t>
            </a:r>
          </a:p>
          <a:p>
            <a:endParaRPr lang="cs-CZ" dirty="0"/>
          </a:p>
          <a:p>
            <a:r>
              <a:rPr lang="cs-CZ" dirty="0" smtClean="0"/>
              <a:t>Hlavním kostelem San Marina je …………………………………………..zasvěcená patronovi</a:t>
            </a:r>
          </a:p>
          <a:p>
            <a:endParaRPr lang="cs-CZ" dirty="0"/>
          </a:p>
          <a:p>
            <a:r>
              <a:rPr lang="cs-CZ" dirty="0" smtClean="0"/>
              <a:t>a ochránci  státu …………………………………..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59675" y="1192410"/>
            <a:ext cx="5858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Itálií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60231" y="1179699"/>
            <a:ext cx="12602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San Marino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90870" y="1790434"/>
            <a:ext cx="8492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regenti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00968" y="1790434"/>
            <a:ext cx="4812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půl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382736" y="1790434"/>
            <a:ext cx="6201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euro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04180" y="2276872"/>
            <a:ext cx="14067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MonteTitano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85740" y="2276872"/>
            <a:ext cx="23099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Tři věže ze San Marina 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007545" y="2810175"/>
            <a:ext cx="7200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vlajce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742116" y="2810175"/>
            <a:ext cx="7315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znaku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099911" y="3418259"/>
            <a:ext cx="18100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Veřejného paláce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91992" y="3418259"/>
            <a:ext cx="9814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Svobody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988368" y="4005064"/>
            <a:ext cx="20097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Bazilika San Marino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219608" y="4509120"/>
            <a:ext cx="20982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svatému </a:t>
            </a:r>
            <a:r>
              <a:rPr lang="cs-CZ" dirty="0" err="1" smtClean="0">
                <a:solidFill>
                  <a:srgbClr val="FF0000"/>
                </a:solidFill>
              </a:rPr>
              <a:t>Marinusovi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7604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22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1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1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 fontScale="47500" lnSpcReduction="20000"/>
          </a:bodyPr>
          <a:lstStyle/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2"/>
              </a:rPr>
              <a:t>http://</a:t>
            </a:r>
            <a:r>
              <a:rPr lang="pl-PL" dirty="0" smtClean="0">
                <a:hlinkClick r:id="rId2"/>
              </a:rPr>
              <a:t>media0.jex.cz/images/media0:4b326784b5c8d.png/Ji%C5%BEn%C3%AD%20evropa.png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3"/>
              </a:rPr>
              <a:t>http://</a:t>
            </a:r>
            <a:r>
              <a:rPr lang="pl-PL" dirty="0" smtClean="0">
                <a:hlinkClick r:id="rId3"/>
              </a:rPr>
              <a:t>www.theworldorbust.com/wp-content/uploads/2012/06/San-Marino-in-Italy-Map.jpg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4"/>
              </a:rPr>
              <a:t>http://</a:t>
            </a:r>
            <a:r>
              <a:rPr lang="pl-PL" dirty="0" smtClean="0">
                <a:hlinkClick r:id="rId4"/>
              </a:rPr>
              <a:t>www.statnivlajky.cz/data/flags/normal/sm.png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5"/>
              </a:rPr>
              <a:t>http://</a:t>
            </a:r>
            <a:r>
              <a:rPr lang="pl-PL" dirty="0" smtClean="0">
                <a:hlinkClick r:id="rId5"/>
              </a:rPr>
              <a:t>upload.wikimedia.org/wikipedia/commons/thumb/4/4e/Coat_of_arms_of_San_Marino.svg/161px-Coat_of_arms_of_San_Marino.svg.png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6"/>
              </a:rPr>
              <a:t>http://</a:t>
            </a:r>
            <a:r>
              <a:rPr lang="pl-PL" dirty="0" smtClean="0">
                <a:hlinkClick r:id="rId6"/>
              </a:rPr>
              <a:t>www.giornale.sm/wp-content/uploads/2012/06/Schermata-06-2456104-alle-07.09.48.png?ffac43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7"/>
              </a:rPr>
              <a:t>http://</a:t>
            </a:r>
            <a:r>
              <a:rPr lang="pl-PL" dirty="0" smtClean="0">
                <a:hlinkClick r:id="rId7"/>
              </a:rPr>
              <a:t>www.guide2womenleaders.com/fotos/Bronzetti_Denise.jpg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8"/>
              </a:rPr>
              <a:t>http://</a:t>
            </a:r>
            <a:r>
              <a:rPr lang="pl-PL" dirty="0" smtClean="0">
                <a:hlinkClick r:id="rId8"/>
              </a:rPr>
              <a:t>www.svetdnes.cz/images/maps/sm-map.gif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9"/>
              </a:rPr>
              <a:t>http://</a:t>
            </a:r>
            <a:r>
              <a:rPr lang="pl-PL" dirty="0" smtClean="0">
                <a:hlinkClick r:id="rId9"/>
              </a:rPr>
              <a:t>nd03.jxs.cz/647/926/ecc9e94362_65369873_o2.jpg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10"/>
              </a:rPr>
              <a:t>http://</a:t>
            </a:r>
            <a:r>
              <a:rPr lang="pl-PL" dirty="0" smtClean="0">
                <a:hlinkClick r:id="rId10"/>
              </a:rPr>
              <a:t>www.minutex.cz/bin/userfiles/image/staty/italie/san-marino-palazzo-pubblico-velka.jpg</a:t>
            </a:r>
            <a:endParaRPr lang="pl-PL" dirty="0" smtClean="0"/>
          </a:p>
          <a:p>
            <a:r>
              <a:rPr lang="pl-PL" dirty="0"/>
              <a:t>INTERNET. </a:t>
            </a:r>
            <a:r>
              <a:rPr lang="pl-PL" i="1" dirty="0"/>
              <a:t>www.google.cz</a:t>
            </a:r>
            <a:r>
              <a:rPr lang="pl-PL" dirty="0"/>
              <a:t> [online]. [cit. 14.1.2013]. Dostupný na WWW: </a:t>
            </a:r>
            <a:r>
              <a:rPr lang="pl-PL" dirty="0">
                <a:hlinkClick r:id="rId11"/>
              </a:rPr>
              <a:t>http://</a:t>
            </a:r>
            <a:r>
              <a:rPr lang="pl-PL" dirty="0" smtClean="0">
                <a:hlinkClick r:id="rId11"/>
              </a:rPr>
              <a:t>mw2.google.com/mw-panoramio/photos/small/999900.jpg</a:t>
            </a:r>
            <a:endParaRPr lang="pl-PL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031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</TotalTime>
  <Words>470</Words>
  <Application>Microsoft Office PowerPoint</Application>
  <PresentationFormat>Předvádění na obrazovce (4:3)</PresentationFormat>
  <Paragraphs>104</Paragraphs>
  <Slides>12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Honza</cp:lastModifiedBy>
  <cp:revision>24</cp:revision>
  <cp:lastPrinted>2013-01-02T15:09:14Z</cp:lastPrinted>
  <dcterms:created xsi:type="dcterms:W3CDTF">2013-01-01T14:59:46Z</dcterms:created>
  <dcterms:modified xsi:type="dcterms:W3CDTF">2013-02-07T18:09:59Z</dcterms:modified>
</cp:coreProperties>
</file>