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67" r:id="rId3"/>
    <p:sldId id="256" r:id="rId4"/>
    <p:sldId id="257" r:id="rId5"/>
    <p:sldId id="259" r:id="rId6"/>
    <p:sldId id="262" r:id="rId7"/>
    <p:sldId id="261" r:id="rId8"/>
    <p:sldId id="263" r:id="rId9"/>
    <p:sldId id="260" r:id="rId10"/>
    <p:sldId id="258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5DE193-59E9-407B-991C-884DD4E675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E92D21-61C7-4DEE-9A99-6AC8234A0D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41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92D21-61C7-4DEE-9A99-6AC8234A0DE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865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92D21-61C7-4DEE-9A99-6AC8234A0D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404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92D21-61C7-4DEE-9A99-6AC8234A0DE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9368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92D21-61C7-4DEE-9A99-6AC8234A0DE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3385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92D21-61C7-4DEE-9A99-6AC8234A0DE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527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92D21-61C7-4DEE-9A99-6AC8234A0DE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1659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92D21-61C7-4DEE-9A99-6AC8234A0DE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1297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92D21-61C7-4DEE-9A99-6AC8234A0DE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003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E92D21-61C7-4DEE-9A99-6AC8234A0DE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682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A61147-A497-4805-85D2-DEF45C87149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E75D1E-1EA8-40A9-84C7-4B99A33745D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gif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4/Ursus_arctos_horribilis_Medv%C4%9Bd_grizzly_ZOO_D%C4%9B%C4%8D%C3%ADn.jpg" TargetMode="External"/><Relationship Id="rId2" Type="http://schemas.openxmlformats.org/officeDocument/2006/relationships/hyperlink" Target="http://upload.wikimedia.org/wikipedia/commons/thumb/b/b6/Northern-Europe-map.svg/220px-Northern-Europe-map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nsko.svetadily.cz/userfiles/image/clanky/dansko/dansko-mapa-upr.jpg" TargetMode="External"/><Relationship Id="rId5" Type="http://schemas.openxmlformats.org/officeDocument/2006/relationships/hyperlink" Target="http://4.bp.blogspot.com/-o_dZtZP69ZQ/ToJRGgBrHXI/AAAAAAAADHY/7jiNeV1PhAU/s1600/baltics+map.png" TargetMode="External"/><Relationship Id="rId4" Type="http://schemas.openxmlformats.org/officeDocument/2006/relationships/hyperlink" Target="http://www.bedekr.cz/files/staty/mapy/12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ýseč 2"/>
          <p:cNvSpPr/>
          <p:nvPr/>
        </p:nvSpPr>
        <p:spPr>
          <a:xfrm>
            <a:off x="1223628" y="1419977"/>
            <a:ext cx="4018046" cy="4018046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4" name="Skupina 3"/>
          <p:cNvGrpSpPr/>
          <p:nvPr/>
        </p:nvGrpSpPr>
        <p:grpSpPr>
          <a:xfrm>
            <a:off x="3232651" y="1419977"/>
            <a:ext cx="4687720" cy="4018046"/>
            <a:chOff x="2009023" y="7200"/>
            <a:chExt cx="4687720" cy="401804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5" name="Obdélník 4"/>
            <p:cNvSpPr/>
            <p:nvPr/>
          </p:nvSpPr>
          <p:spPr>
            <a:xfrm>
              <a:off x="2009023" y="7200"/>
              <a:ext cx="4687720" cy="4018046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Obdélník 5"/>
            <p:cNvSpPr/>
            <p:nvPr/>
          </p:nvSpPr>
          <p:spPr>
            <a:xfrm>
              <a:off x="2009023" y="7200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1910" tIns="41910" rIns="41910" bIns="41910" numCol="1" spcCol="1270" anchor="ctr" anchorCtr="0">
              <a:noAutofit/>
            </a:bodyPr>
            <a:lstStyle/>
            <a:p>
              <a:pPr lvl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100" kern="1200" dirty="0"/>
                <a:t>Název školy:    </a:t>
              </a:r>
              <a:r>
                <a:rPr lang="cs-CZ" sz="1100" kern="1200" dirty="0" smtClean="0"/>
                <a:t>Základní škola a Mateřská škola, Police nad Metují, okres Náchod</a:t>
              </a:r>
              <a:endParaRPr lang="cs-CZ" sz="1100" kern="1200" dirty="0"/>
            </a:p>
          </p:txBody>
        </p:sp>
      </p:grpSp>
      <p:sp>
        <p:nvSpPr>
          <p:cNvPr id="7" name="Výseč 6"/>
          <p:cNvSpPr/>
          <p:nvPr/>
        </p:nvSpPr>
        <p:spPr>
          <a:xfrm>
            <a:off x="1524981" y="1821781"/>
            <a:ext cx="3415340" cy="3415340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6667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6667"/>
            </a:schemeClr>
          </a:effectRef>
          <a:fontRef idx="minor">
            <a:schemeClr val="lt1"/>
          </a:fontRef>
        </p:style>
      </p:sp>
      <p:grpSp>
        <p:nvGrpSpPr>
          <p:cNvPr id="8" name="Skupina 7"/>
          <p:cNvGrpSpPr/>
          <p:nvPr/>
        </p:nvGrpSpPr>
        <p:grpSpPr>
          <a:xfrm>
            <a:off x="3232651" y="1821781"/>
            <a:ext cx="4687720" cy="3415340"/>
            <a:chOff x="2009023" y="409004"/>
            <a:chExt cx="4687720" cy="3415340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9" name="Obdélník 8"/>
            <p:cNvSpPr/>
            <p:nvPr/>
          </p:nvSpPr>
          <p:spPr>
            <a:xfrm>
              <a:off x="2009023" y="409004"/>
              <a:ext cx="4687720" cy="3415340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6667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Obdélník 9"/>
            <p:cNvSpPr/>
            <p:nvPr/>
          </p:nvSpPr>
          <p:spPr>
            <a:xfrm>
              <a:off x="2009023" y="409004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/>
            </a:p>
          </p:txBody>
        </p:sp>
      </p:grpSp>
      <p:sp>
        <p:nvSpPr>
          <p:cNvPr id="11" name="Výseč 10"/>
          <p:cNvSpPr/>
          <p:nvPr/>
        </p:nvSpPr>
        <p:spPr>
          <a:xfrm>
            <a:off x="1826334" y="2223585"/>
            <a:ext cx="2812633" cy="2812633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13333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13333"/>
            </a:schemeClr>
          </a:effectRef>
          <a:fontRef idx="minor">
            <a:schemeClr val="lt1"/>
          </a:fontRef>
        </p:style>
      </p:sp>
      <p:grpSp>
        <p:nvGrpSpPr>
          <p:cNvPr id="12" name="Skupina 11"/>
          <p:cNvGrpSpPr/>
          <p:nvPr/>
        </p:nvGrpSpPr>
        <p:grpSpPr>
          <a:xfrm>
            <a:off x="3232651" y="2223585"/>
            <a:ext cx="4687720" cy="2812633"/>
            <a:chOff x="2009023" y="810808"/>
            <a:chExt cx="4687720" cy="2812633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3" name="Obdélník 12"/>
            <p:cNvSpPr/>
            <p:nvPr/>
          </p:nvSpPr>
          <p:spPr>
            <a:xfrm>
              <a:off x="2009023" y="810808"/>
              <a:ext cx="4687720" cy="2812633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Obdélník 13"/>
            <p:cNvSpPr/>
            <p:nvPr/>
          </p:nvSpPr>
          <p:spPr>
            <a:xfrm>
              <a:off x="2009023" y="810808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Autor</a:t>
              </a:r>
              <a:r>
                <a:rPr lang="cs-CZ" sz="1800" kern="1200" dirty="0" smtClean="0"/>
                <a:t>: Mgr. Květoslava Kuchtová </a:t>
              </a:r>
              <a:endParaRPr lang="cs-CZ" sz="1800" kern="1200" dirty="0"/>
            </a:p>
          </p:txBody>
        </p:sp>
      </p:grpSp>
      <p:sp>
        <p:nvSpPr>
          <p:cNvPr id="15" name="Výseč 14"/>
          <p:cNvSpPr/>
          <p:nvPr/>
        </p:nvSpPr>
        <p:spPr>
          <a:xfrm>
            <a:off x="2127687" y="2625389"/>
            <a:ext cx="2209927" cy="2209927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2000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20000"/>
            </a:schemeClr>
          </a:effectRef>
          <a:fontRef idx="minor">
            <a:schemeClr val="lt1"/>
          </a:fontRef>
        </p:style>
      </p:sp>
      <p:grpSp>
        <p:nvGrpSpPr>
          <p:cNvPr id="16" name="Skupina 15"/>
          <p:cNvGrpSpPr/>
          <p:nvPr/>
        </p:nvGrpSpPr>
        <p:grpSpPr>
          <a:xfrm>
            <a:off x="3232651" y="2625389"/>
            <a:ext cx="4687720" cy="2209927"/>
            <a:chOff x="2009023" y="1212612"/>
            <a:chExt cx="4687720" cy="2209927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7" name="Obdélník 16"/>
            <p:cNvSpPr/>
            <p:nvPr/>
          </p:nvSpPr>
          <p:spPr>
            <a:xfrm>
              <a:off x="2009023" y="1212612"/>
              <a:ext cx="4687720" cy="2209927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Obdélník 17"/>
            <p:cNvSpPr/>
            <p:nvPr/>
          </p:nvSpPr>
          <p:spPr>
            <a:xfrm>
              <a:off x="2009023" y="1212612"/>
              <a:ext cx="4687720" cy="40180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Název : </a:t>
              </a:r>
              <a:r>
                <a:rPr lang="cs-CZ" sz="1200" kern="1200" dirty="0" smtClean="0"/>
                <a:t>VY_32_INOVACE_12C_08_Severní Evropa</a:t>
              </a:r>
              <a:endParaRPr lang="cs-CZ" sz="1200" kern="1200" dirty="0"/>
            </a:p>
          </p:txBody>
        </p:sp>
      </p:grpSp>
      <p:sp>
        <p:nvSpPr>
          <p:cNvPr id="19" name="Výseč 18"/>
          <p:cNvSpPr/>
          <p:nvPr/>
        </p:nvSpPr>
        <p:spPr>
          <a:xfrm>
            <a:off x="2429042" y="3027198"/>
            <a:ext cx="1607216" cy="1607216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26667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26667"/>
            </a:schemeClr>
          </a:effectRef>
          <a:fontRef idx="minor">
            <a:schemeClr val="lt1"/>
          </a:fontRef>
        </p:style>
      </p:sp>
      <p:grpSp>
        <p:nvGrpSpPr>
          <p:cNvPr id="20" name="Skupina 19"/>
          <p:cNvGrpSpPr/>
          <p:nvPr/>
        </p:nvGrpSpPr>
        <p:grpSpPr>
          <a:xfrm>
            <a:off x="3232651" y="3027198"/>
            <a:ext cx="4687720" cy="1607216"/>
            <a:chOff x="2009023" y="1614421"/>
            <a:chExt cx="4687720" cy="160721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1" name="Obdélník 20"/>
            <p:cNvSpPr/>
            <p:nvPr/>
          </p:nvSpPr>
          <p:spPr>
            <a:xfrm>
              <a:off x="2009023" y="1614421"/>
              <a:ext cx="4687720" cy="1607216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Obdélník 21"/>
            <p:cNvSpPr/>
            <p:nvPr/>
          </p:nvSpPr>
          <p:spPr>
            <a:xfrm>
              <a:off x="2009023" y="1614421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Téma</a:t>
              </a:r>
              <a:r>
                <a:rPr lang="cs-CZ" sz="1800" kern="1200" dirty="0" smtClean="0"/>
                <a:t>: </a:t>
              </a:r>
              <a:r>
                <a:rPr lang="cs-CZ" dirty="0" smtClean="0"/>
                <a:t>Zeměpis </a:t>
              </a:r>
              <a:r>
                <a:rPr lang="cs-CZ" sz="1800" kern="1200" dirty="0" smtClean="0"/>
                <a:t>7.ročník</a:t>
              </a:r>
              <a:endParaRPr lang="cs-CZ" sz="1800" kern="1200" dirty="0"/>
            </a:p>
          </p:txBody>
        </p:sp>
      </p:grpSp>
      <p:sp>
        <p:nvSpPr>
          <p:cNvPr id="23" name="Výseč 22"/>
          <p:cNvSpPr/>
          <p:nvPr/>
        </p:nvSpPr>
        <p:spPr>
          <a:xfrm>
            <a:off x="2730396" y="3429002"/>
            <a:ext cx="1004510" cy="1004510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33333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33333"/>
            </a:schemeClr>
          </a:effectRef>
          <a:fontRef idx="minor">
            <a:schemeClr val="lt1"/>
          </a:fontRef>
        </p:style>
      </p:sp>
      <p:grpSp>
        <p:nvGrpSpPr>
          <p:cNvPr id="24" name="Skupina 23"/>
          <p:cNvGrpSpPr/>
          <p:nvPr/>
        </p:nvGrpSpPr>
        <p:grpSpPr>
          <a:xfrm>
            <a:off x="3232651" y="3429002"/>
            <a:ext cx="4687720" cy="1004510"/>
            <a:chOff x="2009023" y="2016225"/>
            <a:chExt cx="4687720" cy="1004510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5" name="Obdélník 24"/>
            <p:cNvSpPr/>
            <p:nvPr/>
          </p:nvSpPr>
          <p:spPr>
            <a:xfrm>
              <a:off x="2009023" y="2016225"/>
              <a:ext cx="4687720" cy="1004510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6" name="Obdélník 25"/>
            <p:cNvSpPr/>
            <p:nvPr/>
          </p:nvSpPr>
          <p:spPr>
            <a:xfrm>
              <a:off x="2009023" y="2016225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Číslo projektu</a:t>
              </a:r>
              <a:r>
                <a:rPr lang="cs-CZ" sz="1800" kern="1200" dirty="0" smtClean="0"/>
                <a:t>: CZ.1.07/1.4.00/21.1431</a:t>
              </a:r>
              <a:endParaRPr lang="cs-CZ" sz="1800" kern="1200" dirty="0"/>
            </a:p>
          </p:txBody>
        </p:sp>
      </p:grpSp>
      <p:sp>
        <p:nvSpPr>
          <p:cNvPr id="27" name="Výseč 26"/>
          <p:cNvSpPr/>
          <p:nvPr/>
        </p:nvSpPr>
        <p:spPr>
          <a:xfrm>
            <a:off x="3031749" y="3830806"/>
            <a:ext cx="401804" cy="401804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4000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40000"/>
            </a:schemeClr>
          </a:effectRef>
          <a:fontRef idx="minor">
            <a:schemeClr val="lt1"/>
          </a:fontRef>
        </p:style>
      </p:sp>
      <p:grpSp>
        <p:nvGrpSpPr>
          <p:cNvPr id="28" name="Skupina 27"/>
          <p:cNvGrpSpPr/>
          <p:nvPr/>
        </p:nvGrpSpPr>
        <p:grpSpPr>
          <a:xfrm>
            <a:off x="3232651" y="3830806"/>
            <a:ext cx="4687720" cy="401804"/>
            <a:chOff x="2009023" y="2418029"/>
            <a:chExt cx="4687720" cy="401804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9" name="Obdélník 28"/>
            <p:cNvSpPr/>
            <p:nvPr/>
          </p:nvSpPr>
          <p:spPr>
            <a:xfrm>
              <a:off x="2009023" y="2418029"/>
              <a:ext cx="4687720" cy="401804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0" name="Obdélník 29"/>
            <p:cNvSpPr/>
            <p:nvPr/>
          </p:nvSpPr>
          <p:spPr>
            <a:xfrm>
              <a:off x="2009023" y="2418029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125219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3993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ivatel\Desktop\nový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4293096"/>
            <a:ext cx="57290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9900CC"/>
                </a:solidFill>
              </a:rPr>
              <a:t>Severní Evropa</a:t>
            </a:r>
            <a:endParaRPr lang="cs-CZ" sz="7200" dirty="0">
              <a:solidFill>
                <a:srgbClr val="99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613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47242" y="1870372"/>
            <a:ext cx="70017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 Evropu tvoří státy na Skandinávském poloostrově,</a:t>
            </a:r>
          </a:p>
          <a:p>
            <a:r>
              <a:rPr lang="cs-CZ" dirty="0" smtClean="0"/>
              <a:t>Státy v oblast Baltského moře –Pobaltské státy, </a:t>
            </a:r>
          </a:p>
          <a:p>
            <a:r>
              <a:rPr lang="cs-CZ" dirty="0" smtClean="0"/>
              <a:t>sopečný ostrov Island  a Dánsko na Jutském poloostrově.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87623" y="620688"/>
            <a:ext cx="63209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Severní Evropa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2050" name="Picture 2" descr="C:\Users\Uzivatel\AppData\Local\Microsoft\Windows\Temporary Internet Files\Content.IE5\NNJURUC5\MC9004154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541" y="3428999"/>
            <a:ext cx="4593125" cy="2863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975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43808" y="4419114"/>
            <a:ext cx="3096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404664"/>
            <a:ext cx="838402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Povrch Severní Evropy</a:t>
            </a:r>
            <a:endParaRPr lang="cs-CZ" sz="48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736932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 Severní Evropy modeloval ve čtvrtohorách</a:t>
            </a:r>
          </a:p>
          <a:p>
            <a:r>
              <a:rPr lang="cs-CZ" dirty="0" smtClean="0"/>
              <a:t>Pevninský ledovec. Ten po sobě zanechal ledovcová</a:t>
            </a:r>
          </a:p>
          <a:p>
            <a:r>
              <a:rPr lang="cs-CZ" dirty="0" smtClean="0"/>
              <a:t>jezera, ledovcová údolí, jezerní plošiny a fjordy / zálivy</a:t>
            </a:r>
          </a:p>
          <a:p>
            <a:r>
              <a:rPr lang="cs-CZ" dirty="0" smtClean="0"/>
              <a:t>vyplněné mořskou vodou /.</a:t>
            </a:r>
          </a:p>
          <a:p>
            <a:r>
              <a:rPr lang="cs-CZ" dirty="0" smtClean="0"/>
              <a:t>Státy na Skandinávském poloostrově vyplňuje Skandinávské</a:t>
            </a:r>
          </a:p>
          <a:p>
            <a:r>
              <a:rPr lang="cs-CZ" dirty="0" smtClean="0"/>
              <a:t>pohoří. Státy jsou silně zalesněné, s velkým množstvím zvěře</a:t>
            </a:r>
          </a:p>
          <a:p>
            <a:r>
              <a:rPr lang="cs-CZ" dirty="0" smtClean="0"/>
              <a:t>jako jsou sobi, losi, medvědi, vlci, rysi aj.</a:t>
            </a:r>
            <a:endParaRPr lang="cs-CZ" dirty="0"/>
          </a:p>
        </p:txBody>
      </p:sp>
      <p:pic>
        <p:nvPicPr>
          <p:cNvPr id="3080" name="Picture 8" descr="C:\Users\Uzivatel\AppData\Local\Microsoft\Windows\Temporary Internet Files\Content.IE5\VF0KYXLO\MP9004013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4005064"/>
            <a:ext cx="4140459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zivatel\AppData\Local\Microsoft\Windows\Temporary Internet Files\Content.IE5\NNJURUC5\MP90044247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931" y="4005063"/>
            <a:ext cx="4367422" cy="252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8144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C:\Users\Uzivatel\Desktop\318px-Scandinavia_location_map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724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728288" y="456111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404664"/>
            <a:ext cx="718658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400" b="1" cap="none" spc="150" dirty="0" smtClean="0">
                <a:ln w="11430"/>
                <a:solidFill>
                  <a:schemeClr val="bg1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Státy Severní Evropy</a:t>
            </a:r>
            <a:endParaRPr lang="cs-CZ" sz="4400" b="1" cap="none" spc="150" dirty="0">
              <a:ln w="11430"/>
              <a:solidFill>
                <a:schemeClr val="bg1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29660" y="137212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554209"/>
            <a:ext cx="3032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Norsko   </a:t>
            </a:r>
            <a:r>
              <a:rPr lang="cs-CZ" dirty="0" smtClean="0"/>
              <a:t>                      </a:t>
            </a:r>
            <a:endParaRPr lang="cs-CZ" dirty="0"/>
          </a:p>
        </p:txBody>
      </p:sp>
      <p:pic>
        <p:nvPicPr>
          <p:cNvPr id="4098" name="Picture 2" descr="C:\Users\Uzivatel\AppData\Local\Microsoft\Windows\Temporary Internet Files\Content.IE5\0KYD7OBG\MP9003627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628" y="3617353"/>
            <a:ext cx="1224136" cy="86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16166" y="3867038"/>
            <a:ext cx="1153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Švédsko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9" name="Picture 3" descr="C:\Users\Uzivatel\AppData\Local\Microsoft\Windows\Temporary Internet Files\Content.IE5\NNJURUC5\MP9003628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087" y="2396744"/>
            <a:ext cx="1122929" cy="70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337440" y="2361962"/>
            <a:ext cx="921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Finsko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0" name="Picture 4" descr="C:\Users\Uzivatel\AppData\Local\Microsoft\Windows\Temporary Internet Files\Content.IE5\NNJURUC5\MC9000187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274" y="3046733"/>
            <a:ext cx="1322594" cy="82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420081" y="1174105"/>
            <a:ext cx="659186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Státy na Skandinávském poloostrově</a:t>
            </a:r>
            <a:endParaRPr lang="cs-CZ" sz="2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16090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31" presetClass="entr" presetSubtype="0" fill="hold" grpId="0" nodeType="after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2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0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4000"/>
                            </p:stCondLst>
                            <p:childTnLst>
                              <p:par>
                                <p:cTn id="5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60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\Desktop\baltics_ma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0"/>
            <a:ext cx="7020272" cy="712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870" y="692696"/>
            <a:ext cx="42672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</a:p>
          <a:p>
            <a:r>
              <a:rPr lang="cs-CZ" sz="2400" dirty="0" smtClean="0"/>
              <a:t>O</a:t>
            </a:r>
          </a:p>
          <a:p>
            <a:r>
              <a:rPr lang="cs-CZ" sz="2400" dirty="0" smtClean="0"/>
              <a:t>B</a:t>
            </a:r>
          </a:p>
          <a:p>
            <a:r>
              <a:rPr lang="cs-CZ" sz="2400" dirty="0" smtClean="0"/>
              <a:t>A</a:t>
            </a:r>
          </a:p>
          <a:p>
            <a:r>
              <a:rPr lang="cs-CZ" sz="2400" dirty="0" smtClean="0"/>
              <a:t>L</a:t>
            </a:r>
          </a:p>
          <a:p>
            <a:r>
              <a:rPr lang="cs-CZ" sz="2400" dirty="0" smtClean="0"/>
              <a:t>T</a:t>
            </a:r>
          </a:p>
          <a:p>
            <a:r>
              <a:rPr lang="cs-CZ" sz="2400" dirty="0" smtClean="0"/>
              <a:t>S</a:t>
            </a:r>
          </a:p>
          <a:p>
            <a:r>
              <a:rPr lang="cs-CZ" sz="2400" dirty="0" smtClean="0"/>
              <a:t>K</a:t>
            </a:r>
          </a:p>
          <a:p>
            <a:r>
              <a:rPr lang="cs-CZ" sz="2400" dirty="0" smtClean="0"/>
              <a:t>É</a:t>
            </a:r>
          </a:p>
          <a:p>
            <a:endParaRPr lang="cs-CZ" sz="2400" dirty="0"/>
          </a:p>
          <a:p>
            <a:r>
              <a:rPr lang="cs-CZ" sz="2400" dirty="0" smtClean="0"/>
              <a:t>S</a:t>
            </a:r>
          </a:p>
          <a:p>
            <a:r>
              <a:rPr lang="cs-CZ" sz="2400" dirty="0" smtClean="0"/>
              <a:t>T</a:t>
            </a:r>
          </a:p>
          <a:p>
            <a:r>
              <a:rPr lang="cs-CZ" sz="2400" dirty="0" smtClean="0"/>
              <a:t>Á</a:t>
            </a:r>
          </a:p>
          <a:p>
            <a:r>
              <a:rPr lang="cs-CZ" sz="2400" dirty="0" smtClean="0"/>
              <a:t>T</a:t>
            </a:r>
          </a:p>
          <a:p>
            <a:r>
              <a:rPr lang="cs-CZ" sz="2400" dirty="0"/>
              <a:t>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508104" y="692696"/>
            <a:ext cx="1221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Estonsko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2708920"/>
            <a:ext cx="1192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Lotyšsko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4355299"/>
            <a:ext cx="900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Litva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6" name="Picture 6" descr="C:\Users\Uzivatel\AppData\Local\Microsoft\Windows\Temporary Internet Files\Content.IE5\NNJURUC5\MC9000188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383" y="3060104"/>
            <a:ext cx="149271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Uzivatel\AppData\Local\Microsoft\Windows\Temporary Internet Files\Content.IE5\0KYD7OBG\MC9000188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931" y="4706285"/>
            <a:ext cx="1476407" cy="108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Uzivatel\AppData\Local\Microsoft\Windows\Temporary Internet Files\Content.IE5\09U5P7ZX\MC9000187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650" y="1196752"/>
            <a:ext cx="1251785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865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3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3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3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300"/>
                            </p:stCondLst>
                            <p:childTnLst>
                              <p:par>
                                <p:cTn id="30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3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3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Uzivatel\Desktop\dansko-mapa-up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" y="20149"/>
            <a:ext cx="4305301" cy="482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Uzivatel\AppData\Local\Microsoft\Windows\Temporary Internet Files\Content.IE5\VF0KYXLO\MP9003626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6068"/>
            <a:ext cx="1636635" cy="1508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484784"/>
            <a:ext cx="1040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Dánsko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9" name="Picture 5" descr="C:\Users\Uzivatel\Desktop\mapa_islandu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120" y="4118492"/>
            <a:ext cx="3472160" cy="240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2200" y="5445224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Island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0" y="1196752"/>
            <a:ext cx="3877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Dánsko na Jutském poloostrově</a:t>
            </a:r>
            <a:endParaRPr lang="cs-CZ" dirty="0"/>
          </a:p>
        </p:txBody>
      </p:sp>
      <p:pic>
        <p:nvPicPr>
          <p:cNvPr id="6147" name="Picture 3" descr="C:\Users\Uzivatel\Desktop\is.gi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997" y="4002073"/>
            <a:ext cx="1129308" cy="813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23674" y="3244334"/>
            <a:ext cx="3407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Island v Atlantském oceánu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29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000"/>
                            </p:stCondLst>
                            <p:childTnLst>
                              <p:par>
                                <p:cTn id="31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000"/>
                            </p:stCondLst>
                            <p:childTnLst>
                              <p:par>
                                <p:cTn id="3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3000"/>
                            </p:stCondLst>
                            <p:childTnLst>
                              <p:par>
                                <p:cTn id="4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4406" y="2090512"/>
            <a:ext cx="628806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 Evropa je bohatá na přírodní suroviny.</a:t>
            </a:r>
          </a:p>
          <a:p>
            <a:r>
              <a:rPr lang="cs-CZ" dirty="0" smtClean="0"/>
              <a:t>Jehličnaté lesy ve Švédsku a Finsku poskytují</a:t>
            </a:r>
          </a:p>
          <a:p>
            <a:r>
              <a:rPr lang="cs-CZ" dirty="0" smtClean="0"/>
              <a:t>materiál pro stavebnictví a výrobu papíru.</a:t>
            </a:r>
          </a:p>
          <a:p>
            <a:r>
              <a:rPr lang="cs-CZ" dirty="0" smtClean="0"/>
              <a:t>Prudké řeky pohánějí mnoho vodních elektráren.</a:t>
            </a:r>
          </a:p>
          <a:p>
            <a:r>
              <a:rPr lang="cs-CZ" dirty="0" smtClean="0"/>
              <a:t>Na dně Severního moře se těží ropa a zemní plyn.</a:t>
            </a:r>
          </a:p>
          <a:p>
            <a:r>
              <a:rPr lang="cs-CZ" dirty="0" smtClean="0"/>
              <a:t>Poměrně bohatá jsou naleziště železa, mědi a cínu.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404664"/>
            <a:ext cx="63209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Severní Evropa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7172" name="Picture 4" descr="C:\Users\Uzivatel\AppData\Local\Microsoft\Windows\Temporary Internet Files\Content.IE5\0KYD7OBG\MC9002168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60" y="4581129"/>
            <a:ext cx="2266016" cy="1870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Uzivatel\AppData\Local\Microsoft\Windows\Temporary Internet Files\Content.IE5\09U5P7ZX\MC900231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5" y="4473287"/>
            <a:ext cx="2395698" cy="197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Uzivatel\AppData\Local\Microsoft\Windows\Temporary Internet Files\Content.IE5\NNJURUC5\MC900233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707356"/>
            <a:ext cx="2376264" cy="185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788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13004" y="1268760"/>
            <a:ext cx="41040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Norsko, Finsko, Švédsko i Island</a:t>
            </a:r>
          </a:p>
          <a:p>
            <a:r>
              <a:rPr lang="cs-CZ" dirty="0" smtClean="0"/>
              <a:t>dnes patří mezi vyspělé evropské</a:t>
            </a:r>
          </a:p>
          <a:p>
            <a:r>
              <a:rPr lang="cs-CZ" dirty="0" smtClean="0"/>
              <a:t>státy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48405" y="3861048"/>
            <a:ext cx="49784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Oproti tomu Estonsko, Lotyšsko a Litva, </a:t>
            </a:r>
          </a:p>
          <a:p>
            <a:r>
              <a:rPr lang="cs-CZ" dirty="0" smtClean="0"/>
              <a:t>bývalé země Sovětského svazu způsobila</a:t>
            </a:r>
          </a:p>
          <a:p>
            <a:r>
              <a:rPr lang="cs-CZ" dirty="0" smtClean="0"/>
              <a:t>zaostalost Pobaltských států.</a:t>
            </a:r>
            <a:endParaRPr lang="cs-CZ" dirty="0"/>
          </a:p>
        </p:txBody>
      </p:sp>
      <p:pic>
        <p:nvPicPr>
          <p:cNvPr id="8196" name="Picture 4" descr="C:\Program Files\Microsoft Office\MEDIA\CAGCAT10\j008854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406" y="2636912"/>
            <a:ext cx="4560113" cy="57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Program Files\Microsoft Office\MEDIA\CAGCAT10\j008854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405" y="5278359"/>
            <a:ext cx="4560113" cy="57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Program Files\Microsoft Office\MEDIA\CAGCAT10\j008854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406" y="476676"/>
            <a:ext cx="4560113" cy="57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91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zivatel\Desktop\318px-Scandinavia_location_map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30" y="5963"/>
            <a:ext cx="836677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Uzivatel\Desktop\mapa_islandu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696" y="625370"/>
            <a:ext cx="1890451" cy="1193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264" y="188640"/>
            <a:ext cx="47593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Přiřaď správně státy do slepé mapy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70145"/>
            <a:ext cx="988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Norsko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92762" y="2005134"/>
            <a:ext cx="1153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Švédsko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033" y="3850445"/>
            <a:ext cx="921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Finsko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264" y="1820468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Island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078" y="2511633"/>
            <a:ext cx="1221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Estonsko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653136"/>
            <a:ext cx="1192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Lotyšsko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2257" y="5373216"/>
            <a:ext cx="738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Litva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033" y="3250297"/>
            <a:ext cx="1040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Dánsko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8134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861999"/>
          </a:xfrm>
        </p:spPr>
        <p:txBody>
          <a:bodyPr>
            <a:normAutofit fontScale="85000" lnSpcReduction="1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17.12.2012].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upload.wikimedia.org/wikipedia/commons/thumb/b/b6/Northern-Europe-map.svg/220px-Northern-Europe-map.svg.png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17.12.2012].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upload.wikimedia.org/wikipedia/commons/c/c4/Ursus_arctos_horribilis_Medv%C4%9Bd_grizzly_ZOO_D%C4%9B%C4%8D%C3%ADn.jpg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17.12.2012].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www.bedekr.cz/files/staty/mapy/124.jpg</a:t>
            </a:r>
            <a:endParaRPr lang="cs-CZ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17.12.2012]. Dostupný na WWW: </a:t>
            </a:r>
            <a:r>
              <a:rPr lang="pl-PL" dirty="0">
                <a:hlinkClick r:id="rId5"/>
              </a:rPr>
              <a:t>http://4.bp.blogspot.com/-</a:t>
            </a:r>
            <a:r>
              <a:rPr lang="pl-PL" dirty="0" smtClean="0">
                <a:hlinkClick r:id="rId5"/>
              </a:rPr>
              <a:t>o_dZtZP69ZQ/ToJRGgBrHXI/AAAAAAAADHY/7jiNeV1PhAU/s1600/baltics+map.png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17.12.2012].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dansko.svetadily.cz/userfiles/image/clanky/dansko/dansko-mapa-upr.jpg</a:t>
            </a:r>
            <a:endParaRPr lang="pl-PL" dirty="0" smtClean="0"/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064399006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158</TotalTime>
  <Words>292</Words>
  <Application>Microsoft Office PowerPoint</Application>
  <PresentationFormat>Předvádění na obrazovce (4:3)</PresentationFormat>
  <Paragraphs>85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Winter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17</cp:revision>
  <dcterms:created xsi:type="dcterms:W3CDTF">2012-11-21T13:30:02Z</dcterms:created>
  <dcterms:modified xsi:type="dcterms:W3CDTF">2013-02-07T18:29:06Z</dcterms:modified>
</cp:coreProperties>
</file>