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8" r:id="rId2"/>
    <p:sldId id="267" r:id="rId3"/>
    <p:sldId id="258" r:id="rId4"/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2" y="-7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735B75-477A-4435-A3AB-F0197F7C26A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CF6DB9-9ECF-4764-9B63-88514B3170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602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4175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3642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2977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2910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0690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1520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0720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3560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39406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92356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9788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6623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CF6DB9-9ECF-4764-9B63-88514B31706E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9608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814B6-E93D-468D-97BD-8A277EF619C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777AD-E8B3-41EF-9458-A3A952C4AC7B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wmf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ug.ipp.mpg.de/eftsomp/images/stockholm/Stockholm11_JeppeWikstrom.jpg" TargetMode="External"/><Relationship Id="rId3" Type="http://schemas.openxmlformats.org/officeDocument/2006/relationships/hyperlink" Target="http://www.treking.cz/mapy/skandinavie.gif" TargetMode="External"/><Relationship Id="rId7" Type="http://schemas.openxmlformats.org/officeDocument/2006/relationships/hyperlink" Target="http://www.tebuh.info/dwn/2969/3042C699x525_IMG_0740.JP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ensionhotel.cz/imgdescription/002/i000002290-2_4fee36c44f4bc.jpg" TargetMode="External"/><Relationship Id="rId5" Type="http://schemas.openxmlformats.org/officeDocument/2006/relationships/hyperlink" Target="http://svedsko.org/wp-content/uploads/2012/03/svedsky_znak_velky_cc.png" TargetMode="External"/><Relationship Id="rId4" Type="http://schemas.openxmlformats.org/officeDocument/2006/relationships/hyperlink" Target="http://24.media.tumblr.com/tumblr_mamgbuyZtc1reidvyo1_400.jpg" TargetMode="External"/><Relationship Id="rId9" Type="http://schemas.openxmlformats.org/officeDocument/2006/relationships/hyperlink" Target="http://upload.wikimedia.org/wikipedia/commons/thumb/6/6e/AlfredNobel_adjusted.jpg/220px-AlfredNobel_adjuste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Výseč 2"/>
          <p:cNvSpPr/>
          <p:nvPr/>
        </p:nvSpPr>
        <p:spPr>
          <a:xfrm>
            <a:off x="1223628" y="1419977"/>
            <a:ext cx="4018046" cy="4018046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4" name="Skupina 3"/>
          <p:cNvGrpSpPr/>
          <p:nvPr/>
        </p:nvGrpSpPr>
        <p:grpSpPr>
          <a:xfrm>
            <a:off x="3232651" y="1419977"/>
            <a:ext cx="4687720" cy="4018046"/>
            <a:chOff x="2009023" y="7200"/>
            <a:chExt cx="4687720" cy="401804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5" name="Obdélník 4"/>
            <p:cNvSpPr/>
            <p:nvPr/>
          </p:nvSpPr>
          <p:spPr>
            <a:xfrm>
              <a:off x="2009023" y="7200"/>
              <a:ext cx="4687720" cy="4018046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Obdélník 5"/>
            <p:cNvSpPr/>
            <p:nvPr/>
          </p:nvSpPr>
          <p:spPr>
            <a:xfrm>
              <a:off x="2009023" y="7200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100" kern="1200" dirty="0"/>
                <a:t>Název školy:    </a:t>
              </a:r>
              <a:r>
                <a:rPr lang="cs-CZ" sz="1100" kern="1200" dirty="0" smtClean="0"/>
                <a:t>Základní škola a Mateřská škola, Police nad Metují, okres Náchod</a:t>
              </a:r>
              <a:endParaRPr lang="cs-CZ" sz="1100" kern="1200" dirty="0"/>
            </a:p>
          </p:txBody>
        </p:sp>
      </p:grpSp>
      <p:sp>
        <p:nvSpPr>
          <p:cNvPr id="7" name="Výseč 6"/>
          <p:cNvSpPr/>
          <p:nvPr/>
        </p:nvSpPr>
        <p:spPr>
          <a:xfrm>
            <a:off x="1524981" y="1821781"/>
            <a:ext cx="3415340" cy="3415340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6667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6667"/>
            </a:schemeClr>
          </a:effectRef>
          <a:fontRef idx="minor">
            <a:schemeClr val="lt1"/>
          </a:fontRef>
        </p:style>
      </p:sp>
      <p:grpSp>
        <p:nvGrpSpPr>
          <p:cNvPr id="8" name="Skupina 7"/>
          <p:cNvGrpSpPr/>
          <p:nvPr/>
        </p:nvGrpSpPr>
        <p:grpSpPr>
          <a:xfrm>
            <a:off x="3232651" y="1821781"/>
            <a:ext cx="4687720" cy="3415340"/>
            <a:chOff x="2009023" y="409004"/>
            <a:chExt cx="4687720" cy="341534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Obdélník 8"/>
            <p:cNvSpPr/>
            <p:nvPr/>
          </p:nvSpPr>
          <p:spPr>
            <a:xfrm>
              <a:off x="2009023" y="409004"/>
              <a:ext cx="4687720" cy="3415340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6667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Obdélník 9"/>
            <p:cNvSpPr/>
            <p:nvPr/>
          </p:nvSpPr>
          <p:spPr>
            <a:xfrm>
              <a:off x="2009023" y="409004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1800" kern="1200"/>
            </a:p>
          </p:txBody>
        </p:sp>
      </p:grpSp>
      <p:sp>
        <p:nvSpPr>
          <p:cNvPr id="11" name="Výseč 10"/>
          <p:cNvSpPr/>
          <p:nvPr/>
        </p:nvSpPr>
        <p:spPr>
          <a:xfrm>
            <a:off x="1826334" y="2223585"/>
            <a:ext cx="2812633" cy="2812633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13333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13333"/>
            </a:schemeClr>
          </a:effectRef>
          <a:fontRef idx="minor">
            <a:schemeClr val="lt1"/>
          </a:fontRef>
        </p:style>
      </p:sp>
      <p:grpSp>
        <p:nvGrpSpPr>
          <p:cNvPr id="12" name="Skupina 11"/>
          <p:cNvGrpSpPr/>
          <p:nvPr/>
        </p:nvGrpSpPr>
        <p:grpSpPr>
          <a:xfrm>
            <a:off x="3232651" y="2223585"/>
            <a:ext cx="4687720" cy="2812633"/>
            <a:chOff x="2009023" y="810808"/>
            <a:chExt cx="4687720" cy="281263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Obdélník 12"/>
            <p:cNvSpPr/>
            <p:nvPr/>
          </p:nvSpPr>
          <p:spPr>
            <a:xfrm>
              <a:off x="2009023" y="810808"/>
              <a:ext cx="4687720" cy="2812633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13333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Obdélník 13"/>
            <p:cNvSpPr/>
            <p:nvPr/>
          </p:nvSpPr>
          <p:spPr>
            <a:xfrm>
              <a:off x="2009023" y="810808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800" kern="1200" dirty="0"/>
                <a:t>Autor</a:t>
              </a:r>
              <a:r>
                <a:rPr lang="cs-CZ" sz="1800" kern="1200" dirty="0" smtClean="0"/>
                <a:t>: Mgr. Květoslava Kuchtová </a:t>
              </a:r>
              <a:endParaRPr lang="cs-CZ" sz="1800" kern="1200" dirty="0"/>
            </a:p>
          </p:txBody>
        </p:sp>
      </p:grpSp>
      <p:sp>
        <p:nvSpPr>
          <p:cNvPr id="15" name="Výseč 14"/>
          <p:cNvSpPr/>
          <p:nvPr/>
        </p:nvSpPr>
        <p:spPr>
          <a:xfrm>
            <a:off x="2127687" y="2625389"/>
            <a:ext cx="2209927" cy="2209927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20000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20000"/>
            </a:schemeClr>
          </a:effectRef>
          <a:fontRef idx="minor">
            <a:schemeClr val="lt1"/>
          </a:fontRef>
        </p:style>
      </p:sp>
      <p:grpSp>
        <p:nvGrpSpPr>
          <p:cNvPr id="16" name="Skupina 15"/>
          <p:cNvGrpSpPr/>
          <p:nvPr/>
        </p:nvGrpSpPr>
        <p:grpSpPr>
          <a:xfrm>
            <a:off x="3232651" y="2625389"/>
            <a:ext cx="4687720" cy="2209927"/>
            <a:chOff x="2009023" y="1212612"/>
            <a:chExt cx="4687720" cy="220992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7" name="Obdélník 16"/>
            <p:cNvSpPr/>
            <p:nvPr/>
          </p:nvSpPr>
          <p:spPr>
            <a:xfrm>
              <a:off x="2009023" y="1212612"/>
              <a:ext cx="4687720" cy="2209927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2000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Obdélník 17"/>
            <p:cNvSpPr/>
            <p:nvPr/>
          </p:nvSpPr>
          <p:spPr>
            <a:xfrm>
              <a:off x="2009023" y="1212612"/>
              <a:ext cx="4687720" cy="40180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800" kern="1200" dirty="0"/>
                <a:t>Název : </a:t>
              </a:r>
              <a:r>
                <a:rPr lang="cs-CZ" sz="1800" kern="1200" dirty="0" smtClean="0"/>
                <a:t>VY_32_INOVACE_12C_10_Švédsko</a:t>
              </a:r>
              <a:endParaRPr lang="cs-CZ" sz="1800" kern="1200" dirty="0"/>
            </a:p>
          </p:txBody>
        </p:sp>
      </p:grpSp>
      <p:sp>
        <p:nvSpPr>
          <p:cNvPr id="19" name="Výseč 18"/>
          <p:cNvSpPr/>
          <p:nvPr/>
        </p:nvSpPr>
        <p:spPr>
          <a:xfrm>
            <a:off x="2429042" y="3027198"/>
            <a:ext cx="1607216" cy="1607216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26667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26667"/>
            </a:schemeClr>
          </a:effectRef>
          <a:fontRef idx="minor">
            <a:schemeClr val="lt1"/>
          </a:fontRef>
        </p:style>
      </p:sp>
      <p:grpSp>
        <p:nvGrpSpPr>
          <p:cNvPr id="20" name="Skupina 19"/>
          <p:cNvGrpSpPr/>
          <p:nvPr/>
        </p:nvGrpSpPr>
        <p:grpSpPr>
          <a:xfrm>
            <a:off x="3232651" y="3027198"/>
            <a:ext cx="4687720" cy="1607216"/>
            <a:chOff x="2009023" y="1614421"/>
            <a:chExt cx="4687720" cy="160721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1" name="Obdélník 20"/>
            <p:cNvSpPr/>
            <p:nvPr/>
          </p:nvSpPr>
          <p:spPr>
            <a:xfrm>
              <a:off x="2009023" y="1614421"/>
              <a:ext cx="4687720" cy="1607216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26667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Obdélník 21"/>
            <p:cNvSpPr/>
            <p:nvPr/>
          </p:nvSpPr>
          <p:spPr>
            <a:xfrm>
              <a:off x="2009023" y="1614421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800" kern="1200" dirty="0"/>
                <a:t>Téma</a:t>
              </a:r>
              <a:r>
                <a:rPr lang="cs-CZ" sz="1800" kern="1200" dirty="0" smtClean="0"/>
                <a:t>: </a:t>
              </a:r>
              <a:r>
                <a:rPr lang="cs-CZ" dirty="0" smtClean="0"/>
                <a:t>Zeměpis </a:t>
              </a:r>
              <a:r>
                <a:rPr lang="cs-CZ" sz="1800" kern="1200" dirty="0" smtClean="0"/>
                <a:t>7.ročník</a:t>
              </a:r>
              <a:endParaRPr lang="cs-CZ" sz="1800" kern="1200" dirty="0"/>
            </a:p>
          </p:txBody>
        </p:sp>
      </p:grpSp>
      <p:sp>
        <p:nvSpPr>
          <p:cNvPr id="23" name="Výseč 22"/>
          <p:cNvSpPr/>
          <p:nvPr/>
        </p:nvSpPr>
        <p:spPr>
          <a:xfrm>
            <a:off x="2730396" y="3429002"/>
            <a:ext cx="1004510" cy="1004510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33333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33333"/>
            </a:schemeClr>
          </a:effectRef>
          <a:fontRef idx="minor">
            <a:schemeClr val="lt1"/>
          </a:fontRef>
        </p:style>
      </p:sp>
      <p:grpSp>
        <p:nvGrpSpPr>
          <p:cNvPr id="24" name="Skupina 23"/>
          <p:cNvGrpSpPr/>
          <p:nvPr/>
        </p:nvGrpSpPr>
        <p:grpSpPr>
          <a:xfrm>
            <a:off x="3232651" y="3429002"/>
            <a:ext cx="4687720" cy="1004510"/>
            <a:chOff x="2009023" y="2016225"/>
            <a:chExt cx="4687720" cy="100451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5" name="Obdélník 24"/>
            <p:cNvSpPr/>
            <p:nvPr/>
          </p:nvSpPr>
          <p:spPr>
            <a:xfrm>
              <a:off x="2009023" y="2016225"/>
              <a:ext cx="4687720" cy="1004510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33333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Obdélník 25"/>
            <p:cNvSpPr/>
            <p:nvPr/>
          </p:nvSpPr>
          <p:spPr>
            <a:xfrm>
              <a:off x="2009023" y="2016225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800" kern="1200" dirty="0"/>
                <a:t>Číslo projektu</a:t>
              </a:r>
              <a:r>
                <a:rPr lang="cs-CZ" sz="1800" kern="1200" dirty="0" smtClean="0"/>
                <a:t>: CZ.1.07/1.4.00/21.1431</a:t>
              </a:r>
              <a:endParaRPr lang="cs-CZ" sz="1800" kern="1200" dirty="0"/>
            </a:p>
          </p:txBody>
        </p:sp>
      </p:grpSp>
      <p:sp>
        <p:nvSpPr>
          <p:cNvPr id="27" name="Výseč 26"/>
          <p:cNvSpPr/>
          <p:nvPr/>
        </p:nvSpPr>
        <p:spPr>
          <a:xfrm>
            <a:off x="3031749" y="3830806"/>
            <a:ext cx="401804" cy="401804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40000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40000"/>
            </a:schemeClr>
          </a:effectRef>
          <a:fontRef idx="minor">
            <a:schemeClr val="lt1"/>
          </a:fontRef>
        </p:style>
      </p:sp>
      <p:grpSp>
        <p:nvGrpSpPr>
          <p:cNvPr id="28" name="Skupina 27"/>
          <p:cNvGrpSpPr/>
          <p:nvPr/>
        </p:nvGrpSpPr>
        <p:grpSpPr>
          <a:xfrm>
            <a:off x="3232651" y="3830806"/>
            <a:ext cx="4687720" cy="401804"/>
            <a:chOff x="2009023" y="2418029"/>
            <a:chExt cx="4687720" cy="40180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9" name="Obdélník 28"/>
            <p:cNvSpPr/>
            <p:nvPr/>
          </p:nvSpPr>
          <p:spPr>
            <a:xfrm>
              <a:off x="2009023" y="2418029"/>
              <a:ext cx="4687720" cy="401804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4000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Obdélník 29"/>
            <p:cNvSpPr/>
            <p:nvPr/>
          </p:nvSpPr>
          <p:spPr>
            <a:xfrm>
              <a:off x="2009023" y="2418029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1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52198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lze využít jako prezentaci nového učiva, k procvičování nebo opakování již probraného učiva pro žáky 7. tříd.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2256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zivatel\Desktop\skandinavi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642" y="1628800"/>
            <a:ext cx="4464496" cy="509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53969" y="375047"/>
            <a:ext cx="655980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b="1" cap="none" spc="0" dirty="0" smtClean="0">
                <a:ln w="50800"/>
                <a:effectLst/>
              </a:rPr>
              <a:t>Státy na Skandinávském</a:t>
            </a:r>
            <a:endParaRPr lang="cs-CZ" sz="3600" b="1" dirty="0" smtClean="0">
              <a:ln w="50800"/>
            </a:endParaRPr>
          </a:p>
          <a:p>
            <a:pPr algn="ctr"/>
            <a:r>
              <a:rPr lang="cs-CZ" sz="3600" b="1" cap="none" spc="0" dirty="0" smtClean="0">
                <a:ln w="50800"/>
                <a:effectLst/>
              </a:rPr>
              <a:t>poloostrově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332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zivatel\Desktop\swed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0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36678" y="2030610"/>
            <a:ext cx="295786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4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Švédsko</a:t>
            </a:r>
            <a:endParaRPr lang="cs-CZ" sz="4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2053" name="Picture 5" descr="C:\Users\Uzivatel\AppData\Local\Microsoft\Windows\Temporary Internet Files\Content.IE5\VF0KYXLO\MC900408395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429000"/>
            <a:ext cx="208823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09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87586" y="591071"/>
            <a:ext cx="295786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4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Švédsko</a:t>
            </a:r>
            <a:endParaRPr lang="cs-CZ" sz="4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4581128"/>
            <a:ext cx="741914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Rozloha                                   449 964 km²</a:t>
            </a:r>
          </a:p>
          <a:p>
            <a:r>
              <a:rPr lang="cs-CZ" dirty="0" smtClean="0"/>
              <a:t>Počet obyvatel                         9 316 000</a:t>
            </a:r>
          </a:p>
          <a:p>
            <a:r>
              <a:rPr lang="cs-CZ" dirty="0" smtClean="0"/>
              <a:t>Hlavní město                           Stockholm</a:t>
            </a:r>
          </a:p>
          <a:p>
            <a:r>
              <a:rPr lang="cs-CZ" dirty="0" smtClean="0"/>
              <a:t>Hlava státu                             Král Carl XVI. </a:t>
            </a:r>
            <a:r>
              <a:rPr lang="cs-CZ" dirty="0" err="1" smtClean="0"/>
              <a:t>Gustaf</a:t>
            </a:r>
            <a:r>
              <a:rPr lang="cs-CZ" dirty="0" smtClean="0"/>
              <a:t> Švédský</a:t>
            </a:r>
          </a:p>
          <a:p>
            <a:r>
              <a:rPr lang="cs-CZ" dirty="0" smtClean="0"/>
              <a:t>Měna                                      švédská koruna</a:t>
            </a:r>
          </a:p>
          <a:p>
            <a:r>
              <a:rPr lang="cs-CZ" dirty="0" smtClean="0"/>
              <a:t>Jazyk                                      švédština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22183" y="1469975"/>
            <a:ext cx="3088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Švédské království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1540" y="240016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3074" name="Picture 2" descr="C:\Users\Uzivatel\Desktop\516px-Greater_coat_of_arms_of_Sweden_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86" y="476672"/>
            <a:ext cx="2603919" cy="302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zivatel\Desktop\medium_20080925_GUSTA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960239"/>
            <a:ext cx="2193925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zivatel\AppData\Local\Microsoft\Windows\Temporary Internet Files\Content.IE5\VF0KYXLO\MC90002435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105" y="2400165"/>
            <a:ext cx="2940099" cy="183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625916" y="4581128"/>
            <a:ext cx="2084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Carl XVI. </a:t>
            </a:r>
            <a:r>
              <a:rPr lang="cs-CZ" dirty="0" err="1" smtClean="0"/>
              <a:t>Gustaf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2618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498" y="1700808"/>
            <a:ext cx="4653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Stát na Skandinávském poloostrově, který sousedí s Norskem </a:t>
            </a:r>
          </a:p>
          <a:p>
            <a:r>
              <a:rPr lang="cs-CZ" dirty="0" smtClean="0"/>
              <a:t>a Švédskem. Díky unikátnímu mostu – tunelu je spojeno i s Dánskem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793307" y="404664"/>
            <a:ext cx="35573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Švédsko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20072" y="2156956"/>
            <a:ext cx="261429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Na dánské straně začíná propojení umělým poloostrovem o délce 430 m. Zde začíná podmořský tunel o délce 3 510 m. Tunel vyúsťuje nad hladinu moře přibližně v polovině průlivu, kde je uměle nasypaný ostrov</a:t>
            </a:r>
          </a:p>
          <a:p>
            <a:endParaRPr lang="cs-CZ" dirty="0"/>
          </a:p>
        </p:txBody>
      </p:sp>
      <p:pic>
        <p:nvPicPr>
          <p:cNvPr id="4098" name="Picture 2" descr="C:\Users\Uzivatel\Desktop\TOM29da5f_profiPAN_002835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98" y="3356992"/>
            <a:ext cx="4741541" cy="3217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354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63688" y="124407"/>
            <a:ext cx="52565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Povrch Švédska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36581" y="1340768"/>
            <a:ext cx="77239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Povrch Švédska tvoří na hranici s Norskem Skandinávské pohoří.</a:t>
            </a:r>
          </a:p>
          <a:p>
            <a:r>
              <a:rPr lang="cs-CZ" dirty="0" smtClean="0"/>
              <a:t>Směrem jihu, při pobřeží Baltského moře se krajina snižuje </a:t>
            </a:r>
          </a:p>
          <a:p>
            <a:r>
              <a:rPr lang="cs-CZ" dirty="0" smtClean="0"/>
              <a:t>na plošiny až nížiny. </a:t>
            </a:r>
          </a:p>
          <a:p>
            <a:r>
              <a:rPr lang="cs-CZ" dirty="0" smtClean="0"/>
              <a:t>Pobřeží Baltského moře je skalnaté. </a:t>
            </a:r>
            <a:endParaRPr lang="cs-CZ" dirty="0"/>
          </a:p>
        </p:txBody>
      </p:sp>
      <p:pic>
        <p:nvPicPr>
          <p:cNvPr id="5122" name="Picture 2" descr="C:\Users\Uzivatel\Desktop\svedsk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72" y="2894011"/>
            <a:ext cx="7168680" cy="377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13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70394" y="404664"/>
            <a:ext cx="630172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4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Švédsko - vodstvo</a:t>
            </a:r>
            <a:endParaRPr lang="cs-CZ" sz="4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740664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 Švédsku teče mnoho řek, jsou krátké, mají hodně</a:t>
            </a:r>
          </a:p>
          <a:p>
            <a:r>
              <a:rPr lang="cs-CZ" dirty="0" smtClean="0"/>
              <a:t>vody a velký spád. Proto se využívají jako zdroj elektrické</a:t>
            </a:r>
          </a:p>
          <a:p>
            <a:r>
              <a:rPr lang="cs-CZ" dirty="0" smtClean="0"/>
              <a:t>energie. Je zde také mnoho vodopádů a ledovcových jezer.</a:t>
            </a:r>
          </a:p>
          <a:p>
            <a:r>
              <a:rPr lang="cs-CZ" dirty="0" smtClean="0"/>
              <a:t>Největší jezero  </a:t>
            </a:r>
            <a:r>
              <a:rPr lang="cs-CZ" dirty="0" err="1" smtClean="0"/>
              <a:t>Vanern</a:t>
            </a:r>
            <a:r>
              <a:rPr lang="cs-CZ" dirty="0" smtClean="0"/>
              <a:t> je třetím největším jezerem v Evropě.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6148" name="Picture 4" descr="C:\Users\Uzivatel\Desktop\3042C699x525_IMG_07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51" y="2996952"/>
            <a:ext cx="7632848" cy="365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3356992"/>
            <a:ext cx="1815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Jezero </a:t>
            </a:r>
            <a:r>
              <a:rPr lang="cs-CZ" dirty="0" err="1" smtClean="0"/>
              <a:t>Vanern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078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8636" y="1505453"/>
            <a:ext cx="739202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Stockholm je hlavní a zároveň největší město Švédska</a:t>
            </a:r>
          </a:p>
          <a:p>
            <a:r>
              <a:rPr lang="cs-CZ" dirty="0"/>
              <a:t> </a:t>
            </a:r>
            <a:r>
              <a:rPr lang="cs-CZ" dirty="0" smtClean="0"/>
              <a:t>Leží na východním pobřeží mezi jezerem </a:t>
            </a:r>
            <a:r>
              <a:rPr lang="cs-CZ" dirty="0" err="1" smtClean="0"/>
              <a:t>Malaren</a:t>
            </a:r>
            <a:endParaRPr lang="cs-CZ" dirty="0" smtClean="0"/>
          </a:p>
          <a:p>
            <a:r>
              <a:rPr lang="cs-CZ" dirty="0" smtClean="0"/>
              <a:t> a Baltským mořem. Rozkládá se na čtrnácti ostrovech.</a:t>
            </a:r>
          </a:p>
          <a:p>
            <a:r>
              <a:rPr lang="cs-CZ" dirty="0" smtClean="0"/>
              <a:t> Sídlí zde vláda, parlament, je také sídlem hlavy státu – krále.</a:t>
            </a:r>
          </a:p>
          <a:p>
            <a:r>
              <a:rPr lang="cs-CZ" dirty="0"/>
              <a:t> </a:t>
            </a:r>
            <a:r>
              <a:rPr lang="cs-CZ" dirty="0" smtClean="0"/>
              <a:t>Ve Stockholmu se každoročně  udělují Nobelovy ceny.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157812" y="260648"/>
            <a:ext cx="339067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40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Stockholm</a:t>
            </a:r>
            <a:endParaRPr lang="cs-CZ" sz="40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147600" y="256490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8194" name="Picture 2" descr="C:\Users\Uzivatel\Desktop\Kastellholmen_bildspel6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1600" y="476672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Stockholm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986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00492" y="233302"/>
            <a:ext cx="49847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Víte kdo byl Alfréd Nobel 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50994" y="1340768"/>
            <a:ext cx="79655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Alfréd Nobel byl švédský chemik, vynálezce dynamitu a díky jemu</a:t>
            </a:r>
          </a:p>
          <a:p>
            <a:r>
              <a:rPr lang="cs-CZ" dirty="0" smtClean="0"/>
              <a:t> byla založena Nobelova cena. Na jeho počest byl po něm</a:t>
            </a:r>
          </a:p>
          <a:p>
            <a:r>
              <a:rPr lang="cs-CZ" dirty="0" smtClean="0"/>
              <a:t> pojmenován chemický prvek nobelium.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10087" y="2730827"/>
            <a:ext cx="78513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/>
              </a:rPr>
              <a:t> Vynález dynamitu měl velký úspěch a dynamit se stal žádaným         zbožím. Během času vybudoval továrny na 90 místech ve více než  20 státech. Nobel se věnoval rozvoji podnikání i rozvoji technologie výbušnin. Před svou smrtí vlastnil 355 patentů a nashromáždil obrovský majetek.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797152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/>
              </a:rPr>
              <a:t>Alfred Nobel ve své závěti rozhodl, že jeho majetek bude vložen do fondu, z něhož bude každoročně udělována cena za významné vědecké objevy, literární tvorbu a zásluhy o mír ve světě.</a:t>
            </a:r>
            <a:endParaRPr lang="cs-CZ" dirty="0"/>
          </a:p>
        </p:txBody>
      </p:sp>
      <p:pic>
        <p:nvPicPr>
          <p:cNvPr id="7170" name="Picture 2" descr="C:\Users\Uzivatel\Desktop\436px-AlfredNobel_adjust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55576" y="494912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Alfred Nobel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98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699792" y="332656"/>
            <a:ext cx="290816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40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Víte, že :</a:t>
            </a:r>
            <a:endParaRPr lang="cs-CZ" sz="40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7774" y="1347988"/>
            <a:ext cx="5380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 švédských školách  se nedá propadnout ?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55409" y="2066823"/>
            <a:ext cx="79969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Losi mohou vážit až 800 kg, měří okolo dvou metrů? </a:t>
            </a:r>
          </a:p>
          <a:p>
            <a:r>
              <a:rPr lang="cs-CZ" dirty="0" smtClean="0"/>
              <a:t>Mají oči po stranách hlavy, takže vidí dozadu, aniž by otočili hlavu 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35063" y="3140968"/>
            <a:ext cx="5521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Losí paroží může vážit až patnáct kilogramů ?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7774" y="3713555"/>
            <a:ext cx="4764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Shozené paroží nikdy v lese nenajdeš ?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7774" y="4337723"/>
            <a:ext cx="7917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To proto, že je za jedinou noc sežerou myši a další drobní savci.</a:t>
            </a:r>
          </a:p>
        </p:txBody>
      </p:sp>
      <p:pic>
        <p:nvPicPr>
          <p:cNvPr id="9218" name="Picture 2" descr="C:\Users\Uzivatel\AppData\Local\Microsoft\Windows\Temporary Internet Files\Content.IE5\0KYD7OBG\MC90043210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013176"/>
            <a:ext cx="1924050" cy="161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1800" y="5445224"/>
            <a:ext cx="4558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Co znázorňuje tato dopravní značka 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9948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10" grpId="0"/>
      <p:bldP spid="11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345649"/>
            <a:ext cx="29697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Doplň věty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3535"/>
            <a:ext cx="73773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Správnou odpověď ověř kliknutím pera na tabuli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492896"/>
            <a:ext cx="720607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Švédsko je stát ležící na ………………………………….poloostrově.</a:t>
            </a:r>
          </a:p>
          <a:p>
            <a:r>
              <a:rPr lang="cs-CZ" dirty="0" smtClean="0"/>
              <a:t>Sousedí s……………………….a…………………………………..</a:t>
            </a:r>
          </a:p>
          <a:p>
            <a:r>
              <a:rPr lang="cs-CZ" dirty="0" smtClean="0"/>
              <a:t>Jeho břehy omývá …………………………………moře,</a:t>
            </a:r>
          </a:p>
          <a:p>
            <a:r>
              <a:rPr lang="cs-CZ" dirty="0" smtClean="0"/>
              <a:t>……………………………….a………………………………….záliv</a:t>
            </a:r>
          </a:p>
          <a:p>
            <a:r>
              <a:rPr lang="cs-CZ" dirty="0" smtClean="0"/>
              <a:t>Švédsko má krále je to tedy……………………………………</a:t>
            </a:r>
          </a:p>
          <a:p>
            <a:r>
              <a:rPr lang="cs-CZ" dirty="0" smtClean="0"/>
              <a:t>Hlavní město je ………………………….,leží na…..ostrovech.</a:t>
            </a:r>
          </a:p>
          <a:p>
            <a:r>
              <a:rPr lang="cs-CZ" dirty="0" smtClean="0"/>
              <a:t>V hlavním městě se každoročně  uděluje………………….cena.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851920" y="2330460"/>
            <a:ext cx="2969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Skandinávském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95736" y="2699792"/>
            <a:ext cx="1211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Norskem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17606" y="2734005"/>
            <a:ext cx="1144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Finskem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43027" y="2961436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Baltské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563730" y="3233187"/>
            <a:ext cx="1176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Botnický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7383" y="3233187"/>
            <a:ext cx="920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Finský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36544" y="3518791"/>
            <a:ext cx="1306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království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40655" y="3789040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Stockholm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409411" y="3791774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14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58124" y="4077072"/>
            <a:ext cx="13326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Nobelova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7" name="Picture 3" descr="C:\Users\Uzivatel\AppData\Local\Microsoft\Windows\Temporary Internet Files\Content.IE5\09U5P7ZX\MC9004262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524222"/>
            <a:ext cx="4464496" cy="22171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295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628801"/>
            <a:ext cx="7125112" cy="4896544"/>
          </a:xfrm>
        </p:spPr>
        <p:txBody>
          <a:bodyPr>
            <a:normAutofit fontScale="77500" lnSpcReduction="20000"/>
          </a:bodyPr>
          <a:lstStyle/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17.12.2012]. Dostupný na WWW: </a:t>
            </a:r>
            <a:r>
              <a:rPr lang="pl-PL" dirty="0">
                <a:hlinkClick r:id="rId3"/>
              </a:rPr>
              <a:t>http://</a:t>
            </a:r>
            <a:r>
              <a:rPr lang="pl-PL" dirty="0" smtClean="0">
                <a:hlinkClick r:id="rId3"/>
              </a:rPr>
              <a:t>www.treking.cz/mapy/skandinavie.gif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17.12.2012]. Dostupný na WWW: </a:t>
            </a:r>
            <a:r>
              <a:rPr lang="pl-PL" dirty="0">
                <a:hlinkClick r:id="rId4"/>
              </a:rPr>
              <a:t>http://</a:t>
            </a:r>
            <a:r>
              <a:rPr lang="pl-PL" dirty="0" smtClean="0">
                <a:hlinkClick r:id="rId4"/>
              </a:rPr>
              <a:t>24.media.tumblr.com/tumblr_mamgbuyZtc1reidvyo1_400.jpg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17.12.2012]. Dostupný na WWW: </a:t>
            </a:r>
            <a:r>
              <a:rPr lang="pl-PL" dirty="0">
                <a:hlinkClick r:id="rId5"/>
              </a:rPr>
              <a:t>http://</a:t>
            </a:r>
            <a:r>
              <a:rPr lang="pl-PL" dirty="0" smtClean="0">
                <a:hlinkClick r:id="rId5"/>
              </a:rPr>
              <a:t>svedsko.org/wp-content/uploads/2012/03/svedsky_znak_velky_cc.png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17.12.2012]. Dostupný na WWW: </a:t>
            </a:r>
            <a:r>
              <a:rPr lang="pl-PL" dirty="0">
                <a:hlinkClick r:id="rId6"/>
              </a:rPr>
              <a:t>http://</a:t>
            </a:r>
            <a:r>
              <a:rPr lang="pl-PL" dirty="0" smtClean="0">
                <a:hlinkClick r:id="rId6"/>
              </a:rPr>
              <a:t>www.pensionhotel.cz/imgdescription/002/i000002290-2_4fee36c44f4bc.jpg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17.12.2012]. Dostupný na WWW: </a:t>
            </a:r>
            <a:r>
              <a:rPr lang="pl-PL" dirty="0">
                <a:hlinkClick r:id="rId7"/>
              </a:rPr>
              <a:t>http://</a:t>
            </a:r>
            <a:r>
              <a:rPr lang="pl-PL" dirty="0" smtClean="0">
                <a:hlinkClick r:id="rId7"/>
              </a:rPr>
              <a:t>www.tebuh.info/dwn/2969/3042C699x525_IMG_0740.JPG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17.12.2012]. Dostupný na WWW: </a:t>
            </a:r>
            <a:r>
              <a:rPr lang="pl-PL" dirty="0">
                <a:hlinkClick r:id="rId8"/>
              </a:rPr>
              <a:t>http://</a:t>
            </a:r>
            <a:r>
              <a:rPr lang="pl-PL" dirty="0" smtClean="0">
                <a:hlinkClick r:id="rId8"/>
              </a:rPr>
              <a:t>www.aug.ipp.mpg.de/eftsomp/images/stockholm/Stockholm11_JeppeWikstrom.jpg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17.12.2012]. </a:t>
            </a:r>
            <a:r>
              <a:rPr lang="pl-PL"/>
              <a:t>Dostupný na WWW: </a:t>
            </a:r>
            <a:r>
              <a:rPr lang="pl-PL">
                <a:hlinkClick r:id="rId9"/>
              </a:rPr>
              <a:t>http://</a:t>
            </a:r>
            <a:r>
              <a:rPr lang="pl-PL" smtClean="0">
                <a:hlinkClick r:id="rId9"/>
              </a:rPr>
              <a:t>upload.wikimedia.org/wikipedia/commons/thumb/6/6e/AlfredNobel_adjusted.jpg/220px-AlfredNobel_adjusted.jpg</a:t>
            </a:r>
            <a:endParaRPr lang="pl-PL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1445078"/>
      </p:ext>
    </p:extLst>
  </p:cSld>
  <p:clrMapOvr>
    <a:masterClrMapping/>
  </p:clrMapOvr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Zima</Template>
  <TotalTime>159</TotalTime>
  <Words>564</Words>
  <Application>Microsoft Office PowerPoint</Application>
  <PresentationFormat>Předvádění na obrazovce (4:3)</PresentationFormat>
  <Paragraphs>98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Winter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 User</dc:creator>
  <cp:lastModifiedBy>Honza</cp:lastModifiedBy>
  <cp:revision>18</cp:revision>
  <dcterms:created xsi:type="dcterms:W3CDTF">2012-11-18T13:11:02Z</dcterms:created>
  <dcterms:modified xsi:type="dcterms:W3CDTF">2013-02-07T18:17:53Z</dcterms:modified>
</cp:coreProperties>
</file>