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5" r:id="rId2"/>
    <p:sldId id="276" r:id="rId3"/>
    <p:sldId id="256" r:id="rId4"/>
    <p:sldId id="257" r:id="rId5"/>
    <p:sldId id="258" r:id="rId6"/>
    <p:sldId id="259" r:id="rId7"/>
    <p:sldId id="261" r:id="rId8"/>
    <p:sldId id="264" r:id="rId9"/>
    <p:sldId id="265" r:id="rId10"/>
    <p:sldId id="266" r:id="rId11"/>
    <p:sldId id="268" r:id="rId12"/>
    <p:sldId id="270" r:id="rId13"/>
    <p:sldId id="269" r:id="rId14"/>
    <p:sldId id="267" r:id="rId15"/>
    <p:sldId id="271" r:id="rId16"/>
    <p:sldId id="272" r:id="rId17"/>
    <p:sldId id="26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 varScale="1">
        <p:scale>
          <a:sx n="77" d="100"/>
          <a:sy n="77" d="100"/>
        </p:scale>
        <p:origin x="-108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BF8E1-A099-4FEE-81F3-89B10CF2E01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C0AE31-FB4B-484B-A64C-0986FEF3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126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886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5365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1032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010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463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5865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812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1909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6886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2410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6914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8820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3959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9962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774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8579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2890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0702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034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D00243-1794-4209-99C0-59C5B0A90BB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081151A-D6D0-48CA-BBF6-74442B1111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ena.ilcik.cz/1008-pobalti/cudske_jezero4.jpg" TargetMode="External"/><Relationship Id="rId13" Type="http://schemas.openxmlformats.org/officeDocument/2006/relationships/hyperlink" Target="http://estonsko.org/images/estonsko1.jpg" TargetMode="External"/><Relationship Id="rId3" Type="http://schemas.openxmlformats.org/officeDocument/2006/relationships/hyperlink" Target="http://media.novinky.cz/310/133104-original-vtq5n.jpg" TargetMode="External"/><Relationship Id="rId7" Type="http://schemas.openxmlformats.org/officeDocument/2006/relationships/hyperlink" Target="http://upload.wikimedia.org/wikipedia/commons/1/19/Mapa_Estonska.PNG" TargetMode="External"/><Relationship Id="rId12" Type="http://schemas.openxmlformats.org/officeDocument/2006/relationships/hyperlink" Target="http://www.mountainer.estranky.cz/img/mid/3653/radnice-v-tallinnu-1.jpg" TargetMode="External"/><Relationship Id="rId2" Type="http://schemas.openxmlformats.org/officeDocument/2006/relationships/notesSlide" Target="../notesSlides/notesSlide19.xml"/><Relationship Id="rId16" Type="http://schemas.openxmlformats.org/officeDocument/2006/relationships/hyperlink" Target="http://www.kappiyhing.ee/muu_img/soomaa_mp_200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lesaty.welbloud.cz/_media/cesty/pobalti_2006/znak-estonsko.png?cache=cache&amp;w=500&amp;h=465" TargetMode="External"/><Relationship Id="rId11" Type="http://schemas.openxmlformats.org/officeDocument/2006/relationships/hyperlink" Target="http://www.profimedia.cz/fotografie/estonsko-tallinn-toompea-zamek/profimedia-0001718886.jpg" TargetMode="External"/><Relationship Id="rId5" Type="http://schemas.openxmlformats.org/officeDocument/2006/relationships/hyperlink" Target="http://rooma.postimees.ee/foto/3/9/952934638c6559f456.jpg" TargetMode="External"/><Relationship Id="rId15" Type="http://schemas.openxmlformats.org/officeDocument/2006/relationships/hyperlink" Target="http://ollim.kuvat.fi/kuvat/HIIUNMAA.jpg?img=medium" TargetMode="External"/><Relationship Id="rId10" Type="http://schemas.openxmlformats.org/officeDocument/2006/relationships/hyperlink" Target="http://i.ck.cz/f/42151/14.jpg" TargetMode="External"/><Relationship Id="rId4" Type="http://schemas.openxmlformats.org/officeDocument/2006/relationships/hyperlink" Target="http://4.bp.blogspot.com/-o_dZtZP69ZQ/ToJRGgBrHXI/AAAAAAAADHY/7jiNeV1PhAU/s1600/baltics+map.png" TargetMode="External"/><Relationship Id="rId9" Type="http://schemas.openxmlformats.org/officeDocument/2006/relationships/hyperlink" Target="http://www.tripzone.cz/content_img_cs/006/katedrala-alexandra-nevskeho-v-tallinnu-w-6322.jpg" TargetMode="External"/><Relationship Id="rId14" Type="http://schemas.openxmlformats.org/officeDocument/2006/relationships/hyperlink" Target="http://www.blitztours.fi/files/blitztours.kotisivukone.com/saarenmaa_promo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ýseč 2"/>
          <p:cNvSpPr/>
          <p:nvPr/>
        </p:nvSpPr>
        <p:spPr>
          <a:xfrm>
            <a:off x="1223628" y="1419977"/>
            <a:ext cx="4018046" cy="401804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4" name="Skupina 3"/>
          <p:cNvGrpSpPr/>
          <p:nvPr/>
        </p:nvGrpSpPr>
        <p:grpSpPr>
          <a:xfrm>
            <a:off x="3232651" y="1419977"/>
            <a:ext cx="4687720" cy="4018046"/>
            <a:chOff x="2009023" y="7200"/>
            <a:chExt cx="4687720" cy="401804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Obdélník 4"/>
            <p:cNvSpPr/>
            <p:nvPr/>
          </p:nvSpPr>
          <p:spPr>
            <a:xfrm>
              <a:off x="2009023" y="7200"/>
              <a:ext cx="4687720" cy="401804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Obdélník 5"/>
            <p:cNvSpPr/>
            <p:nvPr/>
          </p:nvSpPr>
          <p:spPr>
            <a:xfrm>
              <a:off x="2009023" y="7200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1910" tIns="41910" rIns="41910" bIns="41910" numCol="1" spcCol="1270" anchor="ctr" anchorCtr="0">
              <a:noAutofit/>
            </a:bodyPr>
            <a:lstStyle/>
            <a:p>
              <a:pPr lvl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100" kern="1200" dirty="0"/>
                <a:t>Název školy:    </a:t>
              </a:r>
              <a:r>
                <a:rPr lang="cs-CZ" sz="1100" kern="1200" dirty="0" smtClean="0"/>
                <a:t>Základní škola a Mateřská škola, Police nad Metují, okres Náchod</a:t>
              </a:r>
              <a:endParaRPr lang="cs-CZ" sz="1100" kern="1200" dirty="0"/>
            </a:p>
          </p:txBody>
        </p:sp>
      </p:grpSp>
      <p:sp>
        <p:nvSpPr>
          <p:cNvPr id="7" name="Výseč 6"/>
          <p:cNvSpPr/>
          <p:nvPr/>
        </p:nvSpPr>
        <p:spPr>
          <a:xfrm>
            <a:off x="1524981" y="1821781"/>
            <a:ext cx="3415340" cy="341534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6667"/>
            </a:schemeClr>
          </a:effectRef>
          <a:fontRef idx="minor">
            <a:schemeClr val="lt1"/>
          </a:fontRef>
        </p:style>
      </p:sp>
      <p:grpSp>
        <p:nvGrpSpPr>
          <p:cNvPr id="8" name="Skupina 7"/>
          <p:cNvGrpSpPr/>
          <p:nvPr/>
        </p:nvGrpSpPr>
        <p:grpSpPr>
          <a:xfrm>
            <a:off x="3232651" y="1821781"/>
            <a:ext cx="4687720" cy="3415340"/>
            <a:chOff x="2009023" y="409004"/>
            <a:chExt cx="4687720" cy="341534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9" name="Obdélník 8"/>
            <p:cNvSpPr/>
            <p:nvPr/>
          </p:nvSpPr>
          <p:spPr>
            <a:xfrm>
              <a:off x="2009023" y="409004"/>
              <a:ext cx="4687720" cy="341534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2009023" y="409004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/>
            </a:p>
          </p:txBody>
        </p:sp>
      </p:grpSp>
      <p:sp>
        <p:nvSpPr>
          <p:cNvPr id="11" name="Výseč 10"/>
          <p:cNvSpPr/>
          <p:nvPr/>
        </p:nvSpPr>
        <p:spPr>
          <a:xfrm>
            <a:off x="1826334" y="2223585"/>
            <a:ext cx="2812633" cy="2812633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1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13333"/>
            </a:schemeClr>
          </a:effectRef>
          <a:fontRef idx="minor">
            <a:schemeClr val="lt1"/>
          </a:fontRef>
        </p:style>
      </p:sp>
      <p:grpSp>
        <p:nvGrpSpPr>
          <p:cNvPr id="12" name="Skupina 11"/>
          <p:cNvGrpSpPr/>
          <p:nvPr/>
        </p:nvGrpSpPr>
        <p:grpSpPr>
          <a:xfrm>
            <a:off x="3232651" y="2223585"/>
            <a:ext cx="4687720" cy="2812633"/>
            <a:chOff x="2009023" y="810808"/>
            <a:chExt cx="4687720" cy="2812633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3" name="Obdélník 12"/>
            <p:cNvSpPr/>
            <p:nvPr/>
          </p:nvSpPr>
          <p:spPr>
            <a:xfrm>
              <a:off x="2009023" y="810808"/>
              <a:ext cx="4687720" cy="2812633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Obdélník 13"/>
            <p:cNvSpPr/>
            <p:nvPr/>
          </p:nvSpPr>
          <p:spPr>
            <a:xfrm>
              <a:off x="2009023" y="810808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Autor</a:t>
              </a:r>
              <a:r>
                <a:rPr lang="cs-CZ" sz="1800" kern="1200" dirty="0" smtClean="0"/>
                <a:t>: Mgr. Květoslava Kuchtová </a:t>
              </a:r>
              <a:endParaRPr lang="cs-CZ" sz="1800" kern="1200" dirty="0"/>
            </a:p>
          </p:txBody>
        </p:sp>
      </p:grpSp>
      <p:sp>
        <p:nvSpPr>
          <p:cNvPr id="15" name="Výseč 14"/>
          <p:cNvSpPr/>
          <p:nvPr/>
        </p:nvSpPr>
        <p:spPr>
          <a:xfrm>
            <a:off x="2127687" y="2625389"/>
            <a:ext cx="2209927" cy="2209927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0000"/>
            </a:schemeClr>
          </a:effectRef>
          <a:fontRef idx="minor">
            <a:schemeClr val="lt1"/>
          </a:fontRef>
        </p:style>
      </p:sp>
      <p:grpSp>
        <p:nvGrpSpPr>
          <p:cNvPr id="16" name="Skupina 15"/>
          <p:cNvGrpSpPr/>
          <p:nvPr/>
        </p:nvGrpSpPr>
        <p:grpSpPr>
          <a:xfrm>
            <a:off x="3232651" y="2625389"/>
            <a:ext cx="4687720" cy="2209927"/>
            <a:chOff x="2009023" y="1212612"/>
            <a:chExt cx="4687720" cy="220992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7" name="Obdélník 16"/>
            <p:cNvSpPr/>
            <p:nvPr/>
          </p:nvSpPr>
          <p:spPr>
            <a:xfrm>
              <a:off x="2009023" y="1212612"/>
              <a:ext cx="4687720" cy="2209927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Obdélník 17"/>
            <p:cNvSpPr/>
            <p:nvPr/>
          </p:nvSpPr>
          <p:spPr>
            <a:xfrm>
              <a:off x="2009023" y="1212612"/>
              <a:ext cx="4687720" cy="4018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Název : </a:t>
              </a:r>
              <a:r>
                <a:rPr lang="cs-CZ" sz="1800" kern="1200" dirty="0" smtClean="0"/>
                <a:t>VY_32_INOVACE_12C_13_Estonsko</a:t>
              </a:r>
              <a:endParaRPr lang="cs-CZ" sz="1800" kern="1200" dirty="0"/>
            </a:p>
          </p:txBody>
        </p:sp>
      </p:grpSp>
      <p:sp>
        <p:nvSpPr>
          <p:cNvPr id="19" name="Výseč 18"/>
          <p:cNvSpPr/>
          <p:nvPr/>
        </p:nvSpPr>
        <p:spPr>
          <a:xfrm>
            <a:off x="2429042" y="3027198"/>
            <a:ext cx="1607216" cy="160721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6667"/>
            </a:schemeClr>
          </a:effectRef>
          <a:fontRef idx="minor">
            <a:schemeClr val="lt1"/>
          </a:fontRef>
        </p:style>
      </p:sp>
      <p:grpSp>
        <p:nvGrpSpPr>
          <p:cNvPr id="20" name="Skupina 19"/>
          <p:cNvGrpSpPr/>
          <p:nvPr/>
        </p:nvGrpSpPr>
        <p:grpSpPr>
          <a:xfrm>
            <a:off x="3232651" y="3027198"/>
            <a:ext cx="4687720" cy="1607216"/>
            <a:chOff x="2009023" y="1614421"/>
            <a:chExt cx="4687720" cy="160721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1" name="Obdélník 20"/>
            <p:cNvSpPr/>
            <p:nvPr/>
          </p:nvSpPr>
          <p:spPr>
            <a:xfrm>
              <a:off x="2009023" y="1614421"/>
              <a:ext cx="4687720" cy="160721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Obdélník 21"/>
            <p:cNvSpPr/>
            <p:nvPr/>
          </p:nvSpPr>
          <p:spPr>
            <a:xfrm>
              <a:off x="2009023" y="1614421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Téma</a:t>
              </a:r>
              <a:r>
                <a:rPr lang="cs-CZ" sz="1800" kern="1200" dirty="0" smtClean="0"/>
                <a:t>: </a:t>
              </a:r>
              <a:r>
                <a:rPr lang="cs-CZ" dirty="0" smtClean="0"/>
                <a:t>Zeměpis  </a:t>
              </a:r>
              <a:r>
                <a:rPr lang="cs-CZ" sz="1800" kern="1200" dirty="0" smtClean="0"/>
                <a:t>7.ročník</a:t>
              </a:r>
              <a:endParaRPr lang="cs-CZ" sz="1800" kern="1200" dirty="0"/>
            </a:p>
          </p:txBody>
        </p:sp>
      </p:grpSp>
      <p:sp>
        <p:nvSpPr>
          <p:cNvPr id="23" name="Výseč 22"/>
          <p:cNvSpPr/>
          <p:nvPr/>
        </p:nvSpPr>
        <p:spPr>
          <a:xfrm>
            <a:off x="2730396" y="3429002"/>
            <a:ext cx="1004510" cy="100451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3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33333"/>
            </a:schemeClr>
          </a:effectRef>
          <a:fontRef idx="minor">
            <a:schemeClr val="lt1"/>
          </a:fontRef>
        </p:style>
      </p:sp>
      <p:grpSp>
        <p:nvGrpSpPr>
          <p:cNvPr id="24" name="Skupina 23"/>
          <p:cNvGrpSpPr/>
          <p:nvPr/>
        </p:nvGrpSpPr>
        <p:grpSpPr>
          <a:xfrm>
            <a:off x="3232651" y="3429002"/>
            <a:ext cx="4687720" cy="1004510"/>
            <a:chOff x="2009023" y="2016225"/>
            <a:chExt cx="4687720" cy="100451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5" name="Obdélník 24"/>
            <p:cNvSpPr/>
            <p:nvPr/>
          </p:nvSpPr>
          <p:spPr>
            <a:xfrm>
              <a:off x="2009023" y="2016225"/>
              <a:ext cx="4687720" cy="100451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6" name="Obdélník 25"/>
            <p:cNvSpPr/>
            <p:nvPr/>
          </p:nvSpPr>
          <p:spPr>
            <a:xfrm>
              <a:off x="2009023" y="2016225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Číslo projektu</a:t>
              </a:r>
              <a:r>
                <a:rPr lang="cs-CZ" sz="1800" kern="1200" dirty="0" smtClean="0"/>
                <a:t>: CZ.1.07/1.4.00/21.1431</a:t>
              </a:r>
              <a:endParaRPr lang="cs-CZ" sz="1800" kern="1200" dirty="0"/>
            </a:p>
          </p:txBody>
        </p:sp>
      </p:grpSp>
      <p:sp>
        <p:nvSpPr>
          <p:cNvPr id="27" name="Výseč 26"/>
          <p:cNvSpPr/>
          <p:nvPr/>
        </p:nvSpPr>
        <p:spPr>
          <a:xfrm>
            <a:off x="3031749" y="3830806"/>
            <a:ext cx="401804" cy="401804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4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40000"/>
            </a:schemeClr>
          </a:effectRef>
          <a:fontRef idx="minor">
            <a:schemeClr val="lt1"/>
          </a:fontRef>
        </p:style>
      </p:sp>
      <p:grpSp>
        <p:nvGrpSpPr>
          <p:cNvPr id="28" name="Skupina 27"/>
          <p:cNvGrpSpPr/>
          <p:nvPr/>
        </p:nvGrpSpPr>
        <p:grpSpPr>
          <a:xfrm>
            <a:off x="3232651" y="3830806"/>
            <a:ext cx="4687720" cy="401804"/>
            <a:chOff x="2009023" y="2418029"/>
            <a:chExt cx="4687720" cy="401804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9" name="Obdélník 28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Obdélník 29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37446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468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Desktop\586px-Baltic_Stat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912707"/>
            <a:ext cx="5845053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Pobaltské republiky, též Pobaltí či Baltské země  se dnes označují evropské státy na východním pobřeží Baltského moře.</a:t>
            </a:r>
          </a:p>
          <a:p>
            <a:r>
              <a:rPr lang="cs-CZ" dirty="0" smtClean="0"/>
              <a:t>Jedná se o tyto státy:</a:t>
            </a:r>
          </a:p>
          <a:p>
            <a:endParaRPr lang="cs-CZ" dirty="0" smtClean="0"/>
          </a:p>
          <a:p>
            <a:r>
              <a:rPr lang="cs-CZ" dirty="0" smtClean="0"/>
              <a:t>Estonsko</a:t>
            </a:r>
          </a:p>
          <a:p>
            <a:endParaRPr lang="cs-CZ" dirty="0"/>
          </a:p>
          <a:p>
            <a:r>
              <a:rPr lang="cs-CZ" dirty="0" smtClean="0"/>
              <a:t>Lotyšsko</a:t>
            </a:r>
          </a:p>
          <a:p>
            <a:endParaRPr lang="cs-CZ" dirty="0"/>
          </a:p>
          <a:p>
            <a:r>
              <a:rPr lang="cs-CZ" dirty="0" smtClean="0"/>
              <a:t>Litva</a:t>
            </a:r>
          </a:p>
          <a:p>
            <a:endParaRPr lang="cs-CZ" dirty="0"/>
          </a:p>
          <a:p>
            <a:r>
              <a:rPr lang="cs-CZ" dirty="0" smtClean="0"/>
              <a:t>Tyto tři státy mají podobnou historii, kulturu a podobné jsou i jejich vlajky s třemi vodorovnými pruhy.</a:t>
            </a:r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036107" y="391315"/>
            <a:ext cx="46333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Pobaltské státy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534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baltics_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51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43808" y="548680"/>
            <a:ext cx="27281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Estonsko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7138" y="3284984"/>
            <a:ext cx="58326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Rozloha                             45 226km²</a:t>
            </a:r>
          </a:p>
          <a:p>
            <a:r>
              <a:rPr lang="cs-CZ" dirty="0" smtClean="0"/>
              <a:t>Počet obyvatel                  1 339 681</a:t>
            </a:r>
          </a:p>
          <a:p>
            <a:r>
              <a:rPr lang="cs-CZ" dirty="0" smtClean="0"/>
              <a:t>Hlavní město                    Tallinn     </a:t>
            </a:r>
          </a:p>
          <a:p>
            <a:r>
              <a:rPr lang="cs-CZ" dirty="0" smtClean="0"/>
              <a:t>Hlava státu                        Thomas </a:t>
            </a:r>
            <a:r>
              <a:rPr lang="cs-CZ" dirty="0" err="1" smtClean="0"/>
              <a:t>Hendrik</a:t>
            </a:r>
            <a:r>
              <a:rPr lang="cs-CZ" dirty="0" smtClean="0"/>
              <a:t> </a:t>
            </a:r>
            <a:r>
              <a:rPr lang="cs-CZ" dirty="0" err="1" smtClean="0"/>
              <a:t>Ilves</a:t>
            </a:r>
            <a:endParaRPr lang="cs-CZ" dirty="0" smtClean="0"/>
          </a:p>
          <a:p>
            <a:r>
              <a:rPr lang="cs-CZ" dirty="0" smtClean="0"/>
              <a:t>Měna                                  Euro</a:t>
            </a:r>
          </a:p>
          <a:p>
            <a:r>
              <a:rPr lang="cs-CZ" dirty="0" smtClean="0"/>
              <a:t>Jazyk                                   estonština</a:t>
            </a:r>
          </a:p>
          <a:p>
            <a:r>
              <a:rPr lang="cs-CZ" dirty="0" smtClean="0"/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131840" y="1613857"/>
            <a:ext cx="1930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Estonská republika</a:t>
            </a:r>
            <a:endParaRPr lang="cs-CZ" dirty="0"/>
          </a:p>
        </p:txBody>
      </p:sp>
      <p:pic>
        <p:nvPicPr>
          <p:cNvPr id="4099" name="Picture 3" descr="C:\Users\Uzivatel\Desktop\800px-Flag_of_Estonia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877" y="4505671"/>
            <a:ext cx="3361040" cy="21384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Desktop\550px-Coat_of_arms_of_Estonia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7" y="252810"/>
            <a:ext cx="2619375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Desktop\7FCA7F3ACYCAE5X3E3CA607ZSKCADGOQ3BCAYLE613CAVHNSIRCA4WXPQSCAGHMGNJCAA6AI19CA0NC1W2CA1ZQ34QCAX8W9FOCAFR0KZFCAGR8JBECA09LIS6CA7LAGKJCA2V151RCASP6EVTCA3AP4N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1318"/>
            <a:ext cx="2078529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8184" y="3429000"/>
            <a:ext cx="2189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Thomas </a:t>
            </a:r>
            <a:r>
              <a:rPr lang="cs-CZ" dirty="0" err="1" smtClean="0"/>
              <a:t>Hendrik</a:t>
            </a:r>
            <a:r>
              <a:rPr lang="cs-CZ" dirty="0" smtClean="0"/>
              <a:t> </a:t>
            </a:r>
            <a:r>
              <a:rPr lang="cs-CZ" dirty="0" err="1" smtClean="0"/>
              <a:t>Ilves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23928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0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1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268760"/>
            <a:ext cx="7004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Je stát v severní Evropě, leží nejseverněji z pobaltských republik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Je to přímořský stát jeho hranici tvoří Baltské moře, Finský záliv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Suchozemskou hranici má Estonsko s Ruskem a Lotyšskem.</a:t>
            </a:r>
            <a:endParaRPr lang="cs-CZ" dirty="0"/>
          </a:p>
        </p:txBody>
      </p:sp>
      <p:pic>
        <p:nvPicPr>
          <p:cNvPr id="3074" name="Picture 2" descr="C:\Users\Uzivatel\Desktop\Mapa_Estons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61422"/>
            <a:ext cx="6336704" cy="425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4" y="308554"/>
            <a:ext cx="4508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Estonsko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99186" y="2160731"/>
            <a:ext cx="8284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   K Estonsku patří i dva velké ostrovy v Baltském moři : </a:t>
            </a:r>
            <a:r>
              <a:rPr lang="cs-CZ" dirty="0" err="1" smtClean="0"/>
              <a:t>Hiiunmaa</a:t>
            </a:r>
            <a:r>
              <a:rPr lang="cs-CZ" dirty="0" smtClean="0"/>
              <a:t> a </a:t>
            </a:r>
            <a:r>
              <a:rPr lang="cs-CZ" dirty="0" err="1" smtClean="0"/>
              <a:t>Saarenmaa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2023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9443" y="1628800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Povrch Estonska byl v minulosti vymodelován pevninským ledovcem, proto je krajina Estonska nízko položená, zarovnaná.  Pozůstatky po něm vidíme například na četných jezerech ledovcového původu – největším estonským jezerem je jezero Čudské, které leží na hranicích s Ruskem. I pobřeží je díky vrásnění členité, propleteno zálivy s poloostrovy a obklopeno množstvím ostrovů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9443" y="3301264"/>
            <a:ext cx="644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Estonské jezerní plošině jsou bažiny a v nížinách rašeliniště.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874237" y="271681"/>
            <a:ext cx="48194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Povrch Estonska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 descr="C:\Users\Uzivatel\Desktop\cudske_jezero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00" y="3870340"/>
            <a:ext cx="4966498" cy="287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04248" y="4869160"/>
            <a:ext cx="147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Čudské jezero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5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Desktop\P806136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297" y="2348880"/>
            <a:ext cx="89682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Turistické zajímavosti Estonska</a:t>
            </a:r>
          </a:p>
        </p:txBody>
      </p:sp>
    </p:spTree>
    <p:extLst>
      <p:ext uri="{BB962C8B-B14F-4D97-AF65-F5344CB8AC3E}">
        <p14:creationId xmlns:p14="http://schemas.microsoft.com/office/powerpoint/2010/main" val="138780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15816" y="468431"/>
            <a:ext cx="20703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Tallinn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3" y="2636912"/>
            <a:ext cx="669674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Tallinn je hlavním městem Estonska. Leží na severu země u Baltského moře (v jižní části Finského zálivu) a </a:t>
            </a:r>
            <a:r>
              <a:rPr lang="cs-CZ" dirty="0" smtClean="0"/>
              <a:t>je také </a:t>
            </a:r>
            <a:r>
              <a:rPr lang="cs-CZ" dirty="0"/>
              <a:t>přístavním městem. Historicky se jedná a hanzovní město, z těchto dob také pochází většina památek v jádru města. Historické centrum je od roku 1997 jedním ze světových dědictví UNESCO</a:t>
            </a:r>
            <a:r>
              <a:rPr lang="cs-CZ" dirty="0" smtClean="0"/>
              <a:t>. Jeho historické jádro se nazývá </a:t>
            </a:r>
            <a:r>
              <a:rPr lang="cs-CZ" dirty="0" err="1" smtClean="0"/>
              <a:t>Vanalinn</a:t>
            </a:r>
            <a:r>
              <a:rPr lang="cs-CZ" dirty="0" smtClean="0"/>
              <a:t> </a:t>
            </a:r>
            <a:r>
              <a:rPr lang="cs-CZ" dirty="0"/>
              <a:t>(= estonsky staré město) </a:t>
            </a:r>
            <a:r>
              <a:rPr lang="cs-CZ" dirty="0" smtClean="0"/>
              <a:t>Je to místo kamenných </a:t>
            </a:r>
            <a:r>
              <a:rPr lang="cs-CZ" dirty="0"/>
              <a:t>uliček s pozůstatky hradeb, věží a typickými hansovními </a:t>
            </a:r>
            <a:r>
              <a:rPr lang="cs-CZ" dirty="0" smtClean="0"/>
              <a:t>domy. Je zde i hrad </a:t>
            </a:r>
            <a:r>
              <a:rPr lang="cs-CZ" dirty="0" err="1"/>
              <a:t>Toompea</a:t>
            </a:r>
            <a:r>
              <a:rPr lang="cs-CZ" dirty="0"/>
              <a:t> a </a:t>
            </a:r>
            <a:r>
              <a:rPr lang="cs-CZ" dirty="0" smtClean="0"/>
              <a:t>hradby</a:t>
            </a:r>
            <a:r>
              <a:rPr lang="cs-CZ" dirty="0"/>
              <a:t>, odkud je krásná vyhlídka na celé město i přístav.</a:t>
            </a:r>
          </a:p>
          <a:p>
            <a:endParaRPr lang="cs-CZ" dirty="0"/>
          </a:p>
        </p:txBody>
      </p:sp>
      <p:pic>
        <p:nvPicPr>
          <p:cNvPr id="3076" name="Picture 4" descr="C:\Users\Uzivatel\Desktop\bc3tal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992" y="5013176"/>
            <a:ext cx="2980618" cy="163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Desktop\Tallinn-435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2414"/>
            <a:ext cx="2448272" cy="216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2018038"/>
            <a:ext cx="74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Uličky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67992" y="6279609"/>
            <a:ext cx="3022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Katedrála Alexandra Něvského</a:t>
            </a:r>
            <a:endParaRPr lang="cs-CZ" dirty="0"/>
          </a:p>
        </p:txBody>
      </p:sp>
      <p:pic>
        <p:nvPicPr>
          <p:cNvPr id="3078" name="Picture 6" descr="C:\Users\Uzivatel\Desktop\9238602_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656" y="169756"/>
            <a:ext cx="3496816" cy="2487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508104" y="66489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22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\Desktop\EstonskoTal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260648"/>
            <a:ext cx="1920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Tallinn a jeho okolí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07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estonsko-tallinn-toompe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6237312"/>
            <a:ext cx="5747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Zámek v </a:t>
            </a:r>
            <a:r>
              <a:rPr lang="cs-CZ" dirty="0" err="1" smtClean="0">
                <a:solidFill>
                  <a:schemeClr val="bg1"/>
                </a:solidFill>
              </a:rPr>
              <a:t>Toompea</a:t>
            </a:r>
            <a:r>
              <a:rPr lang="cs-CZ" dirty="0" smtClean="0">
                <a:solidFill>
                  <a:schemeClr val="bg1"/>
                </a:solidFill>
              </a:rPr>
              <a:t>, dnes budova estonského parlamentu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Tallinn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660664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03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Uzivatel\Desktop\radnice-v-tallinnu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764704"/>
            <a:ext cx="2677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Gotická radnice v Tallinnu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947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548680"/>
            <a:ext cx="35904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Kadriorg</a:t>
            </a:r>
            <a:r>
              <a:rPr lang="cs-CZ" dirty="0" smtClean="0">
                <a:solidFill>
                  <a:schemeClr val="bg1"/>
                </a:solidFill>
              </a:rPr>
              <a:t>, bývalé sídlo ruského cara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Tallinn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69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estonsko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836712"/>
            <a:ext cx="3745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Větrné mlýny na </a:t>
            </a:r>
            <a:r>
              <a:rPr lang="cs-CZ" dirty="0"/>
              <a:t>ostrově </a:t>
            </a:r>
            <a:r>
              <a:rPr lang="cs-CZ" dirty="0" err="1" smtClean="0"/>
              <a:t>Saarenmaa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58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Desktop\maják na ostrově Saarenmaa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332656"/>
            <a:ext cx="3367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Pohlednice z ostrova </a:t>
            </a:r>
            <a:r>
              <a:rPr lang="cs-CZ" dirty="0" err="1" smtClean="0"/>
              <a:t>Saarenmaa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90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zivatel\Desktop\HIIUNMA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" y="-99392"/>
            <a:ext cx="916305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60648"/>
            <a:ext cx="3176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Pohlednice z ostrova </a:t>
            </a:r>
            <a:r>
              <a:rPr lang="cs-CZ" dirty="0" err="1" smtClean="0"/>
              <a:t>Hiiunmaa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54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soomaa_mp_20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7424"/>
            <a:ext cx="9252519" cy="7258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4099" y="2996952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Leží u hranic </a:t>
            </a:r>
            <a:r>
              <a:rPr lang="cs-CZ" dirty="0">
                <a:solidFill>
                  <a:schemeClr val="bg1"/>
                </a:solidFill>
              </a:rPr>
              <a:t>s Lotyšskem </a:t>
            </a:r>
            <a:r>
              <a:rPr lang="cs-CZ" dirty="0" smtClean="0">
                <a:solidFill>
                  <a:schemeClr val="bg1"/>
                </a:solidFill>
              </a:rPr>
              <a:t>.  Na ploše 37 00 hektarů je utvořeno několik naučných stezek a pěšin. NP </a:t>
            </a:r>
            <a:r>
              <a:rPr lang="cs-CZ" dirty="0">
                <a:solidFill>
                  <a:schemeClr val="bg1"/>
                </a:solidFill>
              </a:rPr>
              <a:t>je domovem </a:t>
            </a:r>
            <a:r>
              <a:rPr lang="cs-CZ" dirty="0" smtClean="0">
                <a:solidFill>
                  <a:schemeClr val="bg1"/>
                </a:solidFill>
              </a:rPr>
              <a:t>velkého </a:t>
            </a:r>
            <a:r>
              <a:rPr lang="cs-CZ" dirty="0">
                <a:solidFill>
                  <a:schemeClr val="bg1"/>
                </a:solidFill>
              </a:rPr>
              <a:t>množství čápů.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07704" y="4077072"/>
            <a:ext cx="540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Národní park </a:t>
            </a:r>
            <a:r>
              <a:rPr lang="cs-CZ" dirty="0" err="1" smtClean="0">
                <a:solidFill>
                  <a:schemeClr val="bg1"/>
                </a:solidFill>
              </a:rPr>
              <a:t>Soomaa</a:t>
            </a:r>
            <a:r>
              <a:rPr lang="cs-CZ" dirty="0" smtClean="0">
                <a:solidFill>
                  <a:schemeClr val="bg1"/>
                </a:solidFill>
              </a:rPr>
              <a:t> je  obrazem nádherné severské přírody, která je plná lesů, jezer , rašelinišť, močálů a bažin.</a:t>
            </a:r>
            <a:r>
              <a:rPr lang="cs-CZ" dirty="0">
                <a:solidFill>
                  <a:schemeClr val="bg1"/>
                </a:solidFill>
              </a:rPr>
              <a:t> Je zde i několik „černých“ železitých jezírek.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</a:t>
            </a:r>
            <a:r>
              <a:rPr lang="cs-CZ" dirty="0">
                <a:solidFill>
                  <a:schemeClr val="bg1"/>
                </a:solidFill>
              </a:rPr>
              <a:t>ploše 37 000 hektarů je utvořeno několik naučných stezek a </a:t>
            </a:r>
            <a:r>
              <a:rPr lang="cs-CZ" dirty="0" smtClean="0">
                <a:solidFill>
                  <a:schemeClr val="bg1"/>
                </a:solidFill>
              </a:rPr>
              <a:t>pěšin.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5155" y="549584"/>
            <a:ext cx="64295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Národní park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Soomaa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907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9845" y="1772816"/>
            <a:ext cx="785888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Estonsko patří mezi tzv. ……………… státy. Leží na pobřeží …………….. </a:t>
            </a:r>
            <a:r>
              <a:rPr lang="cs-CZ" dirty="0"/>
              <a:t>m</a:t>
            </a:r>
            <a:r>
              <a:rPr lang="cs-CZ" dirty="0" smtClean="0"/>
              <a:t>oře.</a:t>
            </a:r>
          </a:p>
          <a:p>
            <a:r>
              <a:rPr lang="cs-CZ" dirty="0" smtClean="0"/>
              <a:t>Sousedí s ………………a ……………… …Povrch Estonska byl modelován ……………….</a:t>
            </a:r>
          </a:p>
          <a:p>
            <a:r>
              <a:rPr lang="cs-CZ" dirty="0"/>
              <a:t> </a:t>
            </a:r>
            <a:r>
              <a:rPr lang="cs-CZ" dirty="0" smtClean="0"/>
              <a:t>a po jeho činnosti zde zůstala ledovcová ……………………… Největší Estonské</a:t>
            </a:r>
          </a:p>
          <a:p>
            <a:r>
              <a:rPr lang="cs-CZ" dirty="0" smtClean="0"/>
              <a:t>jezero je jezero ………………, kterým probíhá státní hranice s ………………………..</a:t>
            </a:r>
          </a:p>
          <a:p>
            <a:r>
              <a:rPr lang="cs-CZ" dirty="0" smtClean="0"/>
              <a:t>Hlavní město je ……………….., leží u ……………… moře a je zároveň ………………….</a:t>
            </a:r>
          </a:p>
          <a:p>
            <a:r>
              <a:rPr lang="cs-CZ" dirty="0" smtClean="0"/>
              <a:t>Jeho historické centrum je zařazeno mezi památky …………………</a:t>
            </a:r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NNJURUC5\MC900234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302433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03981" y="476672"/>
            <a:ext cx="32480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věty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40352" y="2348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05471" y="1700808"/>
            <a:ext cx="1143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Pobaltské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1700808"/>
            <a:ext cx="1157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Baltského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2019643"/>
            <a:ext cx="971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Ruskem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68794" y="2019643"/>
            <a:ext cx="12165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Lotyšskem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2296642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jezera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2813" y="2533546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Čudské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27929" y="2546558"/>
            <a:ext cx="971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Ruskem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6810" y="2797883"/>
            <a:ext cx="68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Tallin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22554" y="2852936"/>
            <a:ext cx="121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Baltského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2830473"/>
            <a:ext cx="1139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přístavem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091463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UNESCO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42082" y="2014505"/>
            <a:ext cx="1115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ledovcem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67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5466"/>
            <a:ext cx="8686800" cy="8382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692696"/>
            <a:ext cx="8686800" cy="6048672"/>
          </a:xfrm>
        </p:spPr>
        <p:txBody>
          <a:bodyPr>
            <a:normAutofit fontScale="475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media.novinky.cz/310/133104-original-vtq5n.jpg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4"/>
              </a:rPr>
              <a:t>http://4.bp.blogspot.com/-</a:t>
            </a:r>
            <a:r>
              <a:rPr lang="pl-PL" dirty="0" smtClean="0">
                <a:hlinkClick r:id="rId4"/>
              </a:rPr>
              <a:t>o_dZtZP69ZQ/ToJRGgBrHXI/AAAAAAAADHY/7jiNeV1PhAU/s1600/baltics+map.png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rooma.postimees.ee/foto/3/9/952934638c6559f456.jpg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6"/>
              </a:rPr>
              <a:t>http://plesaty.welbloud.cz/_</a:t>
            </a:r>
            <a:r>
              <a:rPr lang="pl-PL" dirty="0" smtClean="0">
                <a:hlinkClick r:id="rId6"/>
              </a:rPr>
              <a:t>media/cesty/pobalti_2006/znak-estonsko.png?cache=cache&amp;w=500&amp;h=465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upload.wikimedia.org/wikipedia/commons/1/19/Mapa_Estonska.PNG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www.alena.ilcik.cz/1008-pobalti/cudske_jezero4.jpg</a:t>
            </a:r>
            <a:endParaRPr lang="pl-PL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www.tripzone.cz/content_img_cs/006/katedrala-alexandra-nevskeho-v-tallinnu-w-6322.jpg</a:t>
            </a:r>
            <a:endParaRPr lang="cs-CZ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i.ck.cz/f/42151/14.jpg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www.profimedia.cz/fotografie/estonsko-tallinn-toompea-zamek/profimedia-0001718886.jpg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www.mountainer.estranky.cz/img/mid/3653/radnice-v-tallinnu-1.jpg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estonsko.org/images/estonsko1.jpg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4"/>
              </a:rPr>
              <a:t>http://</a:t>
            </a:r>
            <a:r>
              <a:rPr lang="pl-PL" dirty="0" smtClean="0">
                <a:hlinkClick r:id="rId14"/>
              </a:rPr>
              <a:t>www.blitztours.fi/files/blitztours.kotisivukone.com/saarenmaa_promo1.jpg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5"/>
              </a:rPr>
              <a:t>http://</a:t>
            </a:r>
            <a:r>
              <a:rPr lang="pl-PL" dirty="0" smtClean="0">
                <a:hlinkClick r:id="rId15"/>
              </a:rPr>
              <a:t>ollim.kuvat.fi/kuvat/HIIUNMAA.jpg?img=medium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6"/>
              </a:rPr>
              <a:t>http://</a:t>
            </a:r>
            <a:r>
              <a:rPr lang="pl-PL" dirty="0" smtClean="0">
                <a:hlinkClick r:id="rId16"/>
              </a:rPr>
              <a:t>www.kappiyhing.ee/muu_img/soomaa_mp_2005.jpg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79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417</TotalTime>
  <Words>578</Words>
  <Application>Microsoft Office PowerPoint</Application>
  <PresentationFormat>Předvádění na obrazovce (4:3)</PresentationFormat>
  <Paragraphs>113</Paragraphs>
  <Slides>19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32</cp:revision>
  <dcterms:created xsi:type="dcterms:W3CDTF">2012-10-29T14:36:43Z</dcterms:created>
  <dcterms:modified xsi:type="dcterms:W3CDTF">2013-02-07T18:20:49Z</dcterms:modified>
</cp:coreProperties>
</file>