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2" r:id="rId6"/>
    <p:sldId id="270" r:id="rId7"/>
    <p:sldId id="269" r:id="rId8"/>
    <p:sldId id="264" r:id="rId9"/>
    <p:sldId id="272" r:id="rId10"/>
    <p:sldId id="265" r:id="rId11"/>
    <p:sldId id="266" r:id="rId12"/>
    <p:sldId id="267" r:id="rId13"/>
    <p:sldId id="273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482" autoAdjust="0"/>
  </p:normalViewPr>
  <p:slideViewPr>
    <p:cSldViewPr>
      <p:cViewPr varScale="1">
        <p:scale>
          <a:sx n="77" d="100"/>
          <a:sy n="77" d="100"/>
        </p:scale>
        <p:origin x="-102" y="-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VY_32_INOVACE_12C_19_Maďarsko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Mgr. Kuchtová Květoslava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b="0" i="0" u="none" kern="1200" dirty="0" smtClean="0"/>
            <a:t>VY_32_INOVACE_12C_19_Maďarsko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</a:t>
          </a:r>
          <a:r>
            <a:rPr lang="cs-CZ" sz="1500" kern="1200" dirty="0" smtClean="0"/>
            <a:t>Zeměpis 7.ročník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7000"/>
                <a:satMod val="10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5000"/>
                <a:lumMod val="8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20B65-621F-40E0-9B1A-AD347EFC5FE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DE567B-C09D-4E3A-973E-A2FE8DAEDC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6394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9677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0052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1728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4455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6656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5587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3015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0848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85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7880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3715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0361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3829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567B-C09D-4E3A-973E-A2FE8DAEDCE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999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honebookoftheworld.com/hungary/mountain/kekes4.jpg" TargetMode="External"/><Relationship Id="rId13" Type="http://schemas.openxmlformats.org/officeDocument/2006/relationships/hyperlink" Target="http://leccos.com/pics/pic/madarsko-_mapa.jpg" TargetMode="External"/><Relationship Id="rId3" Type="http://schemas.openxmlformats.org/officeDocument/2006/relationships/hyperlink" Target="http://im.novinky.cz/385/183855-top_foto1-qz729.jpg" TargetMode="External"/><Relationship Id="rId7" Type="http://schemas.openxmlformats.org/officeDocument/2006/relationships/hyperlink" Target="http://upload.wikimedia.org/wikipedia/commons/thumb/6/69/Ader_Janos.jpg/220px-Ader_Janos.jpg" TargetMode="External"/><Relationship Id="rId12" Type="http://schemas.openxmlformats.org/officeDocument/2006/relationships/hyperlink" Target="http://thehungarygames.files.wordpress.com/2012/09/pool1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anknotenews.com/files/page0_blog_entry15_1.jpg" TargetMode="External"/><Relationship Id="rId11" Type="http://schemas.openxmlformats.org/officeDocument/2006/relationships/hyperlink" Target="http://madarsko.svetadily.cz/userfiles/image/clanky/madarsko/madarska-kuchyne-2.jpg" TargetMode="External"/><Relationship Id="rId5" Type="http://schemas.openxmlformats.org/officeDocument/2006/relationships/hyperlink" Target="http://upload.wikimedia.org/wikipedia/commons/thumb/4/45/Coat_of_Arms_of_Hungary.svg/284px-Coat_of_Arms_of_Hungary.svg.png" TargetMode="External"/><Relationship Id="rId15" Type="http://schemas.openxmlformats.org/officeDocument/2006/relationships/hyperlink" Target="http://upload.wikimedia.org/wikipedia/commons/1/1e/Hungary_map_modern.png" TargetMode="External"/><Relationship Id="rId10" Type="http://schemas.openxmlformats.org/officeDocument/2006/relationships/hyperlink" Target="http://cestuj-levne.cz/wp-content/gallery/budapest_1/budapest_stred.jpg" TargetMode="External"/><Relationship Id="rId4" Type="http://schemas.openxmlformats.org/officeDocument/2006/relationships/hyperlink" Target="http://upload.wikimedia.org/wikipedia/commons/thumb/c/c1/Flag_of_Hungary.svg/800px-Flag_of_Hungary.svg.png" TargetMode="External"/><Relationship Id="rId9" Type="http://schemas.openxmlformats.org/officeDocument/2006/relationships/hyperlink" Target="http://www.continentaltravel.hu/UserFiles/Image/old_pics/balaton%20vitorlasokkal.jpg" TargetMode="External"/><Relationship Id="rId14" Type="http://schemas.openxmlformats.org/officeDocument/2006/relationships/hyperlink" Target="http://madarsko.svetadily.cz/userfiles/image/clanky/madarsko/mapa-up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346195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ln>
                  <a:solidFill>
                    <a:schemeClr val="accent4"/>
                  </a:solidFill>
                </a:ln>
                <a:solidFill>
                  <a:srgbClr val="FF0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Anotace</a:t>
            </a:r>
            <a:endParaRPr lang="cs-CZ" sz="6000" dirty="0">
              <a:ln>
                <a:solidFill>
                  <a:schemeClr val="accent4"/>
                </a:solidFill>
              </a:ln>
              <a:solidFill>
                <a:srgbClr val="FF0000"/>
              </a:soli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</a:t>
            </a:r>
            <a:r>
              <a:rPr lang="cs-CZ" dirty="0" smtClean="0"/>
              <a:t>tříd s pomocí interaktivní tabule.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73695" cy="6845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840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1611" y="621359"/>
            <a:ext cx="7125113" cy="924475"/>
          </a:xfrm>
        </p:spPr>
        <p:txBody>
          <a:bodyPr/>
          <a:lstStyle/>
          <a:p>
            <a:r>
              <a:rPr lang="cs-CZ" sz="4400" dirty="0" smtClean="0">
                <a:ln>
                  <a:solidFill>
                    <a:schemeClr val="accent4"/>
                  </a:solidFill>
                </a:ln>
                <a:solidFill>
                  <a:srgbClr val="FF0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Maďarsko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7125112" cy="4051437"/>
          </a:xfrm>
        </p:spPr>
        <p:txBody>
          <a:bodyPr>
            <a:normAutofit/>
          </a:bodyPr>
          <a:lstStyle/>
          <a:p>
            <a:r>
              <a:rPr lang="cs-CZ" dirty="0" smtClean="0"/>
              <a:t>Hlavní město:      Budapešť</a:t>
            </a:r>
          </a:p>
          <a:p>
            <a:r>
              <a:rPr lang="cs-CZ" dirty="0" smtClean="0"/>
              <a:t>Rozloha:              93 030 km²</a:t>
            </a:r>
          </a:p>
          <a:p>
            <a:r>
              <a:rPr lang="cs-CZ" dirty="0" smtClean="0"/>
              <a:t>Počet obyvatel:    9 960 000</a:t>
            </a:r>
          </a:p>
          <a:p>
            <a:r>
              <a:rPr lang="cs-CZ" dirty="0" smtClean="0"/>
              <a:t>Jazyk:                 maďarština</a:t>
            </a:r>
          </a:p>
          <a:p>
            <a:r>
              <a:rPr lang="cs-CZ" dirty="0" smtClean="0"/>
              <a:t>Prezident:           János </a:t>
            </a:r>
            <a:r>
              <a:rPr lang="cs-CZ" dirty="0" err="1" smtClean="0"/>
              <a:t>Áder</a:t>
            </a:r>
            <a:endParaRPr lang="cs-CZ" b="1" dirty="0"/>
          </a:p>
          <a:p>
            <a:r>
              <a:rPr lang="cs-CZ" dirty="0" smtClean="0"/>
              <a:t>Měna:                forint</a:t>
            </a:r>
            <a:endParaRPr lang="cs-CZ" dirty="0"/>
          </a:p>
        </p:txBody>
      </p:sp>
      <p:pic>
        <p:nvPicPr>
          <p:cNvPr id="1026" name="Picture 2" descr="C:\Users\Uzivatel\Desktop\394px-Ader_Jano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04864"/>
            <a:ext cx="2698233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4900" y="288044"/>
            <a:ext cx="3182214" cy="159110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783" y="-243407"/>
            <a:ext cx="1664915" cy="2664296"/>
          </a:xfrm>
          <a:prstGeom prst="rect">
            <a:avLst/>
          </a:prstGeom>
        </p:spPr>
      </p:pic>
      <p:pic>
        <p:nvPicPr>
          <p:cNvPr id="4" name="Picture 2" descr="http://www.banknotenews.com/files/page0_blog_entry15_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2" y="5053398"/>
            <a:ext cx="4025909" cy="1773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822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1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7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90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2000"/>
                            </p:stCondLst>
                            <p:childTnLst>
                              <p:par>
                                <p:cTn id="5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5000"/>
                            </p:stCondLst>
                            <p:childTnLst>
                              <p:par>
                                <p:cTn id="59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8000"/>
                            </p:stCondLst>
                            <p:childTnLst>
                              <p:par>
                                <p:cTn id="6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18887" y="-24950"/>
            <a:ext cx="7125113" cy="924475"/>
          </a:xfrm>
        </p:spPr>
        <p:txBody>
          <a:bodyPr/>
          <a:lstStyle/>
          <a:p>
            <a:r>
              <a:rPr lang="cs-CZ" sz="3600" dirty="0" smtClean="0">
                <a:ln>
                  <a:solidFill>
                    <a:schemeClr val="accent4"/>
                  </a:solidFill>
                </a:ln>
                <a:solidFill>
                  <a:schemeClr val="accent3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Sousední</a:t>
            </a:r>
            <a:r>
              <a:rPr lang="cs-CZ" sz="6000" dirty="0" smtClean="0">
                <a:ln>
                  <a:solidFill>
                    <a:schemeClr val="accent4"/>
                  </a:solidFill>
                </a:ln>
                <a:solidFill>
                  <a:schemeClr val="accent3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3600" dirty="0" smtClean="0">
                <a:ln>
                  <a:solidFill>
                    <a:schemeClr val="accent4"/>
                  </a:solidFill>
                </a:ln>
                <a:solidFill>
                  <a:schemeClr val="accent3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státy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-387424"/>
            <a:ext cx="7125112" cy="405143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Maďarsko sousedí se Slovenskem, Rakouskem, Chorvatskem, Srbskem, Rumunskem, Ukrajinou a Slovinskem</a:t>
            </a:r>
            <a:endParaRPr lang="cs-CZ" sz="2000" dirty="0"/>
          </a:p>
        </p:txBody>
      </p:sp>
      <p:pic>
        <p:nvPicPr>
          <p:cNvPr id="3074" name="Picture 2" descr="http://madarsko.svetadily.cz/userfiles/image/clanky/madarsko/mapa-up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8640960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2252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Uzivatel\Desktop\Hungary_map_moder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43407"/>
            <a:ext cx="9144000" cy="710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836712"/>
            <a:ext cx="1355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Slovensko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60542" y="1206044"/>
            <a:ext cx="114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Ukrajina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80312" y="3789040"/>
            <a:ext cx="1398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Rumunsko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5301208"/>
            <a:ext cx="977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Srbsko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301208"/>
            <a:ext cx="148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Chorvatsko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772816"/>
            <a:ext cx="1291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Rakousko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731" y="3995772"/>
            <a:ext cx="648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51720" y="2924944"/>
            <a:ext cx="45855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Pracuj s mapou, zjisti sousední státy. </a:t>
            </a:r>
            <a:br>
              <a:rPr lang="cs-CZ" dirty="0" smtClean="0"/>
            </a:br>
            <a:r>
              <a:rPr lang="cs-CZ" dirty="0" smtClean="0"/>
              <a:t>Pro ověření klikni na tabuli. </a:t>
            </a:r>
          </a:p>
          <a:p>
            <a:r>
              <a:rPr lang="cs-CZ" dirty="0" smtClean="0"/>
              <a:t>Počkej, až zmizí text.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4365104"/>
            <a:ext cx="26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151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16" presetClass="entr" presetSubtype="21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1504" y="188640"/>
            <a:ext cx="7125113" cy="924475"/>
          </a:xfrm>
        </p:spPr>
        <p:txBody>
          <a:bodyPr/>
          <a:lstStyle/>
          <a:p>
            <a:r>
              <a:rPr lang="cs-CZ" sz="3600" dirty="0" smtClean="0">
                <a:ln>
                  <a:solidFill>
                    <a:schemeClr val="accent4"/>
                  </a:solidFill>
                </a:ln>
                <a:solidFill>
                  <a:schemeClr val="accent3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Hospodářství Maďarska</a:t>
            </a:r>
            <a:endParaRPr lang="cs-CZ" sz="3600" dirty="0"/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323528" y="90872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Maďarsko je průmyslově zemědělská země.</a:t>
            </a:r>
          </a:p>
          <a:p>
            <a:r>
              <a:rPr lang="cs-CZ" dirty="0" smtClean="0"/>
              <a:t>Velká část rozlohy je využívána pro pěstování ovoce a zeleniny, obilovin a vinné révy. </a:t>
            </a:r>
          </a:p>
          <a:p>
            <a:r>
              <a:rPr lang="cs-CZ" dirty="0" smtClean="0"/>
              <a:t>Chov skotu, prasat a drůbeže.</a:t>
            </a:r>
          </a:p>
          <a:p>
            <a:r>
              <a:rPr lang="cs-CZ" dirty="0" smtClean="0"/>
              <a:t>Průmysl je zaměřen na hutnictví, strojírenství,</a:t>
            </a:r>
          </a:p>
          <a:p>
            <a:r>
              <a:rPr lang="cs-CZ" dirty="0" smtClean="0"/>
              <a:t>výrobu dopravních prostředků, významná je farmacie.</a:t>
            </a:r>
          </a:p>
          <a:p>
            <a:r>
              <a:rPr lang="cs-CZ" dirty="0" smtClean="0"/>
              <a:t>Nerostné suroviny – ropa, zemní plyn, černé uhlí, rozsáhlá ložiska bauxitu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NNJURUC5\MP9003989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234" y="332656"/>
            <a:ext cx="2540074" cy="183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zivatel\AppData\Local\Microsoft\Windows\Temporary Internet Files\Content.IE5\NNJURUC5\MP9004266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492896"/>
            <a:ext cx="170618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Uzivatel\AppData\Local\Microsoft\Windows\Temporary Internet Files\Content.IE5\VF0KYXLO\MP9001789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406623"/>
            <a:ext cx="1459226" cy="233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AppData\Local\Microsoft\Windows\Temporary Internet Files\Content.IE5\NNJURUC5\MP900178658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5476" y="4406623"/>
            <a:ext cx="2690741" cy="2314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NNJURUC5\MP90042658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410" y="4468960"/>
            <a:ext cx="1821052" cy="227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ivatel\AppData\Local\Microsoft\Windows\Temporary Internet Files\Content.IE5\NNJURUC5\MP90044867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947491"/>
            <a:ext cx="1979712" cy="131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551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7000"/>
                            </p:stCondLst>
                            <p:childTnLst>
                              <p:par>
                                <p:cTn id="48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9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1000"/>
                            </p:stCondLst>
                            <p:childTnLst>
                              <p:par>
                                <p:cTn id="5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4000"/>
                            </p:stCondLst>
                            <p:childTnLst>
                              <p:par>
                                <p:cTn id="6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7000"/>
                            </p:stCondLst>
                            <p:childTnLst>
                              <p:par>
                                <p:cTn id="7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0000"/>
                            </p:stCondLst>
                            <p:childTnLst>
                              <p:par>
                                <p:cTn id="7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125113" cy="924475"/>
          </a:xfrm>
        </p:spPr>
        <p:txBody>
          <a:bodyPr/>
          <a:lstStyle/>
          <a:p>
            <a:pPr algn="ctr"/>
            <a:r>
              <a:rPr lang="cs-CZ" sz="4000" dirty="0" smtClean="0">
                <a:ln>
                  <a:solidFill>
                    <a:schemeClr val="accent4"/>
                  </a:solidFill>
                </a:ln>
                <a:solidFill>
                  <a:schemeClr val="accent3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Povrch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60648"/>
            <a:ext cx="7125112" cy="4051437"/>
          </a:xfrm>
        </p:spPr>
        <p:txBody>
          <a:bodyPr/>
          <a:lstStyle/>
          <a:p>
            <a:r>
              <a:rPr lang="cs-CZ" dirty="0" smtClean="0"/>
              <a:t>Maďarsko je převážně rovinatá zem. Na severu se rozprostírá pohoří </a:t>
            </a:r>
            <a:r>
              <a:rPr lang="cs-CZ" dirty="0" err="1" smtClean="0"/>
              <a:t>Mátra</a:t>
            </a:r>
            <a:r>
              <a:rPr lang="cs-CZ" dirty="0" smtClean="0"/>
              <a:t> s nejvyšším  vrcholem </a:t>
            </a:r>
            <a:r>
              <a:rPr lang="cs-CZ" dirty="0" err="1" smtClean="0"/>
              <a:t>Kékes</a:t>
            </a:r>
            <a:r>
              <a:rPr lang="cs-CZ" dirty="0"/>
              <a:t>.</a:t>
            </a:r>
            <a:r>
              <a:rPr lang="cs-CZ" dirty="0" smtClean="0"/>
              <a:t> Na jihu se rozkládá Velká uherská nížina. </a:t>
            </a:r>
          </a:p>
          <a:p>
            <a:r>
              <a:rPr lang="cs-CZ" dirty="0" smtClean="0"/>
              <a:t> Na jihozápadě se nachází Bakoňský les a Malá uherská   nížina.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465421"/>
            <a:ext cx="7920880" cy="313193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860032" y="3717032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Kékes</a:t>
            </a:r>
            <a:r>
              <a:rPr lang="cs-CZ" sz="2400" dirty="0" smtClean="0"/>
              <a:t> 1015 n </a:t>
            </a:r>
            <a:r>
              <a:rPr lang="cs-CZ" sz="2400" dirty="0" err="1" smtClean="0"/>
              <a:t>n</a:t>
            </a:r>
            <a:r>
              <a:rPr lang="cs-CZ" sz="2400" dirty="0" smtClean="0"/>
              <a:t> m </a:t>
            </a:r>
            <a:endParaRPr lang="cs-CZ" sz="2400" dirty="0"/>
          </a:p>
        </p:txBody>
      </p:sp>
      <p:pic>
        <p:nvPicPr>
          <p:cNvPr id="2050" name="Picture 2" descr="C:\Users\Uzivatel\AppData\Local\Microsoft\Windows\Temporary Internet Files\Content.IE5\NNJURUC5\MC9003494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862" y="47011"/>
            <a:ext cx="1803400" cy="1255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0KYD7OBG\MP90036269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6077">
            <a:off x="6642265" y="430480"/>
            <a:ext cx="2048227" cy="107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368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000"/>
                            </p:stCondLst>
                            <p:childTnLst>
                              <p:par>
                                <p:cTn id="34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70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leccos.com/pics/pic/madarsko-_map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7389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6317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7125113" cy="924475"/>
          </a:xfrm>
        </p:spPr>
        <p:txBody>
          <a:bodyPr/>
          <a:lstStyle/>
          <a:p>
            <a:pPr algn="ctr"/>
            <a:r>
              <a:rPr lang="cs-CZ" dirty="0" smtClean="0">
                <a:ln>
                  <a:solidFill>
                    <a:schemeClr val="accent4"/>
                  </a:solidFill>
                </a:ln>
                <a:solidFill>
                  <a:schemeClr val="accent3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44699" y="836712"/>
            <a:ext cx="7125112" cy="144016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Největší jezero je Balaton. Nejdůležitější řeka Maďarska je Dunaj, na které leží i město Budapešť. Další důležité řeky jsou: Tisa, Dráva, </a:t>
            </a:r>
            <a:r>
              <a:rPr lang="cs-CZ" sz="2000" dirty="0" err="1" smtClean="0"/>
              <a:t>Bodrog</a:t>
            </a:r>
            <a:r>
              <a:rPr lang="cs-CZ" sz="2000" dirty="0" smtClean="0"/>
              <a:t>, </a:t>
            </a:r>
            <a:r>
              <a:rPr lang="cs-CZ" sz="2000" dirty="0" err="1" smtClean="0"/>
              <a:t>Körös</a:t>
            </a:r>
            <a:endParaRPr lang="cs-CZ" sz="2000" dirty="0"/>
          </a:p>
        </p:txBody>
      </p:sp>
      <p:pic>
        <p:nvPicPr>
          <p:cNvPr id="7" name="Picture 2" descr="C:\Users\Uzivatel\Desktop\Hungary_map_moder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11284"/>
            <a:ext cx="8352928" cy="4466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 rot="20503920">
            <a:off x="1829566" y="4525978"/>
            <a:ext cx="1085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Balaton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66909" y="5229200"/>
            <a:ext cx="943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Dunaj</a:t>
            </a:r>
            <a:endParaRPr lang="cs-CZ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3667625" y="4386911"/>
            <a:ext cx="200811" cy="17438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808383" y="4365103"/>
            <a:ext cx="13832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00"/>
                </a:solidFill>
              </a:rPr>
              <a:t>Budapešť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9331137">
            <a:off x="5877028" y="4012988"/>
            <a:ext cx="702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Tisa</a:t>
            </a:r>
            <a:endParaRPr lang="cs-CZ" dirty="0"/>
          </a:p>
        </p:txBody>
      </p:sp>
      <p:sp>
        <p:nvSpPr>
          <p:cNvPr id="15" name="Volný tvar 14"/>
          <p:cNvSpPr/>
          <p:nvPr/>
        </p:nvSpPr>
        <p:spPr>
          <a:xfrm>
            <a:off x="5608804" y="3573016"/>
            <a:ext cx="2347572" cy="792087"/>
          </a:xfrm>
          <a:custGeom>
            <a:avLst/>
            <a:gdLst>
              <a:gd name="connsiteX0" fmla="*/ 2558005 w 2558005"/>
              <a:gd name="connsiteY0" fmla="*/ 752354 h 1157468"/>
              <a:gd name="connsiteX1" fmla="*/ 2488557 w 2558005"/>
              <a:gd name="connsiteY1" fmla="*/ 671331 h 1157468"/>
              <a:gd name="connsiteX2" fmla="*/ 2407534 w 2558005"/>
              <a:gd name="connsiteY2" fmla="*/ 625033 h 1157468"/>
              <a:gd name="connsiteX3" fmla="*/ 2361235 w 2558005"/>
              <a:gd name="connsiteY3" fmla="*/ 590309 h 1157468"/>
              <a:gd name="connsiteX4" fmla="*/ 2314936 w 2558005"/>
              <a:gd name="connsiteY4" fmla="*/ 567159 h 1157468"/>
              <a:gd name="connsiteX5" fmla="*/ 2245488 w 2558005"/>
              <a:gd name="connsiteY5" fmla="*/ 509286 h 1157468"/>
              <a:gd name="connsiteX6" fmla="*/ 2176040 w 2558005"/>
              <a:gd name="connsiteY6" fmla="*/ 486136 h 1157468"/>
              <a:gd name="connsiteX7" fmla="*/ 2083443 w 2558005"/>
              <a:gd name="connsiteY7" fmla="*/ 451412 h 1157468"/>
              <a:gd name="connsiteX8" fmla="*/ 2002420 w 2558005"/>
              <a:gd name="connsiteY8" fmla="*/ 428263 h 1157468"/>
              <a:gd name="connsiteX9" fmla="*/ 1817225 w 2558005"/>
              <a:gd name="connsiteY9" fmla="*/ 416688 h 1157468"/>
              <a:gd name="connsiteX10" fmla="*/ 1782501 w 2558005"/>
              <a:gd name="connsiteY10" fmla="*/ 405114 h 1157468"/>
              <a:gd name="connsiteX11" fmla="*/ 1551007 w 2558005"/>
              <a:gd name="connsiteY11" fmla="*/ 381964 h 1157468"/>
              <a:gd name="connsiteX12" fmla="*/ 1516283 w 2558005"/>
              <a:gd name="connsiteY12" fmla="*/ 358815 h 1157468"/>
              <a:gd name="connsiteX13" fmla="*/ 1493134 w 2558005"/>
              <a:gd name="connsiteY13" fmla="*/ 289367 h 1157468"/>
              <a:gd name="connsiteX14" fmla="*/ 1481559 w 2558005"/>
              <a:gd name="connsiteY14" fmla="*/ 127321 h 1157468"/>
              <a:gd name="connsiteX15" fmla="*/ 1446835 w 2558005"/>
              <a:gd name="connsiteY15" fmla="*/ 81022 h 1157468"/>
              <a:gd name="connsiteX16" fmla="*/ 1377387 w 2558005"/>
              <a:gd name="connsiteY16" fmla="*/ 57873 h 1157468"/>
              <a:gd name="connsiteX17" fmla="*/ 1342663 w 2558005"/>
              <a:gd name="connsiteY17" fmla="*/ 23149 h 1157468"/>
              <a:gd name="connsiteX18" fmla="*/ 1273215 w 2558005"/>
              <a:gd name="connsiteY18" fmla="*/ 11574 h 1157468"/>
              <a:gd name="connsiteX19" fmla="*/ 1226916 w 2558005"/>
              <a:gd name="connsiteY19" fmla="*/ 0 h 1157468"/>
              <a:gd name="connsiteX20" fmla="*/ 1076445 w 2558005"/>
              <a:gd name="connsiteY20" fmla="*/ 23149 h 1157468"/>
              <a:gd name="connsiteX21" fmla="*/ 1006997 w 2558005"/>
              <a:gd name="connsiteY21" fmla="*/ 46298 h 1157468"/>
              <a:gd name="connsiteX22" fmla="*/ 983848 w 2558005"/>
              <a:gd name="connsiteY22" fmla="*/ 69448 h 1157468"/>
              <a:gd name="connsiteX23" fmla="*/ 891250 w 2558005"/>
              <a:gd name="connsiteY23" fmla="*/ 138896 h 1157468"/>
              <a:gd name="connsiteX24" fmla="*/ 844951 w 2558005"/>
              <a:gd name="connsiteY24" fmla="*/ 208344 h 1157468"/>
              <a:gd name="connsiteX25" fmla="*/ 821802 w 2558005"/>
              <a:gd name="connsiteY25" fmla="*/ 243068 h 1157468"/>
              <a:gd name="connsiteX26" fmla="*/ 763929 w 2558005"/>
              <a:gd name="connsiteY26" fmla="*/ 289367 h 1157468"/>
              <a:gd name="connsiteX27" fmla="*/ 729205 w 2558005"/>
              <a:gd name="connsiteY27" fmla="*/ 312516 h 1157468"/>
              <a:gd name="connsiteX28" fmla="*/ 706055 w 2558005"/>
              <a:gd name="connsiteY28" fmla="*/ 335666 h 1157468"/>
              <a:gd name="connsiteX29" fmla="*/ 682906 w 2558005"/>
              <a:gd name="connsiteY29" fmla="*/ 370390 h 1157468"/>
              <a:gd name="connsiteX30" fmla="*/ 648182 w 2558005"/>
              <a:gd name="connsiteY30" fmla="*/ 381964 h 1157468"/>
              <a:gd name="connsiteX31" fmla="*/ 636607 w 2558005"/>
              <a:gd name="connsiteY31" fmla="*/ 416688 h 1157468"/>
              <a:gd name="connsiteX32" fmla="*/ 601883 w 2558005"/>
              <a:gd name="connsiteY32" fmla="*/ 451412 h 1157468"/>
              <a:gd name="connsiteX33" fmla="*/ 578734 w 2558005"/>
              <a:gd name="connsiteY33" fmla="*/ 486136 h 1157468"/>
              <a:gd name="connsiteX34" fmla="*/ 555584 w 2558005"/>
              <a:gd name="connsiteY34" fmla="*/ 509286 h 1157468"/>
              <a:gd name="connsiteX35" fmla="*/ 532435 w 2558005"/>
              <a:gd name="connsiteY35" fmla="*/ 544010 h 1157468"/>
              <a:gd name="connsiteX36" fmla="*/ 520860 w 2558005"/>
              <a:gd name="connsiteY36" fmla="*/ 578734 h 1157468"/>
              <a:gd name="connsiteX37" fmla="*/ 451412 w 2558005"/>
              <a:gd name="connsiteY37" fmla="*/ 636607 h 1157468"/>
              <a:gd name="connsiteX38" fmla="*/ 416688 w 2558005"/>
              <a:gd name="connsiteY38" fmla="*/ 717630 h 1157468"/>
              <a:gd name="connsiteX39" fmla="*/ 381964 w 2558005"/>
              <a:gd name="connsiteY39" fmla="*/ 752354 h 1157468"/>
              <a:gd name="connsiteX40" fmla="*/ 324091 w 2558005"/>
              <a:gd name="connsiteY40" fmla="*/ 798653 h 1157468"/>
              <a:gd name="connsiteX41" fmla="*/ 300941 w 2558005"/>
              <a:gd name="connsiteY41" fmla="*/ 821802 h 1157468"/>
              <a:gd name="connsiteX42" fmla="*/ 277792 w 2558005"/>
              <a:gd name="connsiteY42" fmla="*/ 856526 h 1157468"/>
              <a:gd name="connsiteX43" fmla="*/ 243068 w 2558005"/>
              <a:gd name="connsiteY43" fmla="*/ 868101 h 1157468"/>
              <a:gd name="connsiteX44" fmla="*/ 185194 w 2558005"/>
              <a:gd name="connsiteY44" fmla="*/ 914400 h 1157468"/>
              <a:gd name="connsiteX45" fmla="*/ 150470 w 2558005"/>
              <a:gd name="connsiteY45" fmla="*/ 937549 h 1157468"/>
              <a:gd name="connsiteX46" fmla="*/ 127321 w 2558005"/>
              <a:gd name="connsiteY46" fmla="*/ 972273 h 1157468"/>
              <a:gd name="connsiteX47" fmla="*/ 92597 w 2558005"/>
              <a:gd name="connsiteY47" fmla="*/ 1006997 h 1157468"/>
              <a:gd name="connsiteX48" fmla="*/ 57873 w 2558005"/>
              <a:gd name="connsiteY48" fmla="*/ 1076445 h 1157468"/>
              <a:gd name="connsiteX49" fmla="*/ 11574 w 2558005"/>
              <a:gd name="connsiteY49" fmla="*/ 1122744 h 1157468"/>
              <a:gd name="connsiteX50" fmla="*/ 0 w 2558005"/>
              <a:gd name="connsiteY50" fmla="*/ 1157468 h 11574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558005" h="1157468">
                <a:moveTo>
                  <a:pt x="2558005" y="752354"/>
                </a:moveTo>
                <a:cubicBezTo>
                  <a:pt x="2534856" y="725346"/>
                  <a:pt x="2513710" y="696483"/>
                  <a:pt x="2488557" y="671331"/>
                </a:cubicBezTo>
                <a:cubicBezTo>
                  <a:pt x="2467320" y="650094"/>
                  <a:pt x="2431738" y="640161"/>
                  <a:pt x="2407534" y="625033"/>
                </a:cubicBezTo>
                <a:cubicBezTo>
                  <a:pt x="2391175" y="614809"/>
                  <a:pt x="2377594" y="600533"/>
                  <a:pt x="2361235" y="590309"/>
                </a:cubicBezTo>
                <a:cubicBezTo>
                  <a:pt x="2346603" y="581164"/>
                  <a:pt x="2328977" y="577188"/>
                  <a:pt x="2314936" y="567159"/>
                </a:cubicBezTo>
                <a:cubicBezTo>
                  <a:pt x="2270040" y="535090"/>
                  <a:pt x="2294117" y="530899"/>
                  <a:pt x="2245488" y="509286"/>
                </a:cubicBezTo>
                <a:cubicBezTo>
                  <a:pt x="2223190" y="499376"/>
                  <a:pt x="2197866" y="497049"/>
                  <a:pt x="2176040" y="486136"/>
                </a:cubicBezTo>
                <a:cubicBezTo>
                  <a:pt x="2104120" y="450177"/>
                  <a:pt x="2156983" y="472423"/>
                  <a:pt x="2083443" y="451412"/>
                </a:cubicBezTo>
                <a:cubicBezTo>
                  <a:pt x="2056873" y="443821"/>
                  <a:pt x="2030247" y="431046"/>
                  <a:pt x="2002420" y="428263"/>
                </a:cubicBezTo>
                <a:cubicBezTo>
                  <a:pt x="1940875" y="422108"/>
                  <a:pt x="1878957" y="420546"/>
                  <a:pt x="1817225" y="416688"/>
                </a:cubicBezTo>
                <a:cubicBezTo>
                  <a:pt x="1805650" y="412830"/>
                  <a:pt x="1794411" y="407761"/>
                  <a:pt x="1782501" y="405114"/>
                </a:cubicBezTo>
                <a:cubicBezTo>
                  <a:pt x="1704898" y="387869"/>
                  <a:pt x="1632025" y="387751"/>
                  <a:pt x="1551007" y="381964"/>
                </a:cubicBezTo>
                <a:cubicBezTo>
                  <a:pt x="1539432" y="374248"/>
                  <a:pt x="1523656" y="370611"/>
                  <a:pt x="1516283" y="358815"/>
                </a:cubicBezTo>
                <a:cubicBezTo>
                  <a:pt x="1503350" y="338123"/>
                  <a:pt x="1493134" y="289367"/>
                  <a:pt x="1493134" y="289367"/>
                </a:cubicBezTo>
                <a:cubicBezTo>
                  <a:pt x="1489276" y="235352"/>
                  <a:pt x="1493306" y="180184"/>
                  <a:pt x="1481559" y="127321"/>
                </a:cubicBezTo>
                <a:cubicBezTo>
                  <a:pt x="1477374" y="108489"/>
                  <a:pt x="1462886" y="91723"/>
                  <a:pt x="1446835" y="81022"/>
                </a:cubicBezTo>
                <a:cubicBezTo>
                  <a:pt x="1426532" y="67486"/>
                  <a:pt x="1377387" y="57873"/>
                  <a:pt x="1377387" y="57873"/>
                </a:cubicBezTo>
                <a:cubicBezTo>
                  <a:pt x="1365812" y="46298"/>
                  <a:pt x="1357621" y="29797"/>
                  <a:pt x="1342663" y="23149"/>
                </a:cubicBezTo>
                <a:cubicBezTo>
                  <a:pt x="1321217" y="13617"/>
                  <a:pt x="1296228" y="16177"/>
                  <a:pt x="1273215" y="11574"/>
                </a:cubicBezTo>
                <a:cubicBezTo>
                  <a:pt x="1257616" y="8454"/>
                  <a:pt x="1242349" y="3858"/>
                  <a:pt x="1226916" y="0"/>
                </a:cubicBezTo>
                <a:cubicBezTo>
                  <a:pt x="1209771" y="2449"/>
                  <a:pt x="1097869" y="17793"/>
                  <a:pt x="1076445" y="23149"/>
                </a:cubicBezTo>
                <a:cubicBezTo>
                  <a:pt x="1052772" y="29067"/>
                  <a:pt x="1006997" y="46298"/>
                  <a:pt x="1006997" y="46298"/>
                </a:cubicBezTo>
                <a:cubicBezTo>
                  <a:pt x="999281" y="54015"/>
                  <a:pt x="992578" y="62900"/>
                  <a:pt x="983848" y="69448"/>
                </a:cubicBezTo>
                <a:cubicBezTo>
                  <a:pt x="956495" y="89963"/>
                  <a:pt x="914001" y="108562"/>
                  <a:pt x="891250" y="138896"/>
                </a:cubicBezTo>
                <a:cubicBezTo>
                  <a:pt x="874557" y="161154"/>
                  <a:pt x="860384" y="185195"/>
                  <a:pt x="844951" y="208344"/>
                </a:cubicBezTo>
                <a:cubicBezTo>
                  <a:pt x="837235" y="219919"/>
                  <a:pt x="833377" y="235352"/>
                  <a:pt x="821802" y="243068"/>
                </a:cubicBezTo>
                <a:cubicBezTo>
                  <a:pt x="714926" y="314318"/>
                  <a:pt x="846393" y="223395"/>
                  <a:pt x="763929" y="289367"/>
                </a:cubicBezTo>
                <a:cubicBezTo>
                  <a:pt x="753066" y="298057"/>
                  <a:pt x="740068" y="303826"/>
                  <a:pt x="729205" y="312516"/>
                </a:cubicBezTo>
                <a:cubicBezTo>
                  <a:pt x="720683" y="319333"/>
                  <a:pt x="712872" y="327144"/>
                  <a:pt x="706055" y="335666"/>
                </a:cubicBezTo>
                <a:cubicBezTo>
                  <a:pt x="697365" y="346529"/>
                  <a:pt x="693769" y="361700"/>
                  <a:pt x="682906" y="370390"/>
                </a:cubicBezTo>
                <a:cubicBezTo>
                  <a:pt x="673379" y="378012"/>
                  <a:pt x="659757" y="378106"/>
                  <a:pt x="648182" y="381964"/>
                </a:cubicBezTo>
                <a:cubicBezTo>
                  <a:pt x="644324" y="393539"/>
                  <a:pt x="643375" y="406536"/>
                  <a:pt x="636607" y="416688"/>
                </a:cubicBezTo>
                <a:cubicBezTo>
                  <a:pt x="627527" y="430308"/>
                  <a:pt x="612362" y="438837"/>
                  <a:pt x="601883" y="451412"/>
                </a:cubicBezTo>
                <a:cubicBezTo>
                  <a:pt x="592977" y="462099"/>
                  <a:pt x="587424" y="475273"/>
                  <a:pt x="578734" y="486136"/>
                </a:cubicBezTo>
                <a:cubicBezTo>
                  <a:pt x="571917" y="494658"/>
                  <a:pt x="562401" y="500764"/>
                  <a:pt x="555584" y="509286"/>
                </a:cubicBezTo>
                <a:cubicBezTo>
                  <a:pt x="546894" y="520149"/>
                  <a:pt x="538656" y="531568"/>
                  <a:pt x="532435" y="544010"/>
                </a:cubicBezTo>
                <a:cubicBezTo>
                  <a:pt x="526979" y="554923"/>
                  <a:pt x="527628" y="568582"/>
                  <a:pt x="520860" y="578734"/>
                </a:cubicBezTo>
                <a:cubicBezTo>
                  <a:pt x="503035" y="605471"/>
                  <a:pt x="477035" y="619525"/>
                  <a:pt x="451412" y="636607"/>
                </a:cubicBezTo>
                <a:cubicBezTo>
                  <a:pt x="441966" y="664947"/>
                  <a:pt x="434569" y="692597"/>
                  <a:pt x="416688" y="717630"/>
                </a:cubicBezTo>
                <a:cubicBezTo>
                  <a:pt x="407174" y="730950"/>
                  <a:pt x="392443" y="739779"/>
                  <a:pt x="381964" y="752354"/>
                </a:cubicBezTo>
                <a:cubicBezTo>
                  <a:pt x="341691" y="800682"/>
                  <a:pt x="381095" y="779651"/>
                  <a:pt x="324091" y="798653"/>
                </a:cubicBezTo>
                <a:cubicBezTo>
                  <a:pt x="316374" y="806369"/>
                  <a:pt x="307758" y="813281"/>
                  <a:pt x="300941" y="821802"/>
                </a:cubicBezTo>
                <a:cubicBezTo>
                  <a:pt x="292251" y="832665"/>
                  <a:pt x="288655" y="847836"/>
                  <a:pt x="277792" y="856526"/>
                </a:cubicBezTo>
                <a:cubicBezTo>
                  <a:pt x="268265" y="864148"/>
                  <a:pt x="253981" y="862645"/>
                  <a:pt x="243068" y="868101"/>
                </a:cubicBezTo>
                <a:cubicBezTo>
                  <a:pt x="195565" y="891852"/>
                  <a:pt x="221082" y="885690"/>
                  <a:pt x="185194" y="914400"/>
                </a:cubicBezTo>
                <a:cubicBezTo>
                  <a:pt x="174331" y="923090"/>
                  <a:pt x="162045" y="929833"/>
                  <a:pt x="150470" y="937549"/>
                </a:cubicBezTo>
                <a:cubicBezTo>
                  <a:pt x="142754" y="949124"/>
                  <a:pt x="136227" y="961586"/>
                  <a:pt x="127321" y="972273"/>
                </a:cubicBezTo>
                <a:cubicBezTo>
                  <a:pt x="116842" y="984848"/>
                  <a:pt x="101677" y="993377"/>
                  <a:pt x="92597" y="1006997"/>
                </a:cubicBezTo>
                <a:cubicBezTo>
                  <a:pt x="30981" y="1099420"/>
                  <a:pt x="139829" y="980829"/>
                  <a:pt x="57873" y="1076445"/>
                </a:cubicBezTo>
                <a:cubicBezTo>
                  <a:pt x="43669" y="1093016"/>
                  <a:pt x="11574" y="1122744"/>
                  <a:pt x="11574" y="1122744"/>
                </a:cubicBezTo>
                <a:lnTo>
                  <a:pt x="0" y="1157468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4932040" y="4386911"/>
            <a:ext cx="676764" cy="1691202"/>
          </a:xfrm>
          <a:custGeom>
            <a:avLst/>
            <a:gdLst>
              <a:gd name="connsiteX0" fmla="*/ 1134767 w 1134767"/>
              <a:gd name="connsiteY0" fmla="*/ 0 h 2663389"/>
              <a:gd name="connsiteX1" fmla="*/ 1123192 w 1134767"/>
              <a:gd name="connsiteY1" fmla="*/ 57873 h 2663389"/>
              <a:gd name="connsiteX2" fmla="*/ 1100043 w 1134767"/>
              <a:gd name="connsiteY2" fmla="*/ 81023 h 2663389"/>
              <a:gd name="connsiteX3" fmla="*/ 1088468 w 1134767"/>
              <a:gd name="connsiteY3" fmla="*/ 127321 h 2663389"/>
              <a:gd name="connsiteX4" fmla="*/ 1065319 w 1134767"/>
              <a:gd name="connsiteY4" fmla="*/ 150471 h 2663389"/>
              <a:gd name="connsiteX5" fmla="*/ 1042169 w 1134767"/>
              <a:gd name="connsiteY5" fmla="*/ 185195 h 2663389"/>
              <a:gd name="connsiteX6" fmla="*/ 1019020 w 1134767"/>
              <a:gd name="connsiteY6" fmla="*/ 231493 h 2663389"/>
              <a:gd name="connsiteX7" fmla="*/ 984296 w 1134767"/>
              <a:gd name="connsiteY7" fmla="*/ 254643 h 2663389"/>
              <a:gd name="connsiteX8" fmla="*/ 961147 w 1134767"/>
              <a:gd name="connsiteY8" fmla="*/ 289367 h 2663389"/>
              <a:gd name="connsiteX9" fmla="*/ 937997 w 1134767"/>
              <a:gd name="connsiteY9" fmla="*/ 312516 h 2663389"/>
              <a:gd name="connsiteX10" fmla="*/ 914848 w 1134767"/>
              <a:gd name="connsiteY10" fmla="*/ 393539 h 2663389"/>
              <a:gd name="connsiteX11" fmla="*/ 880124 w 1134767"/>
              <a:gd name="connsiteY11" fmla="*/ 520860 h 2663389"/>
              <a:gd name="connsiteX12" fmla="*/ 903273 w 1134767"/>
              <a:gd name="connsiteY12" fmla="*/ 544010 h 2663389"/>
              <a:gd name="connsiteX13" fmla="*/ 984296 w 1134767"/>
              <a:gd name="connsiteY13" fmla="*/ 567159 h 2663389"/>
              <a:gd name="connsiteX14" fmla="*/ 949572 w 1134767"/>
              <a:gd name="connsiteY14" fmla="*/ 625033 h 2663389"/>
              <a:gd name="connsiteX15" fmla="*/ 914848 w 1134767"/>
              <a:gd name="connsiteY15" fmla="*/ 671331 h 2663389"/>
              <a:gd name="connsiteX16" fmla="*/ 891699 w 1134767"/>
              <a:gd name="connsiteY16" fmla="*/ 706055 h 2663389"/>
              <a:gd name="connsiteX17" fmla="*/ 845400 w 1134767"/>
              <a:gd name="connsiteY17" fmla="*/ 729205 h 2663389"/>
              <a:gd name="connsiteX18" fmla="*/ 775952 w 1134767"/>
              <a:gd name="connsiteY18" fmla="*/ 775504 h 2663389"/>
              <a:gd name="connsiteX19" fmla="*/ 694929 w 1134767"/>
              <a:gd name="connsiteY19" fmla="*/ 810228 h 2663389"/>
              <a:gd name="connsiteX20" fmla="*/ 648630 w 1134767"/>
              <a:gd name="connsiteY20" fmla="*/ 844952 h 2663389"/>
              <a:gd name="connsiteX21" fmla="*/ 544458 w 1134767"/>
              <a:gd name="connsiteY21" fmla="*/ 960698 h 2663389"/>
              <a:gd name="connsiteX22" fmla="*/ 521309 w 1134767"/>
              <a:gd name="connsiteY22" fmla="*/ 995423 h 2663389"/>
              <a:gd name="connsiteX23" fmla="*/ 475010 w 1134767"/>
              <a:gd name="connsiteY23" fmla="*/ 1157468 h 2663389"/>
              <a:gd name="connsiteX24" fmla="*/ 463435 w 1134767"/>
              <a:gd name="connsiteY24" fmla="*/ 1192192 h 2663389"/>
              <a:gd name="connsiteX25" fmla="*/ 417136 w 1134767"/>
              <a:gd name="connsiteY25" fmla="*/ 1319514 h 2663389"/>
              <a:gd name="connsiteX26" fmla="*/ 393987 w 1134767"/>
              <a:gd name="connsiteY26" fmla="*/ 1388962 h 2663389"/>
              <a:gd name="connsiteX27" fmla="*/ 382412 w 1134767"/>
              <a:gd name="connsiteY27" fmla="*/ 1423686 h 2663389"/>
              <a:gd name="connsiteX28" fmla="*/ 359263 w 1134767"/>
              <a:gd name="connsiteY28" fmla="*/ 1516283 h 2663389"/>
              <a:gd name="connsiteX29" fmla="*/ 347688 w 1134767"/>
              <a:gd name="connsiteY29" fmla="*/ 1562582 h 2663389"/>
              <a:gd name="connsiteX30" fmla="*/ 324539 w 1134767"/>
              <a:gd name="connsiteY30" fmla="*/ 1666754 h 2663389"/>
              <a:gd name="connsiteX31" fmla="*/ 336114 w 1134767"/>
              <a:gd name="connsiteY31" fmla="*/ 1782501 h 2663389"/>
              <a:gd name="connsiteX32" fmla="*/ 393987 w 1134767"/>
              <a:gd name="connsiteY32" fmla="*/ 1794076 h 2663389"/>
              <a:gd name="connsiteX33" fmla="*/ 463435 w 1134767"/>
              <a:gd name="connsiteY33" fmla="*/ 1817225 h 2663389"/>
              <a:gd name="connsiteX34" fmla="*/ 440286 w 1134767"/>
              <a:gd name="connsiteY34" fmla="*/ 1851949 h 2663389"/>
              <a:gd name="connsiteX35" fmla="*/ 393987 w 1134767"/>
              <a:gd name="connsiteY35" fmla="*/ 1898248 h 2663389"/>
              <a:gd name="connsiteX36" fmla="*/ 347688 w 1134767"/>
              <a:gd name="connsiteY36" fmla="*/ 1956121 h 2663389"/>
              <a:gd name="connsiteX37" fmla="*/ 312964 w 1134767"/>
              <a:gd name="connsiteY37" fmla="*/ 2013995 h 2663389"/>
              <a:gd name="connsiteX38" fmla="*/ 301390 w 1134767"/>
              <a:gd name="connsiteY38" fmla="*/ 2048719 h 2663389"/>
              <a:gd name="connsiteX39" fmla="*/ 266666 w 1134767"/>
              <a:gd name="connsiteY39" fmla="*/ 2095017 h 2663389"/>
              <a:gd name="connsiteX40" fmla="*/ 220367 w 1134767"/>
              <a:gd name="connsiteY40" fmla="*/ 2187615 h 2663389"/>
              <a:gd name="connsiteX41" fmla="*/ 197218 w 1134767"/>
              <a:gd name="connsiteY41" fmla="*/ 2222339 h 2663389"/>
              <a:gd name="connsiteX42" fmla="*/ 231942 w 1134767"/>
              <a:gd name="connsiteY42" fmla="*/ 2245488 h 2663389"/>
              <a:gd name="connsiteX43" fmla="*/ 359263 w 1134767"/>
              <a:gd name="connsiteY43" fmla="*/ 2280212 h 2663389"/>
              <a:gd name="connsiteX44" fmla="*/ 393987 w 1134767"/>
              <a:gd name="connsiteY44" fmla="*/ 2291787 h 2663389"/>
              <a:gd name="connsiteX45" fmla="*/ 289815 w 1134767"/>
              <a:gd name="connsiteY45" fmla="*/ 2419109 h 2663389"/>
              <a:gd name="connsiteX46" fmla="*/ 220367 w 1134767"/>
              <a:gd name="connsiteY46" fmla="*/ 2476982 h 2663389"/>
              <a:gd name="connsiteX47" fmla="*/ 185643 w 1134767"/>
              <a:gd name="connsiteY47" fmla="*/ 2488557 h 2663389"/>
              <a:gd name="connsiteX48" fmla="*/ 58321 w 1134767"/>
              <a:gd name="connsiteY48" fmla="*/ 2615878 h 2663389"/>
              <a:gd name="connsiteX49" fmla="*/ 35172 w 1134767"/>
              <a:gd name="connsiteY49" fmla="*/ 2639028 h 2663389"/>
              <a:gd name="connsiteX50" fmla="*/ 448 w 1134767"/>
              <a:gd name="connsiteY50" fmla="*/ 2662177 h 2663389"/>
              <a:gd name="connsiteX51" fmla="*/ 12023 w 1134767"/>
              <a:gd name="connsiteY51" fmla="*/ 2662177 h 2663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134767" h="2663389">
                <a:moveTo>
                  <a:pt x="1134767" y="0"/>
                </a:moveTo>
                <a:cubicBezTo>
                  <a:pt x="1130909" y="19291"/>
                  <a:pt x="1130942" y="39791"/>
                  <a:pt x="1123192" y="57873"/>
                </a:cubicBezTo>
                <a:cubicBezTo>
                  <a:pt x="1118893" y="67903"/>
                  <a:pt x="1104923" y="71262"/>
                  <a:pt x="1100043" y="81023"/>
                </a:cubicBezTo>
                <a:cubicBezTo>
                  <a:pt x="1092929" y="95251"/>
                  <a:pt x="1095582" y="113093"/>
                  <a:pt x="1088468" y="127321"/>
                </a:cubicBezTo>
                <a:cubicBezTo>
                  <a:pt x="1083588" y="137082"/>
                  <a:pt x="1072136" y="141950"/>
                  <a:pt x="1065319" y="150471"/>
                </a:cubicBezTo>
                <a:cubicBezTo>
                  <a:pt x="1056629" y="161334"/>
                  <a:pt x="1049071" y="173117"/>
                  <a:pt x="1042169" y="185195"/>
                </a:cubicBezTo>
                <a:cubicBezTo>
                  <a:pt x="1033608" y="200176"/>
                  <a:pt x="1030066" y="218238"/>
                  <a:pt x="1019020" y="231493"/>
                </a:cubicBezTo>
                <a:cubicBezTo>
                  <a:pt x="1010114" y="242180"/>
                  <a:pt x="995871" y="246926"/>
                  <a:pt x="984296" y="254643"/>
                </a:cubicBezTo>
                <a:cubicBezTo>
                  <a:pt x="976580" y="266218"/>
                  <a:pt x="969837" y="278504"/>
                  <a:pt x="961147" y="289367"/>
                </a:cubicBezTo>
                <a:cubicBezTo>
                  <a:pt x="954330" y="297888"/>
                  <a:pt x="943612" y="303158"/>
                  <a:pt x="937997" y="312516"/>
                </a:cubicBezTo>
                <a:cubicBezTo>
                  <a:pt x="930220" y="325478"/>
                  <a:pt x="917873" y="383456"/>
                  <a:pt x="914848" y="393539"/>
                </a:cubicBezTo>
                <a:cubicBezTo>
                  <a:pt x="879604" y="511020"/>
                  <a:pt x="901220" y="415381"/>
                  <a:pt x="880124" y="520860"/>
                </a:cubicBezTo>
                <a:cubicBezTo>
                  <a:pt x="887840" y="528577"/>
                  <a:pt x="893915" y="538395"/>
                  <a:pt x="903273" y="544010"/>
                </a:cubicBezTo>
                <a:cubicBezTo>
                  <a:pt x="915136" y="551128"/>
                  <a:pt x="975644" y="564996"/>
                  <a:pt x="984296" y="567159"/>
                </a:cubicBezTo>
                <a:cubicBezTo>
                  <a:pt x="930119" y="621338"/>
                  <a:pt x="989643" y="554911"/>
                  <a:pt x="949572" y="625033"/>
                </a:cubicBezTo>
                <a:cubicBezTo>
                  <a:pt x="940001" y="641782"/>
                  <a:pt x="926061" y="655633"/>
                  <a:pt x="914848" y="671331"/>
                </a:cubicBezTo>
                <a:cubicBezTo>
                  <a:pt x="906762" y="682651"/>
                  <a:pt x="902386" y="697149"/>
                  <a:pt x="891699" y="706055"/>
                </a:cubicBezTo>
                <a:cubicBezTo>
                  <a:pt x="878444" y="717101"/>
                  <a:pt x="860196" y="720327"/>
                  <a:pt x="845400" y="729205"/>
                </a:cubicBezTo>
                <a:cubicBezTo>
                  <a:pt x="821543" y="743519"/>
                  <a:pt x="802347" y="766706"/>
                  <a:pt x="775952" y="775504"/>
                </a:cubicBezTo>
                <a:cubicBezTo>
                  <a:pt x="742194" y="786756"/>
                  <a:pt x="727625" y="789793"/>
                  <a:pt x="694929" y="810228"/>
                </a:cubicBezTo>
                <a:cubicBezTo>
                  <a:pt x="678570" y="820452"/>
                  <a:pt x="662969" y="832047"/>
                  <a:pt x="648630" y="844952"/>
                </a:cubicBezTo>
                <a:cubicBezTo>
                  <a:pt x="594467" y="893699"/>
                  <a:pt x="581781" y="908446"/>
                  <a:pt x="544458" y="960698"/>
                </a:cubicBezTo>
                <a:cubicBezTo>
                  <a:pt x="536372" y="972018"/>
                  <a:pt x="526959" y="982711"/>
                  <a:pt x="521309" y="995423"/>
                </a:cubicBezTo>
                <a:cubicBezTo>
                  <a:pt x="491577" y="1062321"/>
                  <a:pt x="499541" y="1083876"/>
                  <a:pt x="475010" y="1157468"/>
                </a:cubicBezTo>
                <a:cubicBezTo>
                  <a:pt x="471152" y="1169043"/>
                  <a:pt x="466645" y="1180421"/>
                  <a:pt x="463435" y="1192192"/>
                </a:cubicBezTo>
                <a:cubicBezTo>
                  <a:pt x="432831" y="1304407"/>
                  <a:pt x="459719" y="1255641"/>
                  <a:pt x="417136" y="1319514"/>
                </a:cubicBezTo>
                <a:lnTo>
                  <a:pt x="393987" y="1388962"/>
                </a:lnTo>
                <a:cubicBezTo>
                  <a:pt x="390129" y="1400537"/>
                  <a:pt x="385371" y="1411849"/>
                  <a:pt x="382412" y="1423686"/>
                </a:cubicBezTo>
                <a:lnTo>
                  <a:pt x="359263" y="1516283"/>
                </a:lnTo>
                <a:cubicBezTo>
                  <a:pt x="355405" y="1531716"/>
                  <a:pt x="350303" y="1546890"/>
                  <a:pt x="347688" y="1562582"/>
                </a:cubicBezTo>
                <a:cubicBezTo>
                  <a:pt x="334108" y="1644065"/>
                  <a:pt x="343536" y="1609766"/>
                  <a:pt x="324539" y="1666754"/>
                </a:cubicBezTo>
                <a:cubicBezTo>
                  <a:pt x="328397" y="1705336"/>
                  <a:pt x="317547" y="1748461"/>
                  <a:pt x="336114" y="1782501"/>
                </a:cubicBezTo>
                <a:cubicBezTo>
                  <a:pt x="345534" y="1799772"/>
                  <a:pt x="375007" y="1788900"/>
                  <a:pt x="393987" y="1794076"/>
                </a:cubicBezTo>
                <a:cubicBezTo>
                  <a:pt x="417529" y="1800496"/>
                  <a:pt x="463435" y="1817225"/>
                  <a:pt x="463435" y="1817225"/>
                </a:cubicBezTo>
                <a:cubicBezTo>
                  <a:pt x="455719" y="1828800"/>
                  <a:pt x="449339" y="1841387"/>
                  <a:pt x="440286" y="1851949"/>
                </a:cubicBezTo>
                <a:cubicBezTo>
                  <a:pt x="426082" y="1868520"/>
                  <a:pt x="406094" y="1880088"/>
                  <a:pt x="393987" y="1898248"/>
                </a:cubicBezTo>
                <a:cubicBezTo>
                  <a:pt x="364785" y="1942052"/>
                  <a:pt x="380675" y="1923136"/>
                  <a:pt x="347688" y="1956121"/>
                </a:cubicBezTo>
                <a:cubicBezTo>
                  <a:pt x="314901" y="2054487"/>
                  <a:pt x="360628" y="1934553"/>
                  <a:pt x="312964" y="2013995"/>
                </a:cubicBezTo>
                <a:cubicBezTo>
                  <a:pt x="306687" y="2024457"/>
                  <a:pt x="307443" y="2038126"/>
                  <a:pt x="301390" y="2048719"/>
                </a:cubicBezTo>
                <a:cubicBezTo>
                  <a:pt x="291819" y="2065468"/>
                  <a:pt x="277367" y="2078966"/>
                  <a:pt x="266666" y="2095017"/>
                </a:cubicBezTo>
                <a:cubicBezTo>
                  <a:pt x="170416" y="2239392"/>
                  <a:pt x="269019" y="2090310"/>
                  <a:pt x="220367" y="2187615"/>
                </a:cubicBezTo>
                <a:cubicBezTo>
                  <a:pt x="214146" y="2200057"/>
                  <a:pt x="204934" y="2210764"/>
                  <a:pt x="197218" y="2222339"/>
                </a:cubicBezTo>
                <a:cubicBezTo>
                  <a:pt x="208793" y="2230055"/>
                  <a:pt x="219230" y="2239838"/>
                  <a:pt x="231942" y="2245488"/>
                </a:cubicBezTo>
                <a:cubicBezTo>
                  <a:pt x="295802" y="2273870"/>
                  <a:pt x="297014" y="2264650"/>
                  <a:pt x="359263" y="2280212"/>
                </a:cubicBezTo>
                <a:cubicBezTo>
                  <a:pt x="371100" y="2283171"/>
                  <a:pt x="382412" y="2287929"/>
                  <a:pt x="393987" y="2291787"/>
                </a:cubicBezTo>
                <a:cubicBezTo>
                  <a:pt x="332556" y="2383933"/>
                  <a:pt x="367360" y="2341563"/>
                  <a:pt x="289815" y="2419109"/>
                </a:cubicBezTo>
                <a:cubicBezTo>
                  <a:pt x="264216" y="2444708"/>
                  <a:pt x="252597" y="2460867"/>
                  <a:pt x="220367" y="2476982"/>
                </a:cubicBezTo>
                <a:cubicBezTo>
                  <a:pt x="209454" y="2482438"/>
                  <a:pt x="197218" y="2484699"/>
                  <a:pt x="185643" y="2488557"/>
                </a:cubicBezTo>
                <a:lnTo>
                  <a:pt x="58321" y="2615878"/>
                </a:lnTo>
                <a:cubicBezTo>
                  <a:pt x="50605" y="2623595"/>
                  <a:pt x="44252" y="2632975"/>
                  <a:pt x="35172" y="2639028"/>
                </a:cubicBezTo>
                <a:cubicBezTo>
                  <a:pt x="23597" y="2646744"/>
                  <a:pt x="10285" y="2652340"/>
                  <a:pt x="448" y="2662177"/>
                </a:cubicBezTo>
                <a:cubicBezTo>
                  <a:pt x="-2280" y="2664905"/>
                  <a:pt x="8165" y="2662177"/>
                  <a:pt x="12023" y="266217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Uzivatel\Desktop\balaton%20vitorlasokka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1638"/>
            <a:ext cx="9149625" cy="6899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8237" y="6309320"/>
            <a:ext cx="1059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Balaton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692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" presetClass="entr" presetSubtype="3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9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800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0"/>
                            </p:stCondLst>
                            <p:childTnLst>
                              <p:par>
                                <p:cTn id="4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2000"/>
                            </p:stCondLst>
                            <p:childTnLst>
                              <p:par>
                                <p:cTn id="5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4000"/>
                            </p:stCondLst>
                            <p:childTnLst>
                              <p:par>
                                <p:cTn id="66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7000"/>
                            </p:stCondLst>
                            <p:childTnLst>
                              <p:par>
                                <p:cTn id="7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9" grpId="0"/>
      <p:bldP spid="10" grpId="0" animBg="1"/>
      <p:bldP spid="11" grpId="0"/>
      <p:bldP spid="14" grpId="0"/>
      <p:bldP spid="15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35412" y="116632"/>
            <a:ext cx="7125113" cy="924475"/>
          </a:xfrm>
        </p:spPr>
        <p:txBody>
          <a:bodyPr/>
          <a:lstStyle/>
          <a:p>
            <a:r>
              <a:rPr lang="cs-CZ" sz="3600" dirty="0" smtClean="0">
                <a:ln>
                  <a:solidFill>
                    <a:schemeClr val="accent4"/>
                  </a:solidFill>
                </a:ln>
                <a:solidFill>
                  <a:schemeClr val="accent3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Turistické zajímavosti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125112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3541" y="1566084"/>
            <a:ext cx="405829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město Maďarska se</a:t>
            </a:r>
          </a:p>
          <a:p>
            <a:r>
              <a:rPr lang="cs-CZ" dirty="0" smtClean="0"/>
              <a:t>rozkládá na obou březích Dunaje.</a:t>
            </a:r>
          </a:p>
          <a:p>
            <a:r>
              <a:rPr lang="cs-CZ" dirty="0" smtClean="0"/>
              <a:t>Hlavním  přírodním bohatstvím</a:t>
            </a:r>
          </a:p>
          <a:p>
            <a:r>
              <a:rPr lang="cs-CZ" dirty="0" smtClean="0"/>
              <a:t>města jsou termální prameny.</a:t>
            </a:r>
          </a:p>
          <a:p>
            <a:r>
              <a:rPr lang="cs-CZ" dirty="0" smtClean="0"/>
              <a:t>Díky nim je Budapešť jedním </a:t>
            </a:r>
          </a:p>
          <a:p>
            <a:r>
              <a:rPr lang="cs-CZ" dirty="0" smtClean="0"/>
              <a:t>největších lázeňských měst na</a:t>
            </a:r>
          </a:p>
          <a:p>
            <a:r>
              <a:rPr lang="cs-CZ" dirty="0" smtClean="0"/>
              <a:t>světě.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6886" y="1111206"/>
            <a:ext cx="1265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Budapešť</a:t>
            </a:r>
            <a:endParaRPr lang="cs-CZ" dirty="0"/>
          </a:p>
        </p:txBody>
      </p:sp>
      <p:pic>
        <p:nvPicPr>
          <p:cNvPr id="2050" name="Picture 2" descr="C:\Users\Uzivatel\Desktop\budapest_stre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757" y="3777930"/>
            <a:ext cx="4119360" cy="295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Desktop\gelertbudapes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13872"/>
            <a:ext cx="4240858" cy="5190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148064" y="6052646"/>
            <a:ext cx="2718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Termální lázně </a:t>
            </a:r>
            <a:r>
              <a:rPr lang="cs-CZ" dirty="0" err="1" smtClean="0">
                <a:solidFill>
                  <a:schemeClr val="bg1"/>
                </a:solidFill>
              </a:rPr>
              <a:t>Gellért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2132856"/>
            <a:ext cx="1265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Budapešť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60141" y="3924635"/>
            <a:ext cx="1265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Budapešť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11300" y="6056636"/>
            <a:ext cx="2162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Sídlo parlamentu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9822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30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3767" y="4549676"/>
            <a:ext cx="87484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 Maďarska pochází i u nás velmi </a:t>
            </a:r>
            <a:r>
              <a:rPr lang="cs-CZ" dirty="0" smtClean="0"/>
              <a:t>oblíbená čabajka a </a:t>
            </a:r>
            <a:r>
              <a:rPr lang="cs-CZ" dirty="0"/>
              <a:t>z města Debrecen </a:t>
            </a:r>
            <a:r>
              <a:rPr lang="cs-CZ" dirty="0" smtClean="0"/>
              <a:t>debrecínka</a:t>
            </a:r>
            <a:r>
              <a:rPr lang="cs-CZ" dirty="0"/>
              <a:t>.</a:t>
            </a:r>
          </a:p>
          <a:p>
            <a:r>
              <a:rPr lang="cs-CZ" dirty="0"/>
              <a:t>Nejtypičtější maďarský pokrm je </a:t>
            </a:r>
            <a:r>
              <a:rPr lang="cs-CZ" dirty="0" err="1"/>
              <a:t>gulyas</a:t>
            </a:r>
            <a:r>
              <a:rPr lang="cs-CZ" dirty="0"/>
              <a:t>.</a:t>
            </a:r>
          </a:p>
          <a:p>
            <a:r>
              <a:rPr lang="cs-CZ" dirty="0"/>
              <a:t>Na rozdíl od našeho guláše jde v podstatě o vydatnou polévku z hovězího masa, brambor a cibule, to vše okořeněné sladkou nebo pálivou paprikou. Pastevci v </a:t>
            </a:r>
            <a:r>
              <a:rPr lang="cs-CZ" dirty="0" err="1"/>
              <a:t>pusztě</a:t>
            </a:r>
            <a:r>
              <a:rPr lang="cs-CZ" dirty="0"/>
              <a:t> si ji vařili v kotlíku zvaném </a:t>
            </a:r>
            <a:r>
              <a:rPr lang="cs-CZ" dirty="0" err="1"/>
              <a:t>gulyas</a:t>
            </a:r>
            <a:r>
              <a:rPr lang="cs-CZ" dirty="0"/>
              <a:t> a právě odtud pochází název jídla.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71423" y="105888"/>
            <a:ext cx="7125113" cy="924475"/>
          </a:xfrm>
        </p:spPr>
        <p:txBody>
          <a:bodyPr/>
          <a:lstStyle/>
          <a:p>
            <a:r>
              <a:rPr lang="cs-CZ" sz="3600" dirty="0" smtClean="0">
                <a:ln>
                  <a:solidFill>
                    <a:schemeClr val="accent4"/>
                  </a:solidFill>
                </a:ln>
                <a:solidFill>
                  <a:schemeClr val="accent3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Maďarská kuchyně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980728"/>
            <a:ext cx="92890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Maďarsko je známé svou kuchyní. Ta byla ovlivněna stravou pastevců</a:t>
            </a:r>
          </a:p>
          <a:p>
            <a:r>
              <a:rPr lang="cs-CZ" dirty="0" smtClean="0"/>
              <a:t>z Velké uherské nížiny, kuchyní slovanských zemí a kuchyní</a:t>
            </a:r>
          </a:p>
          <a:p>
            <a:r>
              <a:rPr lang="cs-CZ" dirty="0" smtClean="0"/>
              <a:t>Rakouska i Turecka. Nejčastější kořením používaným v Maďarsku je</a:t>
            </a:r>
          </a:p>
          <a:p>
            <a:r>
              <a:rPr lang="cs-CZ" dirty="0" smtClean="0"/>
              <a:t>paprika, která se v restauracích dává na stůl spolu s pepřem a solí.</a:t>
            </a:r>
          </a:p>
          <a:p>
            <a:r>
              <a:rPr lang="cs-CZ" dirty="0" smtClean="0"/>
              <a:t>Velmi oblíbené je zelí. </a:t>
            </a:r>
            <a:endParaRPr lang="cs-CZ" dirty="0"/>
          </a:p>
        </p:txBody>
      </p:sp>
      <p:pic>
        <p:nvPicPr>
          <p:cNvPr id="3076" name="Picture 4" descr="C:\Users\Uzivatel\Desktop\data_218_0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04864"/>
            <a:ext cx="3960191" cy="22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813730" y="4005064"/>
            <a:ext cx="2036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Koložvárské</a:t>
            </a:r>
            <a:r>
              <a:rPr lang="cs-CZ" dirty="0" smtClean="0"/>
              <a:t> zelí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3334680"/>
            <a:ext cx="1988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Maďarský guláš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XXPCW6SS\MP9004007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274" y="2256164"/>
            <a:ext cx="1472940" cy="2208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Desktop\madarska-kuchyne-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919" y="0"/>
            <a:ext cx="9555878" cy="700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777901" y="328003"/>
            <a:ext cx="1988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Maďarský guláš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4286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500"/>
                            </p:stCondLst>
                            <p:childTnLst>
                              <p:par>
                                <p:cTn id="22" presetID="21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5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45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8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8" grpId="0"/>
      <p:bldP spid="10" grpId="0"/>
      <p:bldP spid="4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7" descr="C:\Users\Uzivatel\Desktop\Hungary_map_modern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3" y="-9664"/>
            <a:ext cx="4932040" cy="351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565810"/>
            <a:ext cx="468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SK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44198" y="565810"/>
            <a:ext cx="4753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UA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4962" y="2167303"/>
            <a:ext cx="4892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RO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05358" y="2636912"/>
            <a:ext cx="6094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SRB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8848" y="2670341"/>
            <a:ext cx="48122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HR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988840"/>
            <a:ext cx="5994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SLO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 rot="10951731" flipH="1" flipV="1">
            <a:off x="114647" y="1027474"/>
            <a:ext cx="67065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A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4840" y="1596861"/>
            <a:ext cx="3668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Urči sousední státy Maďarska.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988654" y="317267"/>
            <a:ext cx="2596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Opakování Maďarska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16651" y="858197"/>
            <a:ext cx="33651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Správné odpovědi ověř </a:t>
            </a:r>
            <a:r>
              <a:rPr lang="cs-CZ" dirty="0"/>
              <a:t>kliknutím pera na tabuli.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64042" y="2152291"/>
            <a:ext cx="367036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Hlavní město………………………… </a:t>
            </a:r>
          </a:p>
          <a:p>
            <a:r>
              <a:rPr lang="cs-CZ" dirty="0" smtClean="0"/>
              <a:t>Leží na řece………………………….</a:t>
            </a:r>
          </a:p>
          <a:p>
            <a:r>
              <a:rPr lang="cs-CZ" dirty="0" smtClean="0"/>
              <a:t>Další řeka……………………………..</a:t>
            </a:r>
          </a:p>
          <a:p>
            <a:r>
              <a:rPr lang="cs-CZ" dirty="0" smtClean="0"/>
              <a:t>Jezero…………………………………..</a:t>
            </a:r>
          </a:p>
          <a:p>
            <a:r>
              <a:rPr lang="cs-CZ" dirty="0" smtClean="0"/>
              <a:t>Měna…………………………………….</a:t>
            </a:r>
          </a:p>
          <a:p>
            <a:endParaRPr lang="cs-CZ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7039865" y="2126806"/>
            <a:ext cx="1265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Budapešť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29060" y="2360743"/>
            <a:ext cx="872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Dunaj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87759" y="2662964"/>
            <a:ext cx="649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Tisa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57806" y="2975466"/>
            <a:ext cx="1059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Balaton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072217" y="3201091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forint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2444" y="4149080"/>
            <a:ext cx="72154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Povrch Maďarska tvoří pohoří…………………..,……………………..les.</a:t>
            </a:r>
          </a:p>
          <a:p>
            <a:r>
              <a:rPr lang="cs-CZ" dirty="0" smtClean="0"/>
              <a:t>Nížiny………………………….a ………………………………. ……………………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12309" y="4079457"/>
            <a:ext cx="839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Mátra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946835" y="4079457"/>
            <a:ext cx="1293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Bakoňský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96354" y="4426079"/>
            <a:ext cx="718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Malá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199580" y="4426079"/>
            <a:ext cx="806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133745" y="4426079"/>
            <a:ext cx="1106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uherská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Uzivatel\Desktop\madarska-kuchyne-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734" y="5013176"/>
            <a:ext cx="2307819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4199580" y="5157192"/>
            <a:ext cx="2747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Víš, co je na obrázku?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675363" y="5589240"/>
            <a:ext cx="176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Znáš recept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306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500"/>
                            </p:stCondLst>
                            <p:childTnLst>
                              <p:par>
                                <p:cTn id="8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000"/>
                            </p:stCondLst>
                            <p:childTnLst>
                              <p:par>
                                <p:cTn id="12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6000"/>
                            </p:stCondLst>
                            <p:childTnLst>
                              <p:par>
                                <p:cTn id="17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7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2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2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1" grpId="0"/>
      <p:bldP spid="14" grpId="0"/>
      <p:bldP spid="15" grpId="0"/>
      <p:bldP spid="18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125113" cy="924475"/>
          </a:xfrm>
        </p:spPr>
        <p:txBody>
          <a:bodyPr/>
          <a:lstStyle/>
          <a:p>
            <a:pPr algn="ctr"/>
            <a:r>
              <a:rPr lang="cs-CZ" sz="6000" dirty="0" smtClean="0">
                <a:ln>
                  <a:solidFill>
                    <a:schemeClr val="accent4"/>
                  </a:solidFill>
                </a:ln>
                <a:solidFill>
                  <a:schemeClr val="accent3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Zdroje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2103"/>
            <a:ext cx="9144000" cy="5949280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LAZAR, Ondřej. </a:t>
            </a:r>
            <a:r>
              <a:rPr lang="cs-CZ" i="1" dirty="0"/>
              <a:t>www.novinky.cz</a:t>
            </a:r>
            <a:r>
              <a:rPr lang="cs-CZ" dirty="0"/>
              <a:t> [online]. [cit. 8.1.2013].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im.novinky.cz/385/183855-top_foto1-qz729.jpg</a:t>
            </a:r>
            <a:endParaRPr lang="cs-CZ" dirty="0" smtClean="0"/>
          </a:p>
          <a:p>
            <a:r>
              <a:rPr lang="pl-PL" dirty="0"/>
              <a:t>SKKOPP. </a:t>
            </a:r>
            <a:r>
              <a:rPr lang="pl-PL" i="1" dirty="0"/>
              <a:t>www.wikipedie.cz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upload.wikimedia.org/wikipedia/commons/thumb/c/c1/Flag_of_Hungary.svg/800px-Flag_of_Hungary.svg.png</a:t>
            </a:r>
            <a:endParaRPr lang="pl-PL" dirty="0" smtClean="0"/>
          </a:p>
          <a:p>
            <a:r>
              <a:rPr lang="pl-PL" dirty="0"/>
              <a:t>THOMMY. </a:t>
            </a:r>
            <a:r>
              <a:rPr lang="pl-PL" i="1" dirty="0"/>
              <a:t>www.wikipedie.cz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upload.wikimedia.org/wikipedia/commons/thumb/4/45/Coat_of_Arms_of_Hungary.svg/284px-Coat_of_Arms_of_Hungary.svg.png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www.banknotenews.com/files/page0_blog_entry15_1.jpg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upload.wikimedia.org/wikipedia/commons/thumb/6/69/Ader_Janos.jpg/220px-Ader_Janos.jpg</a:t>
            </a:r>
            <a:endParaRPr lang="pl-PL" dirty="0" smtClean="0"/>
          </a:p>
          <a:p>
            <a:r>
              <a:rPr lang="pl-PL" dirty="0"/>
              <a:t>NTERNET. </a:t>
            </a:r>
            <a:r>
              <a:rPr lang="pl-PL" i="1" dirty="0"/>
              <a:t>www.google.cz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www.phonebookoftheworld.com/hungary/mountain/kekes4.jpg</a:t>
            </a:r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www.continentaltravel.hu/UserFiles/Image/old_pics/balaton%20vitorlasokkal.jpg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cestuj-levne.cz/wp-content/gallery/budapest_1/budapest_stred.jpg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madarsko.svetadily.cz/userfiles/image/clanky/madarsko/madarska-kuchyne-2.jpg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thehungarygames.files.wordpress.com/2012/09/pool1.jpg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13"/>
              </a:rPr>
              <a:t>http://leccos.com/pics/pic/madarsko-_</a:t>
            </a:r>
            <a:r>
              <a:rPr lang="pl-PL" dirty="0" smtClean="0">
                <a:hlinkClick r:id="rId13"/>
              </a:rPr>
              <a:t>mapa.jpg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14"/>
              </a:rPr>
              <a:t>http://</a:t>
            </a:r>
            <a:r>
              <a:rPr lang="pl-PL" dirty="0" smtClean="0">
                <a:hlinkClick r:id="rId14"/>
              </a:rPr>
              <a:t>madarsko.svetadily.cz/userfiles/image/clanky/madarsko/mapa-upr.jpg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8.1.2013]. Dostupný na WWW: </a:t>
            </a:r>
            <a:r>
              <a:rPr lang="pl-PL" dirty="0">
                <a:hlinkClick r:id="rId15"/>
              </a:rPr>
              <a:t>http://</a:t>
            </a:r>
            <a:r>
              <a:rPr lang="pl-PL" dirty="0" smtClean="0">
                <a:hlinkClick r:id="rId15"/>
              </a:rPr>
              <a:t>upload.wikimedia.org/wikipedia/commons/1/1e/Hungary_map_modern.png</a:t>
            </a:r>
            <a:endParaRPr lang="pl-PL" dirty="0" smtClean="0"/>
          </a:p>
          <a:p>
            <a:endParaRPr lang="pl-PL" dirty="0" smtClean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434</TotalTime>
  <Words>508</Words>
  <Application>Microsoft Office PowerPoint</Application>
  <PresentationFormat>Předvádění na obrazovce (4:3)</PresentationFormat>
  <Paragraphs>129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Spring</vt:lpstr>
      <vt:lpstr>Prezentace aplikace PowerPoint</vt:lpstr>
      <vt:lpstr>Anotace</vt:lpstr>
      <vt:lpstr>Prezentace aplikace PowerPoint</vt:lpstr>
      <vt:lpstr>Maďarsko</vt:lpstr>
      <vt:lpstr>Sousední státy</vt:lpstr>
      <vt:lpstr>Prezentace aplikace PowerPoint</vt:lpstr>
      <vt:lpstr>Hospodářství Maďarska</vt:lpstr>
      <vt:lpstr>Povrch</vt:lpstr>
      <vt:lpstr>Prezentace aplikace PowerPoint</vt:lpstr>
      <vt:lpstr>Vodstvo</vt:lpstr>
      <vt:lpstr>Turistické zajímavosti</vt:lpstr>
      <vt:lpstr>Maďarská kuchyně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Honza</cp:lastModifiedBy>
  <cp:revision>62</cp:revision>
  <dcterms:created xsi:type="dcterms:W3CDTF">2011-08-21T15:31:45Z</dcterms:created>
  <dcterms:modified xsi:type="dcterms:W3CDTF">2013-02-07T18:34:23Z</dcterms:modified>
</cp:coreProperties>
</file>