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2B2B2"/>
    <a:srgbClr val="CC3300"/>
    <a:srgbClr val="00FF00"/>
    <a:srgbClr val="0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72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err="1" smtClean="0"/>
            <a:t>Kouglová</a:t>
          </a:r>
          <a:r>
            <a:rPr lang="cs-CZ" dirty="0" smtClean="0"/>
            <a:t> </a:t>
          </a:r>
          <a:r>
            <a:rPr lang="cs-CZ" dirty="0" err="1" smtClean="0"/>
            <a:t>Rita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 14C_15 </a:t>
          </a:r>
          <a:r>
            <a:rPr lang="cs-CZ" dirty="0" smtClean="0"/>
            <a:t>Téma –Měsíce v roce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Téma:Prvouka,1.ročník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 custLinFactNeighborX="1896" custLinFactNeighborY="702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VY_32_INOVACE_01_Téma</a:t>
          </a:r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Téma:</a:t>
          </a:r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513947861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pro žáky 1.ročníku v Prvouce a využití na interaktivní tabuli.</a:t>
            </a:r>
          </a:p>
          <a:p>
            <a:r>
              <a:rPr lang="cs-CZ" dirty="0" smtClean="0"/>
              <a:t>Učivo navazuje na téma roční období, žáci zopakují svoje znalosti a naváží na nové učivo.</a:t>
            </a:r>
          </a:p>
          <a:p>
            <a:r>
              <a:rPr lang="cs-CZ" dirty="0" smtClean="0"/>
              <a:t>Podle obrázků popisují a charakterizují jednotlivé měsíce v roce.Na procvičení učiva doplňují neúplné názvy měsíců a rozdělí je do skupin podle </a:t>
            </a:r>
            <a:r>
              <a:rPr lang="cs-CZ" smtClean="0"/>
              <a:t>ročního období.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Měsíce v roce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034" y="1285860"/>
            <a:ext cx="76438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Rok má </a:t>
            </a:r>
            <a:r>
              <a:rPr lang="cs-CZ" sz="2400" b="1" dirty="0" smtClean="0">
                <a:solidFill>
                  <a:srgbClr val="FF0000"/>
                </a:solidFill>
              </a:rPr>
              <a:t>12 </a:t>
            </a:r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měsíců a každé roční období má </a:t>
            </a:r>
            <a:r>
              <a:rPr lang="cs-CZ" sz="2400" b="1" dirty="0" smtClean="0">
                <a:solidFill>
                  <a:srgbClr val="FF0000"/>
                </a:solidFill>
              </a:rPr>
              <a:t>4 </a:t>
            </a:r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měsíce.</a:t>
            </a:r>
            <a:endParaRPr lang="cs-CZ" sz="2400" b="1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500166" y="3857628"/>
            <a:ext cx="1357322" cy="1357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 flipH="1">
            <a:off x="357157" y="3714752"/>
            <a:ext cx="12601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Leden</a:t>
            </a:r>
            <a:endParaRPr lang="cs-CZ" sz="28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28992" y="342900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TextovéPole 11"/>
          <p:cNvSpPr txBox="1"/>
          <p:nvPr/>
        </p:nvSpPr>
        <p:spPr>
          <a:xfrm>
            <a:off x="5643570" y="3357562"/>
            <a:ext cx="4143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Únor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426234" y="4019683"/>
            <a:ext cx="33606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ZIMNÍ MĚSÍCE</a:t>
            </a:r>
            <a:endParaRPr lang="cs-CZ" sz="4000" b="1" dirty="0">
              <a:solidFill>
                <a:srgbClr val="00B050"/>
              </a:solidFill>
            </a:endParaRPr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28992" y="1714488"/>
            <a:ext cx="1571636" cy="1571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7" name="TextovéPole 16"/>
          <p:cNvSpPr txBox="1"/>
          <p:nvPr/>
        </p:nvSpPr>
        <p:spPr>
          <a:xfrm>
            <a:off x="1285852" y="2357430"/>
            <a:ext cx="24288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Prosinec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15008" y="1714488"/>
            <a:ext cx="1571636" cy="1571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9" name="TextovéPole 18"/>
          <p:cNvSpPr txBox="1"/>
          <p:nvPr/>
        </p:nvSpPr>
        <p:spPr>
          <a:xfrm>
            <a:off x="500034" y="5572140"/>
            <a:ext cx="721523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Žáci vyjmenovávají jednotlivé měsíce a charakterizují je podle obrázků.</a:t>
            </a:r>
            <a:endParaRPr lang="cs-CZ" sz="28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Jarní měsíce</a:t>
            </a:r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357422" y="1357298"/>
            <a:ext cx="1500198" cy="1500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1214414" y="1714488"/>
            <a:ext cx="12858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Březen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40" y="150017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43306" y="3714752"/>
            <a:ext cx="1614486" cy="1614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643570" y="357187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5429256" y="2500306"/>
            <a:ext cx="12858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Duben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00166" y="4572008"/>
            <a:ext cx="2000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Květen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71538" y="6000768"/>
            <a:ext cx="82153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Žáci podle obrázků charakterizují jednotlivé měsíce.</a:t>
            </a:r>
            <a:endParaRPr lang="cs-CZ" sz="2800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Letní měsíce</a:t>
            </a:r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71472" y="192880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57554" y="185736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15074" y="192880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857224" y="4429132"/>
            <a:ext cx="12858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Červen</a:t>
            </a:r>
            <a:endParaRPr lang="cs-CZ" sz="28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71868" y="4500570"/>
            <a:ext cx="15716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Červenec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15140" y="4500570"/>
            <a:ext cx="20717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Srpen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1472" y="6000768"/>
            <a:ext cx="79296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Žáci podle obrázků popisují letní měsíce.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Podzimní měsíce</a:t>
            </a:r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214311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868" y="207167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86578" y="214311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1000100" y="4429132"/>
            <a:ext cx="12144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Září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86182" y="4357694"/>
            <a:ext cx="1928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Listopad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929454" y="4429132"/>
            <a:ext cx="1714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Prosinec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596" y="5357826"/>
            <a:ext cx="84296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Žáci opět podle obrázků popisují podzimní měsíce.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8229600" cy="1143000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Žáci doplní názvy měsíců podle ročních období</a:t>
            </a:r>
            <a:endParaRPr lang="cs-CZ" sz="4000" b="1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785924"/>
          <a:ext cx="8229600" cy="4429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110729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000000"/>
                          </a:solidFill>
                        </a:rPr>
                        <a:t>Jaro</a:t>
                      </a:r>
                      <a:endParaRPr lang="cs-CZ" sz="40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Léto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Podzim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CC33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Zima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B2B2B2"/>
                    </a:solidFill>
                  </a:tcPr>
                </a:tc>
              </a:tr>
              <a:tr h="11072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33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B2B2B2"/>
                    </a:solidFill>
                  </a:tcPr>
                </a:tc>
              </a:tr>
              <a:tr h="11072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33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B2B2B2"/>
                    </a:solidFill>
                  </a:tcPr>
                </a:tc>
              </a:tr>
              <a:tr h="11072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33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B2B2B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hlinkClick r:id="rId2"/>
              </a:rPr>
              <a:t>http://office.</a:t>
            </a:r>
            <a:r>
              <a:rPr lang="cs-CZ" dirty="0" err="1" smtClean="0">
                <a:solidFill>
                  <a:srgbClr val="002060"/>
                </a:solidFill>
                <a:hlinkClick r:id="rId2"/>
              </a:rPr>
              <a:t>microsoft.com</a:t>
            </a:r>
            <a:r>
              <a:rPr lang="cs-CZ" dirty="0" smtClean="0">
                <a:solidFill>
                  <a:srgbClr val="002060"/>
                </a:solidFill>
              </a:rPr>
              <a:t> - </a:t>
            </a:r>
            <a:r>
              <a:rPr lang="cs-CZ" dirty="0" smtClean="0">
                <a:solidFill>
                  <a:prstClr val="black"/>
                </a:solidFill>
                <a:latin typeface="Arial" charset="0"/>
              </a:rPr>
              <a:t>otevřená galerie</a:t>
            </a:r>
            <a:endParaRPr lang="cs-CZ" dirty="0">
              <a:solidFill>
                <a:prstClr val="black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504</TotalTime>
  <Words>172</Words>
  <Application>Microsoft Office PowerPoint</Application>
  <PresentationFormat>Předvádění na obrazovce (4:3)</PresentationFormat>
  <Paragraphs>38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</vt:lpstr>
      <vt:lpstr>Měsíce v roce</vt:lpstr>
      <vt:lpstr>Jarní měsíce</vt:lpstr>
      <vt:lpstr>Letní měsíce</vt:lpstr>
      <vt:lpstr>Podzimní měsíce</vt:lpstr>
      <vt:lpstr>Žáci doplní názvy měsíců podle ročních období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Rita</cp:lastModifiedBy>
  <cp:revision>86</cp:revision>
  <dcterms:created xsi:type="dcterms:W3CDTF">2011-08-21T15:31:45Z</dcterms:created>
  <dcterms:modified xsi:type="dcterms:W3CDTF">2013-01-20T13:20:38Z</dcterms:modified>
</cp:coreProperties>
</file>