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58" r:id="rId2"/>
    <p:sldId id="259" r:id="rId3"/>
    <p:sldId id="261" r:id="rId4"/>
    <p:sldId id="262" r:id="rId5"/>
    <p:sldId id="263" r:id="rId6"/>
    <p:sldId id="264" r:id="rId7"/>
    <p:sldId id="265" r:id="rId8"/>
    <p:sldId id="260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776" autoAdjust="0"/>
    <p:restoredTop sz="91520" autoAdjust="0"/>
  </p:normalViewPr>
  <p:slideViewPr>
    <p:cSldViewPr>
      <p:cViewPr varScale="1">
        <p:scale>
          <a:sx n="67" d="100"/>
          <a:sy n="67" d="100"/>
        </p:scale>
        <p:origin x="-1182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 </a:t>
          </a:r>
          <a:r>
            <a:rPr lang="cs-CZ" sz="1400" baseline="0" dirty="0" smtClean="0"/>
            <a:t>Podpora výuky v technických oborech</a:t>
          </a:r>
          <a:endParaRPr lang="cs-CZ" sz="14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</a:t>
          </a:r>
          <a:r>
            <a:rPr lang="cs-CZ" sz="1400" dirty="0" smtClean="0"/>
            <a:t>Střední odborná škola Net Office, spol. s r.o., Orlová-Lutyně</a:t>
          </a:r>
          <a:endParaRPr lang="cs-CZ" sz="14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r>
            <a:rPr lang="cs-CZ" sz="1400" dirty="0" smtClean="0"/>
            <a:t>Ing. Adéla </a:t>
          </a:r>
          <a:r>
            <a:rPr lang="cs-CZ" sz="1400" dirty="0" err="1" smtClean="0"/>
            <a:t>Tomalová</a:t>
          </a:r>
          <a:endParaRPr lang="cs-CZ" sz="14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</a:t>
          </a:r>
          <a:r>
            <a:rPr lang="cs-CZ" sz="1400" dirty="0" smtClean="0"/>
            <a:t>Objektově orientované programování v C#</a:t>
          </a:r>
          <a:endParaRPr lang="cs-CZ" sz="14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</a:t>
          </a:r>
          <a:r>
            <a:rPr lang="cs-CZ" sz="1400" dirty="0" smtClean="0"/>
            <a:t>CZ.1.07/1.5.00/34.0458</a:t>
          </a:r>
          <a:r>
            <a:rPr lang="cs-CZ" sz="2000" dirty="0" smtClean="0"/>
            <a:t>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4FEF812-25E0-4885-A14E-E5EF514706CB}" type="presOf" srcId="{B651F6E3-6281-48DB-9319-2AEAFDAE7572}" destId="{6BB5E863-4638-4E1D-BFDE-399D028AC4ED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470379A2-D292-4E18-8F49-B02F1E2AC474}" type="presOf" srcId="{D1B46980-6531-4606-95E6-44980827E919}" destId="{6140AFEC-043D-4C43-A2F9-D0F5331DF3A3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0E0F4D5B-EDD3-4BD9-B4D0-92F9C055E075}" type="presOf" srcId="{D8197B8C-B260-4A16-BDF4-0947B075E274}" destId="{5A5FFA88-C948-4069-8E93-59FA12366E83}" srcOrd="1" destOrd="0" presId="urn:microsoft.com/office/officeart/2005/8/layout/target3"/>
    <dgm:cxn modelId="{E9E7C696-E6F1-4E67-9CCE-5CADCD546BA0}" type="presOf" srcId="{B651F6E3-6281-48DB-9319-2AEAFDAE7572}" destId="{619D679B-A015-4ECF-8348-D1034C574F40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9721441C-C626-4825-BC38-E7BDFD044BE4}" type="presOf" srcId="{D1B46980-6531-4606-95E6-44980827E919}" destId="{2BE915AB-18AA-4053-B92C-3BFC9ED204BB}" srcOrd="1" destOrd="0" presId="urn:microsoft.com/office/officeart/2005/8/layout/target3"/>
    <dgm:cxn modelId="{35BB3109-DBF4-42BA-8DE9-E27115DEC968}" type="presOf" srcId="{757F3AB3-0718-4624-B441-E567A8F0AB56}" destId="{333A1088-737F-45CB-B68E-254E46348037}" srcOrd="0" destOrd="0" presId="urn:microsoft.com/office/officeart/2005/8/layout/target3"/>
    <dgm:cxn modelId="{1F9E30CF-8563-4A15-BD12-6AEF0E9C8453}" type="presOf" srcId="{D8197B8C-B260-4A16-BDF4-0947B075E274}" destId="{25B08C86-7E15-44DC-BE7F-FFB55DD49D12}" srcOrd="0" destOrd="0" presId="urn:microsoft.com/office/officeart/2005/8/layout/target3"/>
    <dgm:cxn modelId="{822F2609-D2A7-466C-A5D0-66F00DA17DF9}" type="presOf" srcId="{D1D4F407-5343-4D3F-B5B9-D407B03CAEB4}" destId="{D005CE8C-CC26-4C3E-AC11-E15060ECD759}" srcOrd="0" destOrd="0" presId="urn:microsoft.com/office/officeart/2005/8/layout/target3"/>
    <dgm:cxn modelId="{D265F373-3A67-47A6-8465-F39F73CA93F8}" type="presOf" srcId="{4C35D32F-0EAB-4CD7-82EE-45574DC2A586}" destId="{8BEBB6EC-1DAA-4CAC-8A25-BC0FCBD5DBD5}" srcOrd="0" destOrd="0" presId="urn:microsoft.com/office/officeart/2005/8/layout/target3"/>
    <dgm:cxn modelId="{F7F72D23-665A-418D-A308-5D3EAB74FC03}" type="presOf" srcId="{4C35D32F-0EAB-4CD7-82EE-45574DC2A586}" destId="{890E4F0B-2866-4A3F-A3C7-2A14B1797930}" srcOrd="1" destOrd="0" presId="urn:microsoft.com/office/officeart/2005/8/layout/target3"/>
    <dgm:cxn modelId="{787866A1-6074-46D6-8B27-59DBBA1239C7}" type="presOf" srcId="{D1D4F407-5343-4D3F-B5B9-D407B03CAEB4}" destId="{AED2198E-93D5-4001-81B4-73124B309672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8181121E-53A1-4A29-A0DF-E0552248295A}" type="presParOf" srcId="{333A1088-737F-45CB-B68E-254E46348037}" destId="{F5ABB229-8D3B-4694-996A-96F23CF14429}" srcOrd="0" destOrd="0" presId="urn:microsoft.com/office/officeart/2005/8/layout/target3"/>
    <dgm:cxn modelId="{C16C59DF-817A-4387-A1C8-03191314E564}" type="presParOf" srcId="{333A1088-737F-45CB-B68E-254E46348037}" destId="{F41139FD-01EE-4571-8B17-4FB00FC51163}" srcOrd="1" destOrd="0" presId="urn:microsoft.com/office/officeart/2005/8/layout/target3"/>
    <dgm:cxn modelId="{C7455A6A-94BC-4C27-8B3F-9120010A3CBC}" type="presParOf" srcId="{333A1088-737F-45CB-B68E-254E46348037}" destId="{D005CE8C-CC26-4C3E-AC11-E15060ECD759}" srcOrd="2" destOrd="0" presId="urn:microsoft.com/office/officeart/2005/8/layout/target3"/>
    <dgm:cxn modelId="{F1228B20-3FC3-4431-A9FF-B2C9B8B0A584}" type="presParOf" srcId="{333A1088-737F-45CB-B68E-254E46348037}" destId="{2C702D82-9B77-49B7-9568-BB8EB47C3372}" srcOrd="3" destOrd="0" presId="urn:microsoft.com/office/officeart/2005/8/layout/target3"/>
    <dgm:cxn modelId="{74837E02-C8C6-4327-869A-D7C8AE0849E9}" type="presParOf" srcId="{333A1088-737F-45CB-B68E-254E46348037}" destId="{A52A0455-90FF-4808-ABD0-F02540D31D5A}" srcOrd="4" destOrd="0" presId="urn:microsoft.com/office/officeart/2005/8/layout/target3"/>
    <dgm:cxn modelId="{64ED6B19-70CD-42B4-B070-120749D0CA0E}" type="presParOf" srcId="{333A1088-737F-45CB-B68E-254E46348037}" destId="{6140AFEC-043D-4C43-A2F9-D0F5331DF3A3}" srcOrd="5" destOrd="0" presId="urn:microsoft.com/office/officeart/2005/8/layout/target3"/>
    <dgm:cxn modelId="{C2D930A1-B9B8-4019-B0FA-B00F6928B8AA}" type="presParOf" srcId="{333A1088-737F-45CB-B68E-254E46348037}" destId="{9358AC05-5D7D-4327-9F80-1AD486AEA664}" srcOrd="6" destOrd="0" presId="urn:microsoft.com/office/officeart/2005/8/layout/target3"/>
    <dgm:cxn modelId="{60E01785-250F-4FCA-AC51-09155B606C69}" type="presParOf" srcId="{333A1088-737F-45CB-B68E-254E46348037}" destId="{313FC574-E1CD-4FB4-B054-0B805CE0447D}" srcOrd="7" destOrd="0" presId="urn:microsoft.com/office/officeart/2005/8/layout/target3"/>
    <dgm:cxn modelId="{5D0DB976-A3B6-4A07-A451-C9D697B5DF3E}" type="presParOf" srcId="{333A1088-737F-45CB-B68E-254E46348037}" destId="{619D679B-A015-4ECF-8348-D1034C574F40}" srcOrd="8" destOrd="0" presId="urn:microsoft.com/office/officeart/2005/8/layout/target3"/>
    <dgm:cxn modelId="{145995F4-BE87-4921-856B-4AA003F761A8}" type="presParOf" srcId="{333A1088-737F-45CB-B68E-254E46348037}" destId="{322283A8-4A27-4CDA-BAE3-F381106A9174}" srcOrd="9" destOrd="0" presId="urn:microsoft.com/office/officeart/2005/8/layout/target3"/>
    <dgm:cxn modelId="{F3B932F9-46FA-48FD-993E-CFD1CFF1C08C}" type="presParOf" srcId="{333A1088-737F-45CB-B68E-254E46348037}" destId="{FFC9F71D-1B4F-4AD9-A4A6-86ADEFC8AF5C}" srcOrd="10" destOrd="0" presId="urn:microsoft.com/office/officeart/2005/8/layout/target3"/>
    <dgm:cxn modelId="{4606678F-8640-442C-B7A4-22F916EC28E9}" type="presParOf" srcId="{333A1088-737F-45CB-B68E-254E46348037}" destId="{25B08C86-7E15-44DC-BE7F-FFB55DD49D12}" srcOrd="11" destOrd="0" presId="urn:microsoft.com/office/officeart/2005/8/layout/target3"/>
    <dgm:cxn modelId="{E58D1ECB-8D79-446C-9B35-02FFEBF56707}" type="presParOf" srcId="{333A1088-737F-45CB-B68E-254E46348037}" destId="{76644BE8-9D7C-4C09-B250-3D10AF48CBB7}" srcOrd="12" destOrd="0" presId="urn:microsoft.com/office/officeart/2005/8/layout/target3"/>
    <dgm:cxn modelId="{80233A76-23C5-470E-9791-17B7BB9C1431}" type="presParOf" srcId="{333A1088-737F-45CB-B68E-254E46348037}" destId="{EE85B701-7295-41C0-BA7A-34D3756A2AE6}" srcOrd="13" destOrd="0" presId="urn:microsoft.com/office/officeart/2005/8/layout/target3"/>
    <dgm:cxn modelId="{99795B5B-6B85-4ED9-B2F2-8FF46E710FA0}" type="presParOf" srcId="{333A1088-737F-45CB-B68E-254E46348037}" destId="{8BEBB6EC-1DAA-4CAC-8A25-BC0FCBD5DBD5}" srcOrd="14" destOrd="0" presId="urn:microsoft.com/office/officeart/2005/8/layout/target3"/>
    <dgm:cxn modelId="{C7AB7F81-39DA-4088-B557-167BEB0F9F61}" type="presParOf" srcId="{333A1088-737F-45CB-B68E-254E46348037}" destId="{AED2198E-93D5-4001-81B4-73124B309672}" srcOrd="15" destOrd="0" presId="urn:microsoft.com/office/officeart/2005/8/layout/target3"/>
    <dgm:cxn modelId="{76E99CD2-B3E6-4EBD-94AA-845ADEEFFFC9}" type="presParOf" srcId="{333A1088-737F-45CB-B68E-254E46348037}" destId="{2BE915AB-18AA-4053-B92C-3BFC9ED204BB}" srcOrd="16" destOrd="0" presId="urn:microsoft.com/office/officeart/2005/8/layout/target3"/>
    <dgm:cxn modelId="{0D3D7164-9B29-44BF-872D-B75C2C50F307}" type="presParOf" srcId="{333A1088-737F-45CB-B68E-254E46348037}" destId="{6BB5E863-4638-4E1D-BFDE-399D028AC4ED}" srcOrd="17" destOrd="0" presId="urn:microsoft.com/office/officeart/2005/8/layout/target3"/>
    <dgm:cxn modelId="{6D89BEF1-797A-478C-A886-AB43D0E9028F}" type="presParOf" srcId="{333A1088-737F-45CB-B68E-254E46348037}" destId="{5A5FFA88-C948-4069-8E93-59FA12366E83}" srcOrd="18" destOrd="0" presId="urn:microsoft.com/office/officeart/2005/8/layout/target3"/>
    <dgm:cxn modelId="{2198FCC6-B392-4B7E-A595-150D130AA190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</a:t>
          </a:r>
          <a:r>
            <a:rPr lang="cs-CZ" sz="1400" kern="1200" dirty="0" smtClean="0"/>
            <a:t>Střední odborná škola Net Office, spol. s r.o., Orlová-Lutyně</a:t>
          </a:r>
          <a:endParaRPr lang="cs-CZ" sz="14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</a:t>
          </a:r>
          <a:r>
            <a:rPr lang="cs-CZ" sz="1400" kern="1200" dirty="0" smtClean="0"/>
            <a:t>Ing. Adéla </a:t>
          </a:r>
          <a:r>
            <a:rPr lang="cs-CZ" sz="1400" kern="1200" dirty="0" err="1" smtClean="0"/>
            <a:t>Tomalová</a:t>
          </a:r>
          <a:endParaRPr lang="cs-CZ" sz="14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 </a:t>
          </a:r>
          <a:r>
            <a:rPr lang="cs-CZ" sz="1400" kern="1200" baseline="0" dirty="0" smtClean="0"/>
            <a:t>Podpora výuky v technických oborech</a:t>
          </a:r>
          <a:endParaRPr lang="cs-CZ" sz="14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</a:t>
          </a:r>
          <a:r>
            <a:rPr lang="cs-CZ" sz="1400" kern="1200" dirty="0" smtClean="0"/>
            <a:t>Objektově orientované programování v C#</a:t>
          </a:r>
          <a:endParaRPr lang="cs-CZ" sz="14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</a:t>
          </a:r>
          <a:r>
            <a:rPr lang="cs-CZ" sz="1400" kern="1200" dirty="0" smtClean="0"/>
            <a:t>CZ.1.07/1.5.00/34.0458</a:t>
          </a:r>
          <a:r>
            <a:rPr lang="cs-CZ" sz="2000" kern="1200" dirty="0" smtClean="0"/>
            <a:t>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18DFC2F-1D09-457B-870B-1EFCD1C047CC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589409-7E71-4249-9BBD-0235491D2BD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81546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sz="9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A94F84-342F-4B28-B6B5-93A9CB6C9291}" type="slidenum">
              <a:rPr lang="cs-CZ" smtClean="0">
                <a:solidFill>
                  <a:prstClr val="black"/>
                </a:solidFill>
              </a:rPr>
              <a:pPr/>
              <a:t>2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16474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sz="9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A94F84-342F-4B28-B6B5-93A9CB6C9291}" type="slidenum">
              <a:rPr lang="cs-CZ" smtClean="0">
                <a:solidFill>
                  <a:prstClr val="black"/>
                </a:solidFill>
              </a:rPr>
              <a:pPr/>
              <a:t>3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16474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sz="9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A94F84-342F-4B28-B6B5-93A9CB6C9291}" type="slidenum">
              <a:rPr lang="cs-CZ" smtClean="0">
                <a:solidFill>
                  <a:prstClr val="black"/>
                </a:solidFill>
              </a:rPr>
              <a:pPr/>
              <a:t>4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16474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sz="9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A94F84-342F-4B28-B6B5-93A9CB6C9291}" type="slidenum">
              <a:rPr lang="cs-CZ" smtClean="0">
                <a:solidFill>
                  <a:prstClr val="black"/>
                </a:solidFill>
              </a:rPr>
              <a:pPr/>
              <a:t>5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164749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sz="9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A94F84-342F-4B28-B6B5-93A9CB6C9291}" type="slidenum">
              <a:rPr lang="cs-CZ" smtClean="0">
                <a:solidFill>
                  <a:prstClr val="black"/>
                </a:solidFill>
              </a:rPr>
              <a:pPr/>
              <a:t>6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164749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sz="9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A94F84-342F-4B28-B6B5-93A9CB6C9291}" type="slidenum">
              <a:rPr lang="cs-CZ" smtClean="0">
                <a:solidFill>
                  <a:prstClr val="black"/>
                </a:solidFill>
              </a:rPr>
              <a:pPr/>
              <a:t>7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164749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sz="9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A94F84-342F-4B28-B6B5-93A9CB6C9291}" type="slidenum">
              <a:rPr lang="cs-CZ" smtClean="0">
                <a:solidFill>
                  <a:prstClr val="black"/>
                </a:solidFill>
              </a:rPr>
              <a:pPr/>
              <a:t>8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16474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2FCF-51C6-4661-B485-F9DF663E303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C933F-0185-4B75-A4A9-CDEDCCBCB23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19026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2FCF-51C6-4661-B485-F9DF663E303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C933F-0185-4B75-A4A9-CDEDCCBCB23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1713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2FCF-51C6-4661-B485-F9DF663E303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C933F-0185-4B75-A4A9-CDEDCCBCB23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91457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2FCF-51C6-4661-B485-F9DF663E303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C933F-0185-4B75-A4A9-CDEDCCBCB23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26637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2FCF-51C6-4661-B485-F9DF663E303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C933F-0185-4B75-A4A9-CDEDCCBCB23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14432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2FCF-51C6-4661-B485-F9DF663E303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C933F-0185-4B75-A4A9-CDEDCCBCB23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97609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2FCF-51C6-4661-B485-F9DF663E303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C933F-0185-4B75-A4A9-CDEDCCBCB23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99110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2FCF-51C6-4661-B485-F9DF663E303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C933F-0185-4B75-A4A9-CDEDCCBCB23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06206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2FCF-51C6-4661-B485-F9DF663E303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C933F-0185-4B75-A4A9-CDEDCCBCB23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90899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2FCF-51C6-4661-B485-F9DF663E303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C933F-0185-4B75-A4A9-CDEDCCBCB23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51948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2FCF-51C6-4661-B485-F9DF663E303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C933F-0185-4B75-A4A9-CDEDCCBCB23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3394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912FCF-51C6-4661-B485-F9DF663E303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DC933F-0185-4B75-A4A9-CDEDCCBCB23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22249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142066466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grpSp>
        <p:nvGrpSpPr>
          <p:cNvPr id="6" name="Skupina 5"/>
          <p:cNvGrpSpPr/>
          <p:nvPr/>
        </p:nvGrpSpPr>
        <p:grpSpPr>
          <a:xfrm>
            <a:off x="323528" y="3717032"/>
            <a:ext cx="8712968" cy="432048"/>
            <a:chOff x="179513" y="3861048"/>
            <a:chExt cx="8712968" cy="432048"/>
          </a:xfrm>
        </p:grpSpPr>
        <p:grpSp>
          <p:nvGrpSpPr>
            <p:cNvPr id="7" name="Skupina 6"/>
            <p:cNvGrpSpPr/>
            <p:nvPr/>
          </p:nvGrpSpPr>
          <p:grpSpPr>
            <a:xfrm>
              <a:off x="179513" y="3861048"/>
              <a:ext cx="8712968" cy="407634"/>
              <a:chOff x="1261405" y="1630536"/>
              <a:chExt cx="6510995" cy="407634"/>
            </a:xfrm>
          </p:grpSpPr>
          <p:sp>
            <p:nvSpPr>
              <p:cNvPr id="9" name="Obdélník 8"/>
              <p:cNvSpPr/>
              <p:nvPr/>
            </p:nvSpPr>
            <p:spPr>
              <a:xfrm>
                <a:off x="1261405" y="1630536"/>
                <a:ext cx="6498543" cy="407634"/>
              </a:xfrm>
              <a:prstGeom prst="rect">
                <a:avLst/>
              </a:prstGeom>
            </p:spPr>
            <p:style>
              <a:lnRef idx="1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fillRef>
              <a:effectRef idx="2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/>
              <a:lstStyle>
                <a:defPPr>
                  <a:defRPr lang="cs-CZ"/>
                </a:defPPr>
                <a:lvl1pPr marL="0" algn="l" defTabSz="914400" rtl="0" eaLnBrk="1" latinLnBrk="0" hangingPunct="1">
                  <a:defRPr sz="1800" kern="1200">
                    <a:solidFill>
                      <a:schemeClr val="dk1">
                        <a:hueOff val="0"/>
                        <a:satOff val="0"/>
                        <a:lumOff val="0"/>
                        <a:alphaOff val="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dk1">
                        <a:hueOff val="0"/>
                        <a:satOff val="0"/>
                        <a:lumOff val="0"/>
                        <a:alphaOff val="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dk1">
                        <a:hueOff val="0"/>
                        <a:satOff val="0"/>
                        <a:lumOff val="0"/>
                        <a:alphaOff val="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dk1">
                        <a:hueOff val="0"/>
                        <a:satOff val="0"/>
                        <a:lumOff val="0"/>
                        <a:alphaOff val="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dk1">
                        <a:hueOff val="0"/>
                        <a:satOff val="0"/>
                        <a:lumOff val="0"/>
                        <a:alphaOff val="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dk1">
                        <a:hueOff val="0"/>
                        <a:satOff val="0"/>
                        <a:lumOff val="0"/>
                        <a:alphaOff val="0"/>
                      </a:schemeClr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dk1">
                        <a:hueOff val="0"/>
                        <a:satOff val="0"/>
                        <a:lumOff val="0"/>
                        <a:alphaOff val="0"/>
                      </a:schemeClr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dk1">
                        <a:hueOff val="0"/>
                        <a:satOff val="0"/>
                        <a:lumOff val="0"/>
                        <a:alphaOff val="0"/>
                      </a:schemeClr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dk1">
                        <a:hueOff val="0"/>
                        <a:satOff val="0"/>
                        <a:lumOff val="0"/>
                        <a:alphaOff val="0"/>
                      </a:schemeClr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dirty="0"/>
              </a:p>
            </p:txBody>
          </p:sp>
          <p:sp>
            <p:nvSpPr>
              <p:cNvPr id="10" name="Obdélník 9"/>
              <p:cNvSpPr/>
              <p:nvPr/>
            </p:nvSpPr>
            <p:spPr>
              <a:xfrm>
                <a:off x="1273857" y="1630536"/>
                <a:ext cx="6498543" cy="407634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76200" tIns="76200" rIns="76200" bIns="76200" numCol="1" spcCol="1270" anchor="ctr" anchorCtr="0">
                <a:noAutofit/>
              </a:bodyPr>
              <a:lstStyle>
                <a:defPPr>
                  <a:defRPr lang="cs-CZ"/>
                </a:defPPr>
                <a:lvl1pPr marL="0" algn="l" defTabSz="914400" rtl="0" eaLnBrk="1" latinLnBrk="0" hangingPunct="1">
                  <a:defRPr sz="1800" kern="1200">
                    <a:solidFill>
                      <a:schemeClr val="dk1">
                        <a:hueOff val="0"/>
                        <a:satOff val="0"/>
                        <a:lumOff val="0"/>
                        <a:alphaOff val="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dk1">
                        <a:hueOff val="0"/>
                        <a:satOff val="0"/>
                        <a:lumOff val="0"/>
                        <a:alphaOff val="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dk1">
                        <a:hueOff val="0"/>
                        <a:satOff val="0"/>
                        <a:lumOff val="0"/>
                        <a:alphaOff val="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dk1">
                        <a:hueOff val="0"/>
                        <a:satOff val="0"/>
                        <a:lumOff val="0"/>
                        <a:alphaOff val="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dk1">
                        <a:hueOff val="0"/>
                        <a:satOff val="0"/>
                        <a:lumOff val="0"/>
                        <a:alphaOff val="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dk1">
                        <a:hueOff val="0"/>
                        <a:satOff val="0"/>
                        <a:lumOff val="0"/>
                        <a:alphaOff val="0"/>
                      </a:schemeClr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dk1">
                        <a:hueOff val="0"/>
                        <a:satOff val="0"/>
                        <a:lumOff val="0"/>
                        <a:alphaOff val="0"/>
                      </a:schemeClr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dk1">
                        <a:hueOff val="0"/>
                        <a:satOff val="0"/>
                        <a:lumOff val="0"/>
                        <a:alphaOff val="0"/>
                      </a:schemeClr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dk1">
                        <a:hueOff val="0"/>
                        <a:satOff val="0"/>
                        <a:lumOff val="0"/>
                        <a:alphaOff val="0"/>
                      </a:schemeClr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 algn="l" defTabSz="889000" rtl="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cs-CZ" sz="2000" kern="1200" dirty="0" smtClean="0"/>
                  <a:t> </a:t>
                </a:r>
                <a:endParaRPr lang="cs-CZ" sz="2000" kern="1200" dirty="0"/>
              </a:p>
            </p:txBody>
          </p:sp>
        </p:grpSp>
        <p:sp>
          <p:nvSpPr>
            <p:cNvPr id="8" name="Obdélník 7"/>
            <p:cNvSpPr/>
            <p:nvPr/>
          </p:nvSpPr>
          <p:spPr>
            <a:xfrm>
              <a:off x="360472" y="3892986"/>
              <a:ext cx="8460000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cs-CZ" sz="2000" dirty="0" smtClean="0"/>
                <a:t>NÁZEV ŠABLONY: </a:t>
              </a:r>
              <a:r>
                <a:rPr lang="cs-CZ" sz="1200" dirty="0" smtClean="0"/>
                <a:t>V/2-Inovace </a:t>
              </a:r>
              <a:r>
                <a:rPr lang="cs-CZ" sz="1200" dirty="0"/>
                <a:t>a zkvalitnění výuky směřující k rozvoji odborných kompetencí žáků středních škol </a:t>
              </a:r>
              <a:endParaRPr lang="en-US" sz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2292320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0648"/>
            <a:ext cx="542544" cy="481584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1039101" y="260648"/>
            <a:ext cx="131799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>
                <a:solidFill>
                  <a:srgbClr val="FF0000"/>
                </a:solidFill>
              </a:rPr>
              <a:t>Cvičení  </a:t>
            </a:r>
            <a:r>
              <a:rPr lang="cs-CZ" sz="2000" b="1" smtClean="0">
                <a:solidFill>
                  <a:srgbClr val="FF0000"/>
                </a:solidFill>
              </a:rPr>
              <a:t>12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483768" y="260648"/>
            <a:ext cx="36433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>
                <a:solidFill>
                  <a:prstClr val="white"/>
                </a:solidFill>
              </a:rPr>
              <a:t>C</a:t>
            </a:r>
            <a:r>
              <a:rPr lang="cs-CZ" smtClean="0">
                <a:solidFill>
                  <a:prstClr val="white"/>
                </a:solidFill>
              </a:rPr>
              <a:t># pole objektů v hlavním programu.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92214" y="908720"/>
            <a:ext cx="74361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smtClean="0">
                <a:solidFill>
                  <a:schemeClr val="bg1"/>
                </a:solidFill>
              </a:rPr>
              <a:t>Program bude simulovat jízdy zákazníků Taxi. Program bude používat instance třídy Zakaznik s parametry ujeté km a doba čekání. </a:t>
            </a:r>
            <a:endParaRPr lang="cs-CZ" sz="1600" dirty="0" smtClean="0">
              <a:solidFill>
                <a:schemeClr val="bg1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551830" y="1594655"/>
            <a:ext cx="4956273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>
                <a:solidFill>
                  <a:schemeClr val="bg1"/>
                </a:solidFill>
              </a:rPr>
              <a:t>class Zakaznik</a:t>
            </a:r>
          </a:p>
          <a:p>
            <a:r>
              <a:rPr lang="cs-CZ">
                <a:solidFill>
                  <a:schemeClr val="bg1"/>
                </a:solidFill>
              </a:rPr>
              <a:t>{</a:t>
            </a:r>
          </a:p>
          <a:p>
            <a:pPr indent="265113"/>
            <a:r>
              <a:rPr lang="cs-CZ">
                <a:solidFill>
                  <a:schemeClr val="bg1"/>
                </a:solidFill>
              </a:rPr>
              <a:t>double km;</a:t>
            </a:r>
          </a:p>
          <a:p>
            <a:pPr indent="265113"/>
            <a:r>
              <a:rPr lang="cs-CZ">
                <a:solidFill>
                  <a:schemeClr val="bg1"/>
                </a:solidFill>
              </a:rPr>
              <a:t>int minuty;</a:t>
            </a:r>
          </a:p>
          <a:p>
            <a:pPr indent="265113"/>
            <a:endParaRPr lang="pl-PL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indent="265113"/>
            <a:r>
              <a:rPr lang="pl-PL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public </a:t>
            </a:r>
            <a:r>
              <a:rPr lang="pl-PL">
                <a:solidFill>
                  <a:schemeClr val="tx2">
                    <a:lumMod val="60000"/>
                    <a:lumOff val="40000"/>
                  </a:schemeClr>
                </a:solidFill>
              </a:rPr>
              <a:t>Zakaznik(double km, int minuty)</a:t>
            </a:r>
          </a:p>
          <a:p>
            <a:pPr indent="265113"/>
            <a:r>
              <a:rPr lang="cs-CZ">
                <a:solidFill>
                  <a:schemeClr val="bg1"/>
                </a:solidFill>
              </a:rPr>
              <a:t>{</a:t>
            </a:r>
          </a:p>
          <a:p>
            <a:pPr indent="627063"/>
            <a:r>
              <a:rPr lang="cs-CZ">
                <a:solidFill>
                  <a:schemeClr val="bg1"/>
                </a:solidFill>
              </a:rPr>
              <a:t>this.km = km;</a:t>
            </a:r>
          </a:p>
          <a:p>
            <a:pPr indent="627063"/>
            <a:r>
              <a:rPr lang="cs-CZ">
                <a:solidFill>
                  <a:schemeClr val="bg1"/>
                </a:solidFill>
              </a:rPr>
              <a:t>this.minuty = minuty;</a:t>
            </a:r>
          </a:p>
          <a:p>
            <a:pPr indent="265113"/>
            <a:r>
              <a:rPr lang="cs-CZ">
                <a:solidFill>
                  <a:schemeClr val="bg1"/>
                </a:solidFill>
              </a:rPr>
              <a:t>}</a:t>
            </a:r>
          </a:p>
          <a:p>
            <a:endParaRPr lang="cs-CZ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4751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1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1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ovéPole 14"/>
          <p:cNvSpPr txBox="1"/>
          <p:nvPr/>
        </p:nvSpPr>
        <p:spPr>
          <a:xfrm>
            <a:off x="551830" y="1594655"/>
            <a:ext cx="4956273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>
                <a:solidFill>
                  <a:schemeClr val="bg1"/>
                </a:solidFill>
              </a:rPr>
              <a:t>class Taxi</a:t>
            </a:r>
          </a:p>
          <a:p>
            <a:r>
              <a:rPr lang="cs-CZ">
                <a:solidFill>
                  <a:schemeClr val="bg1"/>
                </a:solidFill>
              </a:rPr>
              <a:t>{</a:t>
            </a:r>
          </a:p>
          <a:p>
            <a:pPr indent="180975"/>
            <a:r>
              <a:rPr lang="cs-CZ">
                <a:solidFill>
                  <a:schemeClr val="bg1"/>
                </a:solidFill>
              </a:rPr>
              <a:t>int ID;</a:t>
            </a:r>
          </a:p>
          <a:p>
            <a:pPr indent="180975"/>
            <a:r>
              <a:rPr lang="cs-CZ">
                <a:solidFill>
                  <a:schemeClr val="bg1"/>
                </a:solidFill>
              </a:rPr>
              <a:t>public static double zaKm=0;</a:t>
            </a:r>
          </a:p>
          <a:p>
            <a:pPr indent="180975"/>
            <a:r>
              <a:rPr lang="cs-CZ">
                <a:solidFill>
                  <a:schemeClr val="bg1"/>
                </a:solidFill>
              </a:rPr>
              <a:t>public static double zaPetMinut=0;</a:t>
            </a:r>
          </a:p>
          <a:p>
            <a:pPr indent="180975"/>
            <a:r>
              <a:rPr lang="pl-PL">
                <a:solidFill>
                  <a:schemeClr val="bg1"/>
                </a:solidFill>
              </a:rPr>
              <a:t>public Zakaznik[] jizdy = new Zakaznik[8];</a:t>
            </a:r>
          </a:p>
          <a:p>
            <a:pPr indent="180975"/>
            <a:endParaRPr lang="cs-CZ" smtClean="0">
              <a:solidFill>
                <a:schemeClr val="bg1"/>
              </a:solidFill>
            </a:endParaRPr>
          </a:p>
          <a:p>
            <a:pPr indent="180975"/>
            <a:r>
              <a:rPr lang="cs-CZ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public </a:t>
            </a:r>
            <a:r>
              <a:rPr lang="cs-CZ">
                <a:solidFill>
                  <a:schemeClr val="tx2">
                    <a:lumMod val="60000"/>
                    <a:lumOff val="40000"/>
                  </a:schemeClr>
                </a:solidFill>
              </a:rPr>
              <a:t>Taxi(int ID)</a:t>
            </a:r>
          </a:p>
          <a:p>
            <a:pPr indent="180975"/>
            <a:r>
              <a:rPr lang="cs-CZ">
                <a:solidFill>
                  <a:schemeClr val="bg1"/>
                </a:solidFill>
              </a:rPr>
              <a:t>{</a:t>
            </a:r>
          </a:p>
          <a:p>
            <a:pPr indent="361950"/>
            <a:r>
              <a:rPr lang="cs-CZ">
                <a:solidFill>
                  <a:schemeClr val="bg1"/>
                </a:solidFill>
              </a:rPr>
              <a:t>this.ID = ID;</a:t>
            </a:r>
          </a:p>
          <a:p>
            <a:pPr indent="180975"/>
            <a:r>
              <a:rPr lang="cs-CZ" smtClean="0">
                <a:solidFill>
                  <a:schemeClr val="bg1"/>
                </a:solidFill>
              </a:rPr>
              <a:t>}</a:t>
            </a:r>
            <a:endParaRPr lang="cs-CZ">
              <a:solidFill>
                <a:schemeClr val="bg1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0648"/>
            <a:ext cx="542544" cy="481584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1039101" y="260648"/>
            <a:ext cx="131799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>
                <a:solidFill>
                  <a:srgbClr val="FF0000"/>
                </a:solidFill>
              </a:rPr>
              <a:t>Cvičení  </a:t>
            </a:r>
            <a:r>
              <a:rPr lang="cs-CZ" sz="2000" b="1" smtClean="0">
                <a:solidFill>
                  <a:srgbClr val="FF0000"/>
                </a:solidFill>
              </a:rPr>
              <a:t>12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483768" y="260648"/>
            <a:ext cx="36433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>
                <a:solidFill>
                  <a:prstClr val="white"/>
                </a:solidFill>
              </a:rPr>
              <a:t>C</a:t>
            </a:r>
            <a:r>
              <a:rPr lang="cs-CZ" smtClean="0">
                <a:solidFill>
                  <a:prstClr val="white"/>
                </a:solidFill>
              </a:rPr>
              <a:t># pole objektů v hlavním programu.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92214" y="908720"/>
            <a:ext cx="74361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smtClean="0">
                <a:solidFill>
                  <a:schemeClr val="bg1"/>
                </a:solidFill>
              </a:rPr>
              <a:t>Naše Taxi  mají své ID, pevně stanovenou taxu za 1 km a každých započatých 5 minut čekání. Za jednu směnu mají maximálně 8 zákazníků.</a:t>
            </a:r>
            <a:endParaRPr lang="cs-CZ" sz="1600" dirty="0" smtClean="0">
              <a:solidFill>
                <a:schemeClr val="bg1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69417" y="5229200"/>
            <a:ext cx="7436170" cy="338554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160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Taxy za km a 5 minut je stejná pro všechny Taxi a proto jsou proměnnými třídy – static. </a:t>
            </a:r>
            <a:endParaRPr lang="cs-CZ" sz="16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4" name="Šipka doleva 13"/>
          <p:cNvSpPr/>
          <p:nvPr/>
        </p:nvSpPr>
        <p:spPr>
          <a:xfrm>
            <a:off x="4305420" y="2636912"/>
            <a:ext cx="1080120" cy="191923"/>
          </a:xfrm>
          <a:prstGeom prst="leftArrow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9248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1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1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uild="p"/>
      <p:bldP spid="7" grpId="0" build="p"/>
      <p:bldP spid="11" grpId="0" build="p"/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ovéPole 14"/>
          <p:cNvSpPr txBox="1"/>
          <p:nvPr/>
        </p:nvSpPr>
        <p:spPr>
          <a:xfrm>
            <a:off x="983879" y="1484784"/>
            <a:ext cx="495627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solidFill>
                  <a:schemeClr val="bg1"/>
                </a:solidFill>
              </a:rPr>
              <a:t>public static void setZaKm(double kolik)</a:t>
            </a:r>
          </a:p>
          <a:p>
            <a:r>
              <a:rPr lang="cs-CZ" smtClean="0">
                <a:solidFill>
                  <a:schemeClr val="bg1"/>
                </a:solidFill>
              </a:rPr>
              <a:t>{</a:t>
            </a:r>
            <a:endParaRPr lang="cs-CZ">
              <a:solidFill>
                <a:schemeClr val="bg1"/>
              </a:solidFill>
            </a:endParaRPr>
          </a:p>
          <a:p>
            <a:pPr indent="274638"/>
            <a:r>
              <a:rPr lang="cs-CZ" smtClean="0">
                <a:solidFill>
                  <a:schemeClr val="bg1"/>
                </a:solidFill>
              </a:rPr>
              <a:t>zaKm </a:t>
            </a:r>
            <a:r>
              <a:rPr lang="cs-CZ">
                <a:solidFill>
                  <a:schemeClr val="bg1"/>
                </a:solidFill>
              </a:rPr>
              <a:t>= kolik;</a:t>
            </a:r>
          </a:p>
          <a:p>
            <a:r>
              <a:rPr lang="cs-CZ" smtClean="0">
                <a:solidFill>
                  <a:schemeClr val="bg1"/>
                </a:solidFill>
              </a:rPr>
              <a:t>}</a:t>
            </a:r>
            <a:endParaRPr lang="cs-CZ">
              <a:solidFill>
                <a:schemeClr val="bg1"/>
              </a:solidFill>
            </a:endParaRPr>
          </a:p>
          <a:p>
            <a:r>
              <a:rPr lang="en-US" smtClean="0">
                <a:solidFill>
                  <a:schemeClr val="bg1"/>
                </a:solidFill>
              </a:rPr>
              <a:t>public </a:t>
            </a:r>
            <a:r>
              <a:rPr lang="en-US">
                <a:solidFill>
                  <a:schemeClr val="bg1"/>
                </a:solidFill>
              </a:rPr>
              <a:t>static void setZaMinuty(double kolik)</a:t>
            </a:r>
          </a:p>
          <a:p>
            <a:r>
              <a:rPr lang="cs-CZ" smtClean="0">
                <a:solidFill>
                  <a:schemeClr val="bg1"/>
                </a:solidFill>
              </a:rPr>
              <a:t>{</a:t>
            </a:r>
            <a:endParaRPr lang="cs-CZ">
              <a:solidFill>
                <a:schemeClr val="bg1"/>
              </a:solidFill>
            </a:endParaRPr>
          </a:p>
          <a:p>
            <a:pPr indent="444500"/>
            <a:r>
              <a:rPr lang="cs-CZ" smtClean="0">
                <a:solidFill>
                  <a:schemeClr val="bg1"/>
                </a:solidFill>
              </a:rPr>
              <a:t>zaPetMinut </a:t>
            </a:r>
            <a:r>
              <a:rPr lang="cs-CZ">
                <a:solidFill>
                  <a:schemeClr val="bg1"/>
                </a:solidFill>
              </a:rPr>
              <a:t>= kolik;</a:t>
            </a:r>
          </a:p>
          <a:p>
            <a:r>
              <a:rPr lang="cs-CZ" smtClean="0">
                <a:solidFill>
                  <a:schemeClr val="bg1"/>
                </a:solidFill>
              </a:rPr>
              <a:t>}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0648"/>
            <a:ext cx="542544" cy="481584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1039101" y="260648"/>
            <a:ext cx="131799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>
                <a:solidFill>
                  <a:srgbClr val="FF0000"/>
                </a:solidFill>
              </a:rPr>
              <a:t>Cvičení  </a:t>
            </a:r>
            <a:r>
              <a:rPr lang="cs-CZ" sz="2000" b="1" smtClean="0">
                <a:solidFill>
                  <a:srgbClr val="FF0000"/>
                </a:solidFill>
              </a:rPr>
              <a:t>12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483768" y="260648"/>
            <a:ext cx="36433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>
                <a:solidFill>
                  <a:prstClr val="white"/>
                </a:solidFill>
              </a:rPr>
              <a:t>C</a:t>
            </a:r>
            <a:r>
              <a:rPr lang="cs-CZ" smtClean="0">
                <a:solidFill>
                  <a:prstClr val="white"/>
                </a:solidFill>
              </a:rPr>
              <a:t># pole objektů v hlavním programu.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92214" y="908720"/>
            <a:ext cx="743617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smtClean="0">
                <a:solidFill>
                  <a:schemeClr val="bg1"/>
                </a:solidFill>
              </a:rPr>
              <a:t>Taxy za jízdu a čekání nastavíme pomocí setterů.</a:t>
            </a:r>
            <a:endParaRPr lang="cs-CZ" sz="1600" dirty="0" smtClean="0">
              <a:solidFill>
                <a:schemeClr val="bg1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79234" y="4077072"/>
            <a:ext cx="7436170" cy="58477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160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Mohli bychom vytvořit jeden společný setter, ale předpokládáme, že nebudeme měnit obě položky najednou.  </a:t>
            </a:r>
            <a:endParaRPr lang="cs-CZ" sz="16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5004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uild="p"/>
      <p:bldP spid="7" grpId="0" build="p"/>
      <p:bldP spid="11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ovéPole 14"/>
          <p:cNvSpPr txBox="1"/>
          <p:nvPr/>
        </p:nvSpPr>
        <p:spPr>
          <a:xfrm>
            <a:off x="983879" y="1484784"/>
            <a:ext cx="7404545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>
                <a:solidFill>
                  <a:schemeClr val="tx2">
                    <a:lumMod val="60000"/>
                    <a:lumOff val="40000"/>
                  </a:schemeClr>
                </a:solidFill>
              </a:rPr>
              <a:t>public double uctenka()</a:t>
            </a:r>
          </a:p>
          <a:p>
            <a:r>
              <a:rPr lang="cs-CZ">
                <a:solidFill>
                  <a:schemeClr val="bg1"/>
                </a:solidFill>
              </a:rPr>
              <a:t>{</a:t>
            </a:r>
          </a:p>
          <a:p>
            <a:pPr indent="274638"/>
            <a:r>
              <a:rPr lang="cs-CZ">
                <a:solidFill>
                  <a:schemeClr val="bg1"/>
                </a:solidFill>
              </a:rPr>
              <a:t>Console.WriteLine("Ujeto {0} km, doba čekání {1} minut", km, minuty);</a:t>
            </a:r>
          </a:p>
          <a:p>
            <a:pPr indent="274638"/>
            <a:r>
              <a:rPr lang="cs-CZ">
                <a:solidFill>
                  <a:schemeClr val="bg1"/>
                </a:solidFill>
              </a:rPr>
              <a:t>double pom = km * Taxi.zaKm;</a:t>
            </a:r>
          </a:p>
          <a:p>
            <a:pPr indent="274638"/>
            <a:r>
              <a:rPr lang="cs-CZ">
                <a:solidFill>
                  <a:schemeClr val="bg1"/>
                </a:solidFill>
              </a:rPr>
              <a:t>if (minuty / 5 == 0)</a:t>
            </a:r>
          </a:p>
          <a:p>
            <a:pPr indent="627063"/>
            <a:r>
              <a:rPr lang="cs-CZ">
                <a:solidFill>
                  <a:schemeClr val="bg1"/>
                </a:solidFill>
              </a:rPr>
              <a:t>pom += minuty / 5 * Taxi.zaPetMinut;</a:t>
            </a:r>
          </a:p>
          <a:p>
            <a:pPr indent="274638"/>
            <a:r>
              <a:rPr lang="cs-CZ">
                <a:solidFill>
                  <a:schemeClr val="bg1"/>
                </a:solidFill>
              </a:rPr>
              <a:t>else</a:t>
            </a:r>
          </a:p>
          <a:p>
            <a:pPr indent="627063"/>
            <a:r>
              <a:rPr lang="pl-PL">
                <a:solidFill>
                  <a:schemeClr val="bg1"/>
                </a:solidFill>
              </a:rPr>
              <a:t>pom += (minuty / 5 +1) * Taxi.zaPetMinut;</a:t>
            </a:r>
          </a:p>
          <a:p>
            <a:pPr indent="274638"/>
            <a:r>
              <a:rPr lang="cs-CZ">
                <a:solidFill>
                  <a:schemeClr val="bg1"/>
                </a:solidFill>
              </a:rPr>
              <a:t>Console.WriteLine("Celková částka: {0:f} korun.\n", pom);</a:t>
            </a:r>
          </a:p>
          <a:p>
            <a:pPr indent="274638"/>
            <a:r>
              <a:rPr lang="cs-CZ">
                <a:solidFill>
                  <a:schemeClr val="bg1"/>
                </a:solidFill>
              </a:rPr>
              <a:t>return pom;</a:t>
            </a:r>
          </a:p>
          <a:p>
            <a:r>
              <a:rPr lang="cs-CZ" smtClean="0">
                <a:solidFill>
                  <a:schemeClr val="bg1"/>
                </a:solidFill>
              </a:rPr>
              <a:t>}</a:t>
            </a:r>
            <a:endParaRPr lang="cs-CZ">
              <a:solidFill>
                <a:schemeClr val="bg1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0648"/>
            <a:ext cx="542544" cy="481584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1039101" y="260648"/>
            <a:ext cx="131799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>
                <a:solidFill>
                  <a:srgbClr val="FF0000"/>
                </a:solidFill>
              </a:rPr>
              <a:t>Cvičení  </a:t>
            </a:r>
            <a:r>
              <a:rPr lang="cs-CZ" sz="2000" b="1" smtClean="0">
                <a:solidFill>
                  <a:srgbClr val="FF0000"/>
                </a:solidFill>
              </a:rPr>
              <a:t>12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483768" y="260648"/>
            <a:ext cx="36433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>
                <a:solidFill>
                  <a:prstClr val="white"/>
                </a:solidFill>
              </a:rPr>
              <a:t>C</a:t>
            </a:r>
            <a:r>
              <a:rPr lang="cs-CZ" smtClean="0">
                <a:solidFill>
                  <a:prstClr val="white"/>
                </a:solidFill>
              </a:rPr>
              <a:t># pole objektů v hlavním programu.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92214" y="908720"/>
            <a:ext cx="743617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smtClean="0">
                <a:solidFill>
                  <a:schemeClr val="bg1"/>
                </a:solidFill>
              </a:rPr>
              <a:t>Zákazník musí dostat po ukončené jízdě účtenku.</a:t>
            </a:r>
            <a:endParaRPr lang="cs-CZ" sz="1600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0007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1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500"/>
                                        <p:tgtEl>
                                          <p:spTgt spid="1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uild="p"/>
      <p:bldP spid="7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ovéPole 14"/>
          <p:cNvSpPr txBox="1"/>
          <p:nvPr/>
        </p:nvSpPr>
        <p:spPr>
          <a:xfrm>
            <a:off x="983879" y="1484784"/>
            <a:ext cx="740454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>
                <a:solidFill>
                  <a:schemeClr val="bg1"/>
                </a:solidFill>
              </a:rPr>
              <a:t>Taxi axi = new Taxi(1);</a:t>
            </a:r>
          </a:p>
          <a:p>
            <a:r>
              <a:rPr lang="cs-CZ" smtClean="0">
                <a:solidFill>
                  <a:schemeClr val="bg1"/>
                </a:solidFill>
              </a:rPr>
              <a:t>Taxi.setZaKm(7.60</a:t>
            </a:r>
            <a:r>
              <a:rPr lang="cs-CZ">
                <a:solidFill>
                  <a:schemeClr val="bg1"/>
                </a:solidFill>
              </a:rPr>
              <a:t>);</a:t>
            </a:r>
          </a:p>
          <a:p>
            <a:r>
              <a:rPr lang="cs-CZ" smtClean="0">
                <a:solidFill>
                  <a:schemeClr val="bg1"/>
                </a:solidFill>
              </a:rPr>
              <a:t>Taxi.setZaMinuty(0.40);</a:t>
            </a:r>
            <a:endParaRPr lang="cs-CZ">
              <a:solidFill>
                <a:schemeClr val="bg1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0648"/>
            <a:ext cx="542544" cy="481584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1039101" y="260648"/>
            <a:ext cx="131799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>
                <a:solidFill>
                  <a:srgbClr val="FF0000"/>
                </a:solidFill>
              </a:rPr>
              <a:t>Cvičení  </a:t>
            </a:r>
            <a:r>
              <a:rPr lang="cs-CZ" sz="2000" b="1" smtClean="0">
                <a:solidFill>
                  <a:srgbClr val="FF0000"/>
                </a:solidFill>
              </a:rPr>
              <a:t>12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483768" y="260648"/>
            <a:ext cx="36433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>
                <a:solidFill>
                  <a:prstClr val="white"/>
                </a:solidFill>
              </a:rPr>
              <a:t>C</a:t>
            </a:r>
            <a:r>
              <a:rPr lang="cs-CZ" smtClean="0">
                <a:solidFill>
                  <a:prstClr val="white"/>
                </a:solidFill>
              </a:rPr>
              <a:t># pole objektů v hlavním programu.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92214" y="908720"/>
            <a:ext cx="743617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smtClean="0">
                <a:solidFill>
                  <a:schemeClr val="bg1"/>
                </a:solidFill>
              </a:rPr>
              <a:t>V hlavním programu vytvoříme taxík a nastavíme taxy za jízdu a čekání.</a:t>
            </a:r>
            <a:endParaRPr lang="cs-CZ" sz="1600" dirty="0" smtClean="0">
              <a:solidFill>
                <a:schemeClr val="bg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92214" y="2564904"/>
            <a:ext cx="743617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smtClean="0">
                <a:solidFill>
                  <a:schemeClr val="bg1"/>
                </a:solidFill>
              </a:rPr>
              <a:t>Vytvoříme potencionální zákazníky a náhodně jim nastavíme délku jízdy a dobu čekání.</a:t>
            </a:r>
            <a:endParaRPr lang="cs-CZ" sz="1600" dirty="0" smtClean="0">
              <a:solidFill>
                <a:schemeClr val="bg1"/>
              </a:solidFill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683568" y="3158966"/>
            <a:ext cx="4572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>
                <a:solidFill>
                  <a:schemeClr val="bg1"/>
                </a:solidFill>
              </a:rPr>
              <a:t>Random nah = new Random();</a:t>
            </a:r>
          </a:p>
          <a:p>
            <a:r>
              <a:rPr lang="cs-CZ">
                <a:solidFill>
                  <a:schemeClr val="bg1"/>
                </a:solidFill>
              </a:rPr>
              <a:t>double km; </a:t>
            </a:r>
          </a:p>
          <a:p>
            <a:r>
              <a:rPr lang="cs-CZ">
                <a:solidFill>
                  <a:schemeClr val="bg1"/>
                </a:solidFill>
              </a:rPr>
              <a:t>int cekani;</a:t>
            </a:r>
          </a:p>
          <a:p>
            <a:r>
              <a:rPr lang="cs-CZ">
                <a:solidFill>
                  <a:srgbClr val="FF0000"/>
                </a:solidFill>
              </a:rPr>
              <a:t>Zakaznik[] lide = new Zakaznik[12];</a:t>
            </a:r>
          </a:p>
          <a:p>
            <a:r>
              <a:rPr lang="nn-NO">
                <a:solidFill>
                  <a:schemeClr val="bg1"/>
                </a:solidFill>
              </a:rPr>
              <a:t>for (int i = 0; i &lt; 12; i++) </a:t>
            </a:r>
          </a:p>
          <a:p>
            <a:r>
              <a:rPr lang="cs-CZ">
                <a:solidFill>
                  <a:schemeClr val="bg1"/>
                </a:solidFill>
              </a:rPr>
              <a:t>{</a:t>
            </a:r>
          </a:p>
          <a:p>
            <a:pPr indent="352425"/>
            <a:r>
              <a:rPr lang="cs-CZ">
                <a:solidFill>
                  <a:schemeClr val="bg1"/>
                </a:solidFill>
              </a:rPr>
              <a:t>km = nah.Next(50, 2000) / 10;</a:t>
            </a:r>
          </a:p>
          <a:p>
            <a:pPr indent="352425"/>
            <a:r>
              <a:rPr lang="cs-CZ">
                <a:solidFill>
                  <a:schemeClr val="bg1"/>
                </a:solidFill>
              </a:rPr>
              <a:t>cekani = nah.Next(1, 20);</a:t>
            </a:r>
          </a:p>
          <a:p>
            <a:pPr indent="352425"/>
            <a:r>
              <a:rPr lang="cs-CZ">
                <a:solidFill>
                  <a:schemeClr val="bg1"/>
                </a:solidFill>
              </a:rPr>
              <a:t>lide[i] = new Zakaznik(km, cekani);</a:t>
            </a:r>
          </a:p>
          <a:p>
            <a:r>
              <a:rPr lang="cs-CZ">
                <a:solidFill>
                  <a:schemeClr val="bg1"/>
                </a:solidFill>
              </a:rPr>
              <a:t>}</a:t>
            </a:r>
          </a:p>
        </p:txBody>
      </p:sp>
      <p:sp>
        <p:nvSpPr>
          <p:cNvPr id="9" name="Šipka doleva 8"/>
          <p:cNvSpPr/>
          <p:nvPr/>
        </p:nvSpPr>
        <p:spPr>
          <a:xfrm>
            <a:off x="4572000" y="5469325"/>
            <a:ext cx="792088" cy="191923"/>
          </a:xfrm>
          <a:prstGeom prst="leftArrow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1403648" y="5852011"/>
            <a:ext cx="743617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smtClean="0">
                <a:solidFill>
                  <a:schemeClr val="bg1"/>
                </a:solidFill>
              </a:rPr>
              <a:t>Instance Zákazníků se vkládájí přímo do pole.</a:t>
            </a:r>
            <a:endParaRPr lang="cs-CZ" sz="1600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733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2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uild="p"/>
      <p:bldP spid="7" grpId="0" build="p"/>
      <p:bldP spid="8" grpId="0" build="p"/>
      <p:bldP spid="2" grpId="0" build="p"/>
      <p:bldP spid="9" grpId="0" animBg="1"/>
      <p:bldP spid="10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ovéPole 14"/>
          <p:cNvSpPr txBox="1"/>
          <p:nvPr/>
        </p:nvSpPr>
        <p:spPr>
          <a:xfrm>
            <a:off x="983879" y="1624732"/>
            <a:ext cx="740454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>
                <a:solidFill>
                  <a:schemeClr val="bg1"/>
                </a:solidFill>
              </a:rPr>
              <a:t>double celkem = 0;</a:t>
            </a:r>
          </a:p>
          <a:p>
            <a:r>
              <a:rPr lang="nn-NO" sz="2000">
                <a:solidFill>
                  <a:schemeClr val="bg1"/>
                </a:solidFill>
              </a:rPr>
              <a:t>for (int i = 0; i &lt; 8; i++) </a:t>
            </a:r>
          </a:p>
          <a:p>
            <a:r>
              <a:rPr lang="cs-CZ" sz="2000">
                <a:solidFill>
                  <a:schemeClr val="bg1"/>
                </a:solidFill>
              </a:rPr>
              <a:t>{</a:t>
            </a:r>
          </a:p>
          <a:p>
            <a:pPr indent="352425"/>
            <a:r>
              <a:rPr lang="cs-CZ" sz="2000">
                <a:solidFill>
                  <a:schemeClr val="bg1"/>
                </a:solidFill>
              </a:rPr>
              <a:t>axi.jizdy[i] = lide[nah.Next(0, 11)];</a:t>
            </a:r>
          </a:p>
          <a:p>
            <a:pPr indent="352425"/>
            <a:r>
              <a:rPr lang="cs-CZ" sz="2000">
                <a:solidFill>
                  <a:schemeClr val="bg1"/>
                </a:solidFill>
              </a:rPr>
              <a:t>celkem += axi.jizdy[i].uctenka();</a:t>
            </a:r>
          </a:p>
          <a:p>
            <a:r>
              <a:rPr lang="cs-CZ" sz="2000">
                <a:solidFill>
                  <a:schemeClr val="bg1"/>
                </a:solidFill>
              </a:rPr>
              <a:t>}</a:t>
            </a:r>
          </a:p>
          <a:p>
            <a:r>
              <a:rPr lang="cs-CZ" sz="2000">
                <a:solidFill>
                  <a:schemeClr val="bg1"/>
                </a:solidFill>
              </a:rPr>
              <a:t>Console.WriteLine("Výdělek za den: {0:f} korun.", celkem</a:t>
            </a:r>
            <a:r>
              <a:rPr lang="cs-CZ" sz="2000" smtClean="0">
                <a:solidFill>
                  <a:schemeClr val="bg1"/>
                </a:solidFill>
              </a:rPr>
              <a:t>);</a:t>
            </a:r>
            <a:endParaRPr lang="cs-CZ" sz="2000">
              <a:solidFill>
                <a:schemeClr val="bg1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0648"/>
            <a:ext cx="542544" cy="481584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1039101" y="260648"/>
            <a:ext cx="131799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>
                <a:solidFill>
                  <a:srgbClr val="FF0000"/>
                </a:solidFill>
              </a:rPr>
              <a:t>Cvičení  </a:t>
            </a:r>
            <a:r>
              <a:rPr lang="cs-CZ" sz="2000" b="1" smtClean="0">
                <a:solidFill>
                  <a:srgbClr val="FF0000"/>
                </a:solidFill>
              </a:rPr>
              <a:t>12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483768" y="260648"/>
            <a:ext cx="36433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>
                <a:solidFill>
                  <a:prstClr val="white"/>
                </a:solidFill>
              </a:rPr>
              <a:t>C</a:t>
            </a:r>
            <a:r>
              <a:rPr lang="cs-CZ" smtClean="0">
                <a:solidFill>
                  <a:prstClr val="white"/>
                </a:solidFill>
              </a:rPr>
              <a:t># pole objektů v hlavním programu.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92214" y="908720"/>
            <a:ext cx="74361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smtClean="0">
                <a:solidFill>
                  <a:schemeClr val="bg1"/>
                </a:solidFill>
              </a:rPr>
              <a:t>Nakonec ze všech zákazníků vybereme náhodně 8 do našeho taxi </a:t>
            </a:r>
          </a:p>
          <a:p>
            <a:r>
              <a:rPr lang="cs-CZ" sz="1600" smtClean="0">
                <a:solidFill>
                  <a:schemeClr val="bg1"/>
                </a:solidFill>
              </a:rPr>
              <a:t>a spočítáme jeho celkovou tržbu.</a:t>
            </a:r>
            <a:endParaRPr lang="cs-CZ" sz="1600" dirty="0" smtClean="0">
              <a:solidFill>
                <a:schemeClr val="bg1"/>
              </a:solidFill>
            </a:endParaRPr>
          </a:p>
        </p:txBody>
      </p:sp>
      <p:sp>
        <p:nvSpPr>
          <p:cNvPr id="9" name="Šipka doleva 8"/>
          <p:cNvSpPr/>
          <p:nvPr/>
        </p:nvSpPr>
        <p:spPr>
          <a:xfrm>
            <a:off x="5076056" y="2652154"/>
            <a:ext cx="792088" cy="191923"/>
          </a:xfrm>
          <a:prstGeom prst="leftArrow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Šipka doleva 9"/>
          <p:cNvSpPr/>
          <p:nvPr/>
        </p:nvSpPr>
        <p:spPr>
          <a:xfrm>
            <a:off x="4714454" y="2924944"/>
            <a:ext cx="792088" cy="191923"/>
          </a:xfrm>
          <a:prstGeom prst="leftArrow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7213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uild="p"/>
      <p:bldP spid="7" grpId="0" build="p"/>
      <p:bldP spid="9" grpId="0" animBg="1"/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0648"/>
            <a:ext cx="542544" cy="481584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333442" y="3032955"/>
            <a:ext cx="74361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01700" indent="-901700" defTabSz="633413"/>
            <a:r>
              <a:rPr lang="cs-CZ" b="1" dirty="0" err="1" smtClean="0">
                <a:solidFill>
                  <a:prstClr val="white"/>
                </a:solidFill>
              </a:rPr>
              <a:t>Anotance</a:t>
            </a:r>
            <a:r>
              <a:rPr lang="cs-CZ" smtClean="0">
                <a:solidFill>
                  <a:prstClr val="white"/>
                </a:solidFill>
              </a:rPr>
              <a:t>: práce s více poli stejného objektu. </a:t>
            </a:r>
            <a:endParaRPr lang="cs-CZ" dirty="0" smtClean="0">
              <a:solidFill>
                <a:prstClr val="white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33442" y="4353101"/>
            <a:ext cx="29337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prstClr val="white"/>
                </a:solidFill>
              </a:rPr>
              <a:t>Předpokládaný čas</a:t>
            </a:r>
            <a:r>
              <a:rPr lang="cs-CZ" b="1" smtClean="0">
                <a:solidFill>
                  <a:prstClr val="white"/>
                </a:solidFill>
              </a:rPr>
              <a:t>: </a:t>
            </a:r>
            <a:r>
              <a:rPr lang="cs-CZ" smtClean="0">
                <a:solidFill>
                  <a:prstClr val="white"/>
                </a:solidFill>
              </a:rPr>
              <a:t>15 </a:t>
            </a:r>
            <a:r>
              <a:rPr lang="cs-CZ" dirty="0" smtClean="0">
                <a:solidFill>
                  <a:prstClr val="white"/>
                </a:solidFill>
              </a:rPr>
              <a:t>minut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33442" y="1052736"/>
            <a:ext cx="31863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prstClr val="white"/>
                </a:solidFill>
              </a:rPr>
              <a:t>Zpracovala: </a:t>
            </a:r>
            <a:r>
              <a:rPr lang="cs-CZ" dirty="0" smtClean="0">
                <a:solidFill>
                  <a:prstClr val="white"/>
                </a:solidFill>
              </a:rPr>
              <a:t>Ing. Adéla Tomalová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33442" y="1712809"/>
            <a:ext cx="22369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prstClr val="white"/>
                </a:solidFill>
              </a:rPr>
              <a:t>Cílová skupina: </a:t>
            </a:r>
            <a:r>
              <a:rPr lang="cs-CZ" dirty="0">
                <a:solidFill>
                  <a:prstClr val="white"/>
                </a:solidFill>
              </a:rPr>
              <a:t>žák </a:t>
            </a:r>
            <a:r>
              <a:rPr lang="cs-CZ" dirty="0" smtClean="0">
                <a:solidFill>
                  <a:prstClr val="white"/>
                </a:solidFill>
              </a:rPr>
              <a:t>SŠ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33442" y="2372882"/>
            <a:ext cx="21408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prstClr val="white"/>
                </a:solidFill>
              </a:rPr>
              <a:t>Rok vytvoření: </a:t>
            </a:r>
            <a:r>
              <a:rPr lang="cs-CZ" dirty="0">
                <a:solidFill>
                  <a:prstClr val="white"/>
                </a:solidFill>
              </a:rPr>
              <a:t> </a:t>
            </a:r>
            <a:r>
              <a:rPr lang="cs-CZ" dirty="0" smtClean="0">
                <a:solidFill>
                  <a:prstClr val="white"/>
                </a:solidFill>
              </a:rPr>
              <a:t>2012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33442" y="3693028"/>
            <a:ext cx="90201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prstClr val="white"/>
                </a:solidFill>
              </a:rPr>
              <a:t>Předpokládaný přínos (</a:t>
            </a:r>
            <a:r>
              <a:rPr lang="cs-CZ" b="1">
                <a:solidFill>
                  <a:prstClr val="white"/>
                </a:solidFill>
              </a:rPr>
              <a:t>výstup</a:t>
            </a:r>
            <a:r>
              <a:rPr lang="cs-CZ" b="1" smtClean="0">
                <a:solidFill>
                  <a:prstClr val="white"/>
                </a:solidFill>
              </a:rPr>
              <a:t>): </a:t>
            </a:r>
            <a:r>
              <a:rPr lang="cs-CZ" smtClean="0">
                <a:solidFill>
                  <a:prstClr val="white"/>
                </a:solidFill>
              </a:rPr>
              <a:t>vytvoření více polí a přesun objektů z jednoho do druhého .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33442" y="5013176"/>
            <a:ext cx="45467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white"/>
                </a:solidFill>
              </a:rPr>
              <a:t>V textu nebyly použity materiály jiných autorů.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1086684" y="260648"/>
            <a:ext cx="131799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>
                <a:solidFill>
                  <a:srgbClr val="FF0000"/>
                </a:solidFill>
              </a:rPr>
              <a:t>Cvičení  </a:t>
            </a:r>
            <a:r>
              <a:rPr lang="cs-CZ" sz="2000" b="1" smtClean="0">
                <a:solidFill>
                  <a:srgbClr val="FF0000"/>
                </a:solidFill>
              </a:rPr>
              <a:t>12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2483768" y="260648"/>
            <a:ext cx="36433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>
                <a:solidFill>
                  <a:prstClr val="white"/>
                </a:solidFill>
              </a:rPr>
              <a:t>C</a:t>
            </a:r>
            <a:r>
              <a:rPr lang="cs-CZ" smtClean="0">
                <a:solidFill>
                  <a:prstClr val="white"/>
                </a:solidFill>
              </a:rPr>
              <a:t># pole objektů v hlavním programu.</a:t>
            </a:r>
            <a:endParaRPr lang="cs-CZ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3797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om-52-03-0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Tom-52-03-0</Template>
  <TotalTime>252</TotalTime>
  <Words>611</Words>
  <Application>Microsoft Office PowerPoint</Application>
  <PresentationFormat>Předvádění na obrazovce (4:3)</PresentationFormat>
  <Paragraphs>107</Paragraphs>
  <Slides>8</Slides>
  <Notes>8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Tom-52-03-0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Tom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Adéla</dc:creator>
  <cp:lastModifiedBy>Mirka</cp:lastModifiedBy>
  <cp:revision>29</cp:revision>
  <dcterms:created xsi:type="dcterms:W3CDTF">2012-10-27T19:00:43Z</dcterms:created>
  <dcterms:modified xsi:type="dcterms:W3CDTF">2013-07-01T09:25:07Z</dcterms:modified>
</cp:coreProperties>
</file>