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5"/>
  </p:notesMasterIdLst>
  <p:sldIdLst>
    <p:sldId id="256" r:id="rId2"/>
    <p:sldId id="262" r:id="rId3"/>
    <p:sldId id="270" r:id="rId4"/>
    <p:sldId id="261" r:id="rId5"/>
    <p:sldId id="263" r:id="rId6"/>
    <p:sldId id="271" r:id="rId7"/>
    <p:sldId id="273" r:id="rId8"/>
    <p:sldId id="272" r:id="rId9"/>
    <p:sldId id="274" r:id="rId10"/>
    <p:sldId id="265" r:id="rId11"/>
    <p:sldId id="268" r:id="rId12"/>
    <p:sldId id="269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Literatura 6,oddíl Můj domov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VY_32_INOVACE_Bohuslav Balbín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Kateřina Poživilová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září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Kateřina Poživilová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září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Literatura 6,oddíl Můj domov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VY_32_INOVACE_Bohuslav Balbín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15.10.2013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15.10.2013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15.10.2013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15.10.2013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15.10.2013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15.10.2013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gionalnirozvoj.cz/index.php/FG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oltek.cz/poklady/nemecko/nemecko_spolkove-zeme.ht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54670028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2852936"/>
            <a:ext cx="7408333" cy="3450696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Materiál je určen na hodinu literatury v 6. třídě, předpokládá práci s Čítankou </a:t>
            </a:r>
            <a:r>
              <a:rPr lang="cs-CZ" dirty="0" smtClean="0"/>
              <a:t>6, Nakladatelství Fraus 2003.</a:t>
            </a:r>
          </a:p>
          <a:p>
            <a:r>
              <a:rPr lang="cs-CZ" dirty="0" smtClean="0"/>
              <a:t>První </a:t>
            </a:r>
            <a:r>
              <a:rPr lang="cs-CZ" dirty="0"/>
              <a:t>část je stručný zápis výkladu učitele do sešitů žáků. Seznámení s autorem. Druhá část pracuje s </a:t>
            </a:r>
            <a:r>
              <a:rPr lang="cs-CZ" dirty="0" smtClean="0"/>
              <a:t>textem. Vysvětluje pojmy, </a:t>
            </a:r>
            <a:r>
              <a:rPr lang="cs-CZ" dirty="0"/>
              <a:t>směřuje k pochopení složitějšího textu a čtení s porozuměním</a:t>
            </a:r>
            <a:r>
              <a:rPr lang="cs-CZ" dirty="0" smtClean="0"/>
              <a:t>. Pro větší názornost je použit hypertextový odkaz. </a:t>
            </a:r>
            <a:r>
              <a:rPr lang="cs-CZ" dirty="0"/>
              <a:t>Třetí část objasňuje pojmy próza, poezie a drama, jako základní literární druhy. Doplňovačka na závěr obsahuje probírané pojmy z literární teorie, tajenkou je téma obou přečtených </a:t>
            </a:r>
            <a:r>
              <a:rPr lang="cs-CZ" dirty="0" smtClean="0"/>
              <a:t>textů v hodinách následujících po sobě. Materiál je určen k interaktivní výuce. Časové vymezení 1 </a:t>
            </a:r>
            <a:r>
              <a:rPr lang="cs-CZ" smtClean="0"/>
              <a:t>vyučovací hodina.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Bohuslav Balbín 1621 - 1688</a:t>
            </a:r>
            <a:endParaRPr lang="cs-CZ" dirty="0"/>
          </a:p>
        </p:txBody>
      </p:sp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919" y="3414710"/>
            <a:ext cx="2410162" cy="28579"/>
          </a:xfrm>
          <a:prstGeom prst="rect">
            <a:avLst/>
          </a:prstGeom>
        </p:spPr>
      </p:pic>
      <p:pic>
        <p:nvPicPr>
          <p:cNvPr id="9" name="Obrázek 8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078" y="1504298"/>
            <a:ext cx="2889844" cy="3849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027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0" y="1704975"/>
            <a:ext cx="8785225" cy="3449638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narozen v Hradci Králové</a:t>
            </a:r>
          </a:p>
          <a:p>
            <a:pPr lvl="0"/>
            <a:r>
              <a:rPr lang="cs-CZ" dirty="0"/>
              <a:t>brzy osiřel</a:t>
            </a:r>
          </a:p>
          <a:p>
            <a:pPr lvl="0"/>
            <a:r>
              <a:rPr lang="cs-CZ" dirty="0"/>
              <a:t>člen jezuitského řádu od 15 let</a:t>
            </a:r>
          </a:p>
          <a:p>
            <a:pPr lvl="0"/>
            <a:r>
              <a:rPr lang="cs-CZ" dirty="0"/>
              <a:t>autor učebnic řečnictví a poezie</a:t>
            </a:r>
          </a:p>
          <a:p>
            <a:r>
              <a:rPr lang="cs-CZ" dirty="0"/>
              <a:t>nejvyšší hodnotu pro něho má vztah k vlasti, českému národu a jazyku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431408" y="1810693"/>
            <a:ext cx="18473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400" dirty="0" smtClean="0">
              <a:solidFill>
                <a:srgbClr val="FFFF00"/>
              </a:solidFill>
            </a:endParaRPr>
          </a:p>
          <a:p>
            <a:endParaRPr lang="cs-CZ" sz="2400" dirty="0">
              <a:solidFill>
                <a:srgbClr val="FFFF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67834" y="1703652"/>
            <a:ext cx="7408333" cy="4677676"/>
          </a:xfrm>
        </p:spPr>
        <p:txBody>
          <a:bodyPr>
            <a:no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1. Jaký vztah má autor k </a:t>
            </a:r>
            <a:r>
              <a:rPr lang="cs-CZ" dirty="0" smtClean="0"/>
              <a:t>vlasti ?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2. Co na </a:t>
            </a:r>
            <a:r>
              <a:rPr lang="cs-CZ" dirty="0" smtClean="0"/>
              <a:t>ní </a:t>
            </a:r>
            <a:r>
              <a:rPr lang="cs-CZ" dirty="0"/>
              <a:t>obdivuje?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VYHLEDEJ ODPOVĚDI VE VYSVĚTLIVKÁCH ZA TEXTEM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1. Co </a:t>
            </a:r>
            <a:r>
              <a:rPr lang="cs-CZ" dirty="0"/>
              <a:t>je amfiteátr?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2. Kdo </a:t>
            </a:r>
            <a:r>
              <a:rPr lang="cs-CZ" dirty="0"/>
              <a:t>byl Tycho de </a:t>
            </a:r>
            <a:r>
              <a:rPr lang="cs-CZ" dirty="0" smtClean="0"/>
              <a:t>Brahe?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 flipH="1">
            <a:off x="5148064" y="212356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srgbClr val="FF0000"/>
                </a:solidFill>
              </a:rPr>
              <a:t>Miluje ji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flipH="1">
            <a:off x="3615843" y="2585229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Polohu, přírodu, obrannou hradbu hor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45782" y="52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29101" y="3789040"/>
            <a:ext cx="6990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</a:rPr>
              <a:t>Přírodní nezastřešené divadlo se stupňovitě uspořádanými sedadly v hledišti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96484" y="5254637"/>
            <a:ext cx="5173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</a:rPr>
              <a:t>Dvorní astronom a astrolog Rudolfa</a:t>
            </a:r>
            <a:r>
              <a:rPr lang="cs-CZ" sz="2400" dirty="0"/>
              <a:t> </a:t>
            </a:r>
            <a:r>
              <a:rPr lang="cs-CZ" sz="2400" dirty="0">
                <a:solidFill>
                  <a:srgbClr val="FF0000"/>
                </a:solidFill>
              </a:rPr>
              <a:t>II.</a:t>
            </a:r>
          </a:p>
        </p:txBody>
      </p:sp>
    </p:spTree>
    <p:extLst>
      <p:ext uri="{BB962C8B-B14F-4D97-AF65-F5344CB8AC3E}">
        <p14:creationId xmlns:p14="http://schemas.microsoft.com/office/powerpoint/2010/main" val="377083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/>
              <a:t>Kde leží Hercynský les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4. </a:t>
            </a:r>
            <a:r>
              <a:rPr lang="cs-CZ" dirty="0"/>
              <a:t>Jak jej nazývají Němci a Rakušané? Proč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5. </a:t>
            </a:r>
            <a:r>
              <a:rPr lang="cs-CZ" dirty="0"/>
              <a:t>Co jsou </a:t>
            </a:r>
            <a:r>
              <a:rPr lang="cs-CZ" dirty="0" err="1"/>
              <a:t>Vogtland</a:t>
            </a:r>
            <a:r>
              <a:rPr lang="cs-CZ" dirty="0"/>
              <a:t>, Falc, Bavory</a:t>
            </a:r>
            <a:r>
              <a:rPr lang="cs-CZ" dirty="0" smtClean="0"/>
              <a:t>?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672534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Severně od středního Dunaje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18576" y="4011432"/>
            <a:ext cx="7285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</a:rPr>
              <a:t>Český les, v Čechách leží jeho hlavní </a:t>
            </a:r>
            <a:r>
              <a:rPr lang="cs-CZ" sz="2400" dirty="0" smtClean="0">
                <a:solidFill>
                  <a:srgbClr val="FF0000"/>
                </a:solidFill>
              </a:rPr>
              <a:t>část</a:t>
            </a:r>
          </a:p>
          <a:p>
            <a:pPr algn="just"/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38924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65554" y="537468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srgbClr val="FF0000"/>
                </a:solidFill>
              </a:rPr>
              <a:t>Historické německé </a:t>
            </a:r>
            <a:r>
              <a:rPr lang="cs-CZ" sz="2400" dirty="0">
                <a:solidFill>
                  <a:srgbClr val="FF0000"/>
                </a:solidFill>
              </a:rPr>
              <a:t>země</a:t>
            </a:r>
          </a:p>
        </p:txBody>
      </p:sp>
    </p:spTree>
    <p:extLst>
      <p:ext uri="{BB962C8B-B14F-4D97-AF65-F5344CB8AC3E}">
        <p14:creationId xmlns:p14="http://schemas.microsoft.com/office/powerpoint/2010/main" val="42703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Mapa České republiky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Česká republika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053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6. Znáš </a:t>
            </a:r>
            <a:r>
              <a:rPr lang="cs-CZ" dirty="0"/>
              <a:t>jiné spolkové německé země?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7. Srovnej </a:t>
            </a:r>
            <a:r>
              <a:rPr lang="cs-CZ" dirty="0"/>
              <a:t>Balbínův a Sládkův text!  (stáří, forma, co je společné)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3068960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Sasko, Durynsko, Hesensko, Braniborsko, Brémy, Hamburg…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4797152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</a:rPr>
              <a:t>Balbínův text je o </a:t>
            </a:r>
            <a:r>
              <a:rPr lang="cs-CZ" sz="2400" dirty="0" smtClean="0">
                <a:solidFill>
                  <a:srgbClr val="FF0000"/>
                </a:solidFill>
              </a:rPr>
              <a:t>200 </a:t>
            </a:r>
            <a:r>
              <a:rPr lang="cs-CZ" sz="2400" dirty="0">
                <a:solidFill>
                  <a:srgbClr val="FF0000"/>
                </a:solidFill>
              </a:rPr>
              <a:t>let starší, je psán prózou Sládkův text je báseň, obsahově jsou podobné, vyjadřují lásku k vlasti</a:t>
            </a:r>
          </a:p>
        </p:txBody>
      </p:sp>
    </p:spTree>
    <p:extLst>
      <p:ext uri="{BB962C8B-B14F-4D97-AF65-F5344CB8AC3E}">
        <p14:creationId xmlns:p14="http://schemas.microsoft.com/office/powerpoint/2010/main" val="217169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Spolkové země Německa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Spolkové země Německa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43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636912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Pokus se určit literární druh: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</a:t>
            </a:r>
            <a:r>
              <a:rPr lang="cs-CZ" dirty="0"/>
              <a:t>. Je realizován na jevišti, tvořen dialogy, monologem a </a:t>
            </a:r>
            <a:r>
              <a:rPr lang="cs-CZ" dirty="0" smtClean="0"/>
              <a:t>jednáním </a:t>
            </a:r>
            <a:r>
              <a:rPr lang="cs-CZ" dirty="0"/>
              <a:t>postav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</a:t>
            </a:r>
            <a:r>
              <a:rPr lang="cs-CZ" dirty="0"/>
              <a:t>. Neveršované literární dílo 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3. Literatura psaná ve verších, zakončených zpravidla rýmy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Literární druhy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63280" y="392554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DRAMA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72000" y="431392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PRÓZA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91679" y="5157193"/>
            <a:ext cx="1371601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5157193"/>
            <a:ext cx="1224136" cy="46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POEZIE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9386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135223"/>
              </p:ext>
            </p:extLst>
          </p:nvPr>
        </p:nvGraphicFramePr>
        <p:xfrm>
          <a:off x="2627784" y="3933056"/>
          <a:ext cx="6048674" cy="2448270"/>
        </p:xfrm>
        <a:graphic>
          <a:graphicData uri="http://schemas.openxmlformats.org/drawingml/2006/table">
            <a:tbl>
              <a:tblPr firstRow="1" firstCol="1" bandRow="1"/>
              <a:tblGrid>
                <a:gridCol w="551684"/>
                <a:gridCol w="530668"/>
                <a:gridCol w="551684"/>
                <a:gridCol w="551684"/>
                <a:gridCol w="551684"/>
                <a:gridCol w="551684"/>
                <a:gridCol w="551684"/>
                <a:gridCol w="551684"/>
                <a:gridCol w="552267"/>
                <a:gridCol w="552267"/>
                <a:gridCol w="551684"/>
              </a:tblGrid>
              <a:tr h="489654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9654"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cs-CZ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9654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89654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cs-CZ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196752"/>
            <a:ext cx="7488832" cy="28083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/>
              <a:t>Tajenkou je téma Balbínova textu Čechy jako růže a Sládkovy básně Čechy</a:t>
            </a:r>
          </a:p>
          <a:p>
            <a:pPr marL="0" indent="0">
              <a:buNone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jeden </a:t>
            </a:r>
            <a:r>
              <a:rPr lang="cs-CZ" dirty="0"/>
              <a:t>řádek v </a:t>
            </a:r>
            <a:r>
              <a:rPr lang="cs-CZ" dirty="0" smtClean="0"/>
              <a:t>básni 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rozhovor </a:t>
            </a:r>
            <a:r>
              <a:rPr lang="cs-CZ" dirty="0"/>
              <a:t>dvou </a:t>
            </a:r>
            <a:r>
              <a:rPr lang="cs-CZ" dirty="0" smtClean="0"/>
              <a:t>postav 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jeden </a:t>
            </a:r>
            <a:r>
              <a:rPr lang="cs-CZ" dirty="0"/>
              <a:t>ze tří literárních </a:t>
            </a:r>
            <a:r>
              <a:rPr lang="cs-CZ" dirty="0" smtClean="0"/>
              <a:t>druhů </a:t>
            </a: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část básně </a:t>
            </a: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část </a:t>
            </a:r>
            <a:r>
              <a:rPr lang="cs-CZ" dirty="0"/>
              <a:t>divadla, kde se </a:t>
            </a:r>
            <a:r>
              <a:rPr lang="cs-CZ" dirty="0" smtClean="0"/>
              <a:t>odehrává </a:t>
            </a:r>
            <a:r>
              <a:rPr lang="cs-CZ" dirty="0"/>
              <a:t>děj </a:t>
            </a:r>
            <a:r>
              <a:rPr lang="cs-CZ" dirty="0" smtClean="0"/>
              <a:t>dramatu </a:t>
            </a:r>
            <a:r>
              <a:rPr lang="cs-CZ" dirty="0"/>
              <a:t> 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Doplňovačka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7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87624" y="2644212"/>
            <a:ext cx="7408333" cy="34506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       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doplňovačky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625303"/>
              </p:ext>
            </p:extLst>
          </p:nvPr>
        </p:nvGraphicFramePr>
        <p:xfrm>
          <a:off x="3563888" y="2636912"/>
          <a:ext cx="5589116" cy="2808311"/>
        </p:xfrm>
        <a:graphic>
          <a:graphicData uri="http://schemas.openxmlformats.org/drawingml/2006/table">
            <a:tbl>
              <a:tblPr firstRow="1" firstCol="1" bandRow="1"/>
              <a:tblGrid>
                <a:gridCol w="473212"/>
                <a:gridCol w="493878"/>
                <a:gridCol w="513438"/>
                <a:gridCol w="513438"/>
                <a:gridCol w="513438"/>
                <a:gridCol w="513438"/>
                <a:gridCol w="513438"/>
                <a:gridCol w="513438"/>
                <a:gridCol w="513980"/>
                <a:gridCol w="513980"/>
                <a:gridCol w="513438"/>
              </a:tblGrid>
              <a:tr h="567740"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7740">
                <a:tc rowSpan="3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I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7740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D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7740"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L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O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373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J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T</a:t>
                      </a:r>
                      <a:r>
                        <a:rPr lang="cs-CZ" sz="2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Ě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179512" y="1628800"/>
            <a:ext cx="3312368" cy="430247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  <a:latin typeface="Calibri"/>
                <a:ea typeface="Calibri"/>
                <a:cs typeface="Times New Roman"/>
              </a:rPr>
              <a:t>Jeden řádek v básni</a:t>
            </a:r>
            <a:r>
              <a:rPr lang="cs-CZ" sz="2400" dirty="0" smtClean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 postav</a:t>
            </a:r>
            <a:endParaRPr lang="cs-CZ" sz="2400" dirty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rozhovor dvou postav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Jeden ze tří literárních druhů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cs-CZ" sz="2400" dirty="0" smtClean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část </a:t>
            </a:r>
            <a:r>
              <a:rPr lang="cs-CZ" sz="2400" dirty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básně složená z </a:t>
            </a:r>
            <a:r>
              <a:rPr lang="cs-CZ" sz="2400" dirty="0" smtClean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veršů</a:t>
            </a:r>
            <a:endParaRPr lang="cs-CZ" sz="2400" dirty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cs-CZ" sz="2400" dirty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část divadla, kde se odehrává děj dramatu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solidFill>
                  <a:srgbClr val="0070C0"/>
                </a:solidFill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1376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 </a:t>
            </a:r>
            <a:r>
              <a:rPr lang="cs-CZ" i="1" u="sng" dirty="0" err="1" smtClean="0"/>
              <a:t>Lederbuchová</a:t>
            </a:r>
            <a:r>
              <a:rPr lang="cs-CZ" i="1" u="sng" dirty="0" smtClean="0"/>
              <a:t> L., Beránková E.: Čítanka 6, učebnice pro základní školy a víceletá gymnázia, Nakladatelství Fraus 2003</a:t>
            </a:r>
          </a:p>
          <a:p>
            <a:endParaRPr lang="cs-CZ" dirty="0"/>
          </a:p>
          <a:p>
            <a:r>
              <a:rPr lang="cs-CZ" i="1" u="sng" dirty="0" smtClean="0"/>
              <a:t>Internetové </a:t>
            </a:r>
            <a:r>
              <a:rPr lang="cs-CZ" i="1" u="sng" dirty="0" err="1" smtClean="0"/>
              <a:t>odkazy:</a:t>
            </a:r>
            <a:r>
              <a:rPr lang="cs-CZ" sz="2000" dirty="0" err="1"/>
              <a:t>AUTOR</a:t>
            </a:r>
            <a:r>
              <a:rPr lang="cs-CZ" sz="2000" dirty="0"/>
              <a:t> NEUVEDEN. </a:t>
            </a:r>
            <a:r>
              <a:rPr lang="cs-CZ" sz="2000" i="1" dirty="0"/>
              <a:t>Wikipedia.cz</a:t>
            </a:r>
            <a:r>
              <a:rPr lang="cs-CZ" sz="2000" dirty="0"/>
              <a:t> [online]. [cit. 15.10.2013]. Dostupný na WWW: http://upload.wikimedia.org/wikipedia/commons/1/13/Bohuslav_Balb%C3%ADn.jpg </a:t>
            </a: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700</TotalTime>
  <Words>374</Words>
  <Application>Microsoft Office PowerPoint</Application>
  <PresentationFormat>Předvádění na obrazovce (4:3)</PresentationFormat>
  <Paragraphs>170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Základní škola a Mateřská škola Bílá Třemešná, okres Trutnov</vt:lpstr>
      <vt:lpstr>Anotace</vt:lpstr>
      <vt:lpstr>Bohuslav Balbín 1621 - 1688</vt:lpstr>
      <vt:lpstr>Prezentace aplikace PowerPoint</vt:lpstr>
      <vt:lpstr>Otázky k textu</vt:lpstr>
      <vt:lpstr>Otázky k textu</vt:lpstr>
      <vt:lpstr> Mapa České republiky</vt:lpstr>
      <vt:lpstr>Otázky k textu</vt:lpstr>
      <vt:lpstr> Spolkové země Německa</vt:lpstr>
      <vt:lpstr>Literární druhy</vt:lpstr>
      <vt:lpstr>Doplňovačka</vt:lpstr>
      <vt:lpstr>Řešení doplňovačky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Kateřina Poživilová</cp:lastModifiedBy>
  <cp:revision>102</cp:revision>
  <dcterms:created xsi:type="dcterms:W3CDTF">2013-05-10T12:01:16Z</dcterms:created>
  <dcterms:modified xsi:type="dcterms:W3CDTF">2013-10-15T12:50:26Z</dcterms:modified>
</cp:coreProperties>
</file>