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4" r:id="rId9"/>
    <p:sldId id="261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9E92C5-F183-48ED-8E25-AA7991B81560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A228AA-59C8-47D9-B114-F7CC8CB920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07231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A228AA-59C8-47D9-B114-F7CC8CB9206D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20749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B261F-5552-45BF-A530-29919C09B2B1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96FBD-2B49-4FA1-913C-67ECA82251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B261F-5552-45BF-A530-29919C09B2B1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96FBD-2B49-4FA1-913C-67ECA82251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B261F-5552-45BF-A530-29919C09B2B1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96FBD-2B49-4FA1-913C-67ECA82251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B261F-5552-45BF-A530-29919C09B2B1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96FBD-2B49-4FA1-913C-67ECA82251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B261F-5552-45BF-A530-29919C09B2B1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96FBD-2B49-4FA1-913C-67ECA82251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B261F-5552-45BF-A530-29919C09B2B1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96FBD-2B49-4FA1-913C-67ECA82251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B261F-5552-45BF-A530-29919C09B2B1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96FBD-2B49-4FA1-913C-67ECA82251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B261F-5552-45BF-A530-29919C09B2B1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96FBD-2B49-4FA1-913C-67ECA82251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B261F-5552-45BF-A530-29919C09B2B1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3C96FBD-2B49-4FA1-913C-67ECA82251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B261F-5552-45BF-A530-29919C09B2B1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96FBD-2B49-4FA1-913C-67ECA82251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B261F-5552-45BF-A530-29919C09B2B1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96FBD-2B49-4FA1-913C-67ECA82251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63C96FBD-2B49-4FA1-913C-67ECA82251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46FB261F-5552-45BF-A530-29919C09B2B1}" type="datetimeFigureOut">
              <a:rPr lang="cs-CZ" smtClean="0"/>
              <a:pPr/>
              <a:t>15.10.2013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youtu.be/B-l_0fPdU6Y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3" Type="http://schemas.openxmlformats.org/officeDocument/2006/relationships/hyperlink" Target="http://youtu.be/JkHk128riEY" TargetMode="External"/><Relationship Id="rId7" Type="http://schemas.openxmlformats.org/officeDocument/2006/relationships/slide" Target="slide8.xml"/><Relationship Id="rId2" Type="http://schemas.openxmlformats.org/officeDocument/2006/relationships/hyperlink" Target="http://youtu.be/omdbgzuK2xU" TargetMode="External"/><Relationship Id="rId1" Type="http://schemas.openxmlformats.org/officeDocument/2006/relationships/slideLayout" Target="../slideLayouts/slideLayout7.xml"/><Relationship Id="rId6" Type="http://schemas.openxmlformats.org/officeDocument/2006/relationships/slide" Target="slide6.xml"/><Relationship Id="rId5" Type="http://schemas.openxmlformats.org/officeDocument/2006/relationships/slide" Target="slide5.xml"/><Relationship Id="rId4" Type="http://schemas.openxmlformats.org/officeDocument/2006/relationships/slide" Target="slid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omdbgzuK2xU&amp;feature=youtu.be" TargetMode="External"/><Relationship Id="rId2" Type="http://schemas.openxmlformats.org/officeDocument/2006/relationships/hyperlink" Target="http://www.youtube.com/watch?v=B-l_0fPdU6Y&amp;feature=youtu.be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youtube.com/watch?v=JkHk128riEY&amp;feature=youtu.b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32115990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Iveta Kohoutová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1249363" marR="0" lvl="0" indent="-1249363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:           </a:t>
                      </a: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VY_32_INOVACE_2A_10_Život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 Československu mezi dvěma válkami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Vlastivěda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tvorby:          21.5.2013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6622859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7920880" cy="5330602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určený pro žáky 5. ročníku, předmět vlastivěda – Život v Československu mezi dvěma válkami.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Text je zpracován podle učebnice Vlastivěda 5 (SPN 2010) a knihy Obrázky z československých dějin: Jiří Černý, Jaroslav </a:t>
            </a:r>
            <a:r>
              <a:rPr lang="cs-CZ" dirty="0"/>
              <a:t>V</a:t>
            </a:r>
            <a:r>
              <a:rPr lang="cs-CZ" dirty="0" smtClean="0"/>
              <a:t>eis, Barbora Šalamounová (Albatros 2011).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Jedná se o prezentaci na interaktivní tabuli.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Prezentace je určena k výkladu nového učiva.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snímcích 4 - 8 je výklad učiva. Je určen ke společné práci – hlasité čtení textu. Důležité informace jsou zvýrazněny.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9 jsou otázky k textu. Kliknutím na hvězdičku se objeví stránka s odpovědí. Kliknutím na šipku (str. 4 – 8) se vrátí zpět.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Kliknutím na šipky na úvodním a závěrečném snímku (3 a 9) se spustí krátký (3 min) animovaný film k tématu (</a:t>
            </a:r>
            <a:r>
              <a:rPr lang="cs-CZ" dirty="0" smtClean="0">
                <a:hlinkClick r:id="rId2"/>
              </a:rPr>
              <a:t>www.youtube</a:t>
            </a:r>
            <a:r>
              <a:rPr lang="cs-CZ" dirty="0" smtClean="0"/>
              <a:t> Dějiny udatného českého národa – 96. Rozvoj průmyslu mezi dvěma válkami, 97. Kultura v meziválečném Československu a 98. Velká hospodářská krize).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/>
              <a:t>Ke spuštění filmu je nezbytné připojení na internet</a:t>
            </a:r>
            <a:r>
              <a:rPr lang="cs-CZ" dirty="0" smtClean="0"/>
              <a:t>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Pomůcky: interaktivní tabule, interaktivní pero.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 k interaktivní výuce.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24649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Život v Československu mezi dvěma válkami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6588224" y="602128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2"/>
              </a:rPr>
              <a:t>video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91934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748883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latin typeface="Franklin Gothic Book" pitchFamily="34" charset="0"/>
              </a:rPr>
              <a:t>	</a:t>
            </a:r>
            <a:r>
              <a:rPr lang="cs-CZ" sz="2800" b="1" dirty="0" smtClean="0">
                <a:latin typeface="Franklin Gothic Book" pitchFamily="34" charset="0"/>
              </a:rPr>
              <a:t>První Československá republika </a:t>
            </a:r>
            <a:r>
              <a:rPr lang="cs-CZ" sz="2800" dirty="0" smtClean="0">
                <a:latin typeface="Franklin Gothic Book" pitchFamily="34" charset="0"/>
              </a:rPr>
              <a:t>byla </a:t>
            </a:r>
            <a:r>
              <a:rPr lang="cs-CZ" sz="2800" u="sng" dirty="0" smtClean="0">
                <a:latin typeface="Franklin Gothic Book" pitchFamily="34" charset="0"/>
              </a:rPr>
              <a:t>rozvinutou průmyslovou a zemědělskou zemí</a:t>
            </a:r>
            <a:r>
              <a:rPr lang="cs-CZ" sz="2800" dirty="0" smtClean="0">
                <a:latin typeface="Franklin Gothic Book" pitchFamily="34" charset="0"/>
              </a:rPr>
              <a:t>. Většina průmyslu bývalého Rakouska–Uherska se nalézala právě na Moravě a v Čechách. Do výroby se zaváděly </a:t>
            </a:r>
            <a:r>
              <a:rPr lang="cs-CZ" sz="2800" u="sng" dirty="0" smtClean="0">
                <a:latin typeface="Franklin Gothic Book" pitchFamily="34" charset="0"/>
              </a:rPr>
              <a:t>nové stroje a výrobní postupy</a:t>
            </a:r>
            <a:r>
              <a:rPr lang="cs-CZ" sz="2800" dirty="0" smtClean="0">
                <a:latin typeface="Franklin Gothic Book" pitchFamily="34" charset="0"/>
              </a:rPr>
              <a:t>. </a:t>
            </a:r>
          </a:p>
          <a:p>
            <a:pPr algn="just"/>
            <a:r>
              <a:rPr lang="cs-CZ" sz="2800" dirty="0" smtClean="0">
                <a:latin typeface="Franklin Gothic Book" pitchFamily="34" charset="0"/>
              </a:rPr>
              <a:t>Nejrozvinutější byl </a:t>
            </a:r>
            <a:r>
              <a:rPr lang="cs-CZ" sz="2800" u="sng" dirty="0" smtClean="0">
                <a:latin typeface="Franklin Gothic Book" pitchFamily="34" charset="0"/>
              </a:rPr>
              <a:t>spotřební průmysl</a:t>
            </a:r>
            <a:r>
              <a:rPr lang="cs-CZ" sz="2800" dirty="0" smtClean="0">
                <a:latin typeface="Franklin Gothic Book" pitchFamily="34" charset="0"/>
              </a:rPr>
              <a:t> (sklářský, oděvní, textilní), ale také </a:t>
            </a:r>
            <a:r>
              <a:rPr lang="cs-CZ" sz="2800" u="sng" dirty="0" smtClean="0">
                <a:latin typeface="Franklin Gothic Book" pitchFamily="34" charset="0"/>
              </a:rPr>
              <a:t>strojírenství</a:t>
            </a:r>
            <a:r>
              <a:rPr lang="cs-CZ" sz="2800" dirty="0" smtClean="0">
                <a:latin typeface="Franklin Gothic Book" pitchFamily="34" charset="0"/>
              </a:rPr>
              <a:t>. </a:t>
            </a:r>
          </a:p>
          <a:p>
            <a:pPr algn="just"/>
            <a:r>
              <a:rPr lang="cs-CZ" sz="2800" dirty="0" smtClean="0">
                <a:latin typeface="Franklin Gothic Book" pitchFamily="34" charset="0"/>
              </a:rPr>
              <a:t>Rozvíjela se i automobilová a letecká </a:t>
            </a:r>
            <a:r>
              <a:rPr lang="cs-CZ" sz="2800" u="sng" dirty="0" smtClean="0">
                <a:latin typeface="Franklin Gothic Book" pitchFamily="34" charset="0"/>
              </a:rPr>
              <a:t>doprava</a:t>
            </a:r>
            <a:r>
              <a:rPr lang="cs-CZ" sz="2800" dirty="0" smtClean="0">
                <a:latin typeface="Franklin Gothic Book" pitchFamily="34" charset="0"/>
              </a:rPr>
              <a:t>. Vyráběly se automobily značky Praga a Tatra. Významnou změnou bylo hromadné </a:t>
            </a:r>
            <a:r>
              <a:rPr lang="cs-CZ" sz="2800" b="1" u="sng" dirty="0" smtClean="0">
                <a:latin typeface="Franklin Gothic Book" pitchFamily="34" charset="0"/>
              </a:rPr>
              <a:t>zavádění elektřiny.</a:t>
            </a:r>
            <a:endParaRPr lang="cs-CZ" sz="2800" b="1" u="sng" dirty="0">
              <a:latin typeface="Franklin Gothic Book" pitchFamily="34" charset="0"/>
            </a:endParaRPr>
          </a:p>
        </p:txBody>
      </p:sp>
      <p:sp>
        <p:nvSpPr>
          <p:cNvPr id="3" name="Dvojitá šipka 2">
            <a:hlinkClick r:id="rId3" action="ppaction://hlinksldjump"/>
          </p:cNvPr>
          <p:cNvSpPr/>
          <p:nvPr/>
        </p:nvSpPr>
        <p:spPr>
          <a:xfrm>
            <a:off x="7092280" y="5661248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2821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052736"/>
            <a:ext cx="640871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latin typeface="Franklin Gothic Book" pitchFamily="34" charset="0"/>
              </a:rPr>
              <a:t>	</a:t>
            </a:r>
            <a:r>
              <a:rPr lang="cs-CZ" sz="2800" u="sng" dirty="0" smtClean="0">
                <a:latin typeface="Franklin Gothic Book" pitchFamily="34" charset="0"/>
              </a:rPr>
              <a:t>Úspěšným podnikatelem </a:t>
            </a:r>
            <a:r>
              <a:rPr lang="cs-CZ" sz="2800" dirty="0" smtClean="0">
                <a:latin typeface="Franklin Gothic Book" pitchFamily="34" charset="0"/>
              </a:rPr>
              <a:t>v té době byl například </a:t>
            </a:r>
            <a:r>
              <a:rPr lang="cs-CZ" sz="2800" b="1" u="sng" dirty="0" smtClean="0">
                <a:latin typeface="Franklin Gothic Book" pitchFamily="34" charset="0"/>
              </a:rPr>
              <a:t>Tomáš Baťa</a:t>
            </a:r>
            <a:r>
              <a:rPr lang="cs-CZ" sz="2800" dirty="0" smtClean="0">
                <a:latin typeface="Franklin Gothic Book" pitchFamily="34" charset="0"/>
              </a:rPr>
              <a:t>, který ve Zlíně vybudoval moderní </a:t>
            </a:r>
            <a:r>
              <a:rPr lang="cs-CZ" sz="2800" u="sng" dirty="0" smtClean="0">
                <a:latin typeface="Franklin Gothic Book" pitchFamily="34" charset="0"/>
              </a:rPr>
              <a:t>továrnu na obuv</a:t>
            </a:r>
            <a:r>
              <a:rPr lang="cs-CZ" sz="2800" dirty="0" smtClean="0">
                <a:latin typeface="Franklin Gothic Book" pitchFamily="34" charset="0"/>
              </a:rPr>
              <a:t>. Vyráběl kvalitní levné boty, které prodával téměř do celého světa. Staral se i o své zaměstnance, nechal pro ně vybudovat rodinné domky, úřady, obchody, kino, školy pro děti. Snažil se jim vytvořit dobré životní podmínky.</a:t>
            </a:r>
            <a:endParaRPr lang="cs-CZ" sz="2800" dirty="0">
              <a:latin typeface="Franklin Gothic Book" pitchFamily="34" charset="0"/>
            </a:endParaRPr>
          </a:p>
        </p:txBody>
      </p:sp>
      <p:sp>
        <p:nvSpPr>
          <p:cNvPr id="3" name="Dvojitá šipka 2">
            <a:hlinkClick r:id="rId2" action="ppaction://hlinksldjump"/>
          </p:cNvPr>
          <p:cNvSpPr/>
          <p:nvPr/>
        </p:nvSpPr>
        <p:spPr>
          <a:xfrm>
            <a:off x="7092280" y="5661248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15104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45604" y="404664"/>
            <a:ext cx="741682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600" dirty="0" smtClean="0">
                <a:latin typeface="Franklin Gothic Book" pitchFamily="34" charset="0"/>
              </a:rPr>
              <a:t>	Vedle hospodářských úspěchů se rozvíjela i kultura. V roce </a:t>
            </a:r>
            <a:r>
              <a:rPr lang="cs-CZ" sz="2600" b="1" dirty="0" smtClean="0">
                <a:latin typeface="Franklin Gothic Book" pitchFamily="34" charset="0"/>
              </a:rPr>
              <a:t>1923</a:t>
            </a:r>
            <a:r>
              <a:rPr lang="cs-CZ" sz="2600" dirty="0" smtClean="0">
                <a:latin typeface="Franklin Gothic Book" pitchFamily="34" charset="0"/>
              </a:rPr>
              <a:t> začalo pravidelné </a:t>
            </a:r>
            <a:r>
              <a:rPr lang="cs-CZ" sz="2600" u="sng" dirty="0" smtClean="0">
                <a:latin typeface="Franklin Gothic Book" pitchFamily="34" charset="0"/>
              </a:rPr>
              <a:t>rozhlasové vysílání</a:t>
            </a:r>
            <a:r>
              <a:rPr lang="cs-CZ" sz="2600" dirty="0" smtClean="0">
                <a:latin typeface="Franklin Gothic Book" pitchFamily="34" charset="0"/>
              </a:rPr>
              <a:t>. Začínaly se natáčet </a:t>
            </a:r>
            <a:r>
              <a:rPr lang="cs-CZ" sz="2600" u="sng" dirty="0" smtClean="0">
                <a:latin typeface="Franklin Gothic Book" pitchFamily="34" charset="0"/>
              </a:rPr>
              <a:t>černobílé filmy</a:t>
            </a:r>
            <a:r>
              <a:rPr lang="cs-CZ" sz="2600" dirty="0" smtClean="0">
                <a:latin typeface="Franklin Gothic Book" pitchFamily="34" charset="0"/>
              </a:rPr>
              <a:t>, například s Vlastou Burianem. </a:t>
            </a:r>
          </a:p>
          <a:p>
            <a:pPr algn="just"/>
            <a:r>
              <a:rPr lang="cs-CZ" sz="2600" dirty="0" smtClean="0">
                <a:latin typeface="Franklin Gothic Book" pitchFamily="34" charset="0"/>
              </a:rPr>
              <a:t>Z tohoto období pochází </a:t>
            </a:r>
            <a:r>
              <a:rPr lang="cs-CZ" sz="2600" u="sng" dirty="0" smtClean="0">
                <a:latin typeface="Franklin Gothic Book" pitchFamily="34" charset="0"/>
              </a:rPr>
              <a:t>řada známých knížek pro děti </a:t>
            </a:r>
            <a:r>
              <a:rPr lang="cs-CZ" sz="2600" dirty="0" smtClean="0">
                <a:latin typeface="Franklin Gothic Book" pitchFamily="34" charset="0"/>
              </a:rPr>
              <a:t>– například Povídání o pejskovi a kočičce od Josefa Čapka, Dášeňka čili život štěněte od Karla Čapka, Bylo nás pět od Karla Poláčka nebo Rychlé šípy od Jaroslava Foglara. Zrodily se i </a:t>
            </a:r>
            <a:r>
              <a:rPr lang="cs-CZ" sz="2600" u="sng" dirty="0" smtClean="0">
                <a:latin typeface="Franklin Gothic Book" pitchFamily="34" charset="0"/>
              </a:rPr>
              <a:t>loutkové postavičky Hurvínka a Spejbla</a:t>
            </a:r>
            <a:r>
              <a:rPr lang="cs-CZ" sz="2600" dirty="0" smtClean="0">
                <a:latin typeface="Franklin Gothic Book" pitchFamily="34" charset="0"/>
              </a:rPr>
              <a:t> podle návrhu loutkáře Josefa Skupy.</a:t>
            </a:r>
          </a:p>
          <a:p>
            <a:pPr algn="just"/>
            <a:r>
              <a:rPr lang="cs-CZ" sz="2600" dirty="0" smtClean="0">
                <a:latin typeface="Franklin Gothic Book" pitchFamily="34" charset="0"/>
              </a:rPr>
              <a:t>V roce 1925 bylo založeno Osvobozené divadlo, ve kterém se hrály hry </a:t>
            </a:r>
            <a:r>
              <a:rPr lang="cs-CZ" sz="2600" u="sng" dirty="0" smtClean="0">
                <a:latin typeface="Franklin Gothic Book" pitchFamily="34" charset="0"/>
              </a:rPr>
              <a:t>Jiřího Voskovce a Jana Wericha</a:t>
            </a:r>
            <a:r>
              <a:rPr lang="cs-CZ" sz="2600" dirty="0" smtClean="0">
                <a:latin typeface="Franklin Gothic Book" pitchFamily="34" charset="0"/>
              </a:rPr>
              <a:t> s písničkami </a:t>
            </a:r>
            <a:r>
              <a:rPr lang="cs-CZ" sz="2600" u="sng" dirty="0" smtClean="0">
                <a:latin typeface="Franklin Gothic Book" pitchFamily="34" charset="0"/>
              </a:rPr>
              <a:t>Jaroslava Ježka</a:t>
            </a:r>
            <a:r>
              <a:rPr lang="cs-CZ" sz="2600" dirty="0" smtClean="0">
                <a:latin typeface="Franklin Gothic Book" pitchFamily="34" charset="0"/>
              </a:rPr>
              <a:t>.</a:t>
            </a:r>
            <a:endParaRPr lang="cs-CZ" sz="2600" dirty="0">
              <a:latin typeface="Franklin Gothic Book" pitchFamily="34" charset="0"/>
            </a:endParaRPr>
          </a:p>
        </p:txBody>
      </p:sp>
      <p:sp>
        <p:nvSpPr>
          <p:cNvPr id="3" name="Dvojitá šipka 2">
            <a:hlinkClick r:id="rId2" action="ppaction://hlinksldjump"/>
          </p:cNvPr>
          <p:cNvSpPr/>
          <p:nvPr/>
        </p:nvSpPr>
        <p:spPr>
          <a:xfrm>
            <a:off x="7092280" y="6044786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08271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09911" y="764704"/>
            <a:ext cx="698477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latin typeface="Franklin Gothic Book" pitchFamily="34" charset="0"/>
              </a:rPr>
              <a:t>	Stále důležitější roli v životě zaujímal </a:t>
            </a:r>
            <a:r>
              <a:rPr lang="cs-CZ" sz="2800" b="1" dirty="0" smtClean="0">
                <a:latin typeface="Franklin Gothic Book" pitchFamily="34" charset="0"/>
              </a:rPr>
              <a:t>sport</a:t>
            </a:r>
            <a:r>
              <a:rPr lang="cs-CZ" sz="2800" dirty="0" smtClean="0">
                <a:latin typeface="Franklin Gothic Book" pitchFamily="34" charset="0"/>
              </a:rPr>
              <a:t>, především </a:t>
            </a:r>
            <a:r>
              <a:rPr lang="cs-CZ" sz="2800" u="sng" dirty="0" smtClean="0">
                <a:latin typeface="Franklin Gothic Book" pitchFamily="34" charset="0"/>
              </a:rPr>
              <a:t>fotbal</a:t>
            </a:r>
            <a:r>
              <a:rPr lang="cs-CZ" sz="2800" dirty="0" smtClean="0">
                <a:latin typeface="Franklin Gothic Book" pitchFamily="34" charset="0"/>
              </a:rPr>
              <a:t>. Českoslovenští sportovci se také účastnili </a:t>
            </a:r>
            <a:r>
              <a:rPr lang="cs-CZ" sz="2800" u="sng" dirty="0" smtClean="0">
                <a:latin typeface="Franklin Gothic Book" pitchFamily="34" charset="0"/>
              </a:rPr>
              <a:t>olympijských her</a:t>
            </a:r>
            <a:r>
              <a:rPr lang="cs-CZ" sz="2800" dirty="0" smtClean="0">
                <a:latin typeface="Franklin Gothic Book" pitchFamily="34" charset="0"/>
              </a:rPr>
              <a:t>. Oblíbeným sportem v té době byl i </a:t>
            </a:r>
            <a:r>
              <a:rPr lang="cs-CZ" sz="2800" u="sng" dirty="0" smtClean="0">
                <a:latin typeface="Franklin Gothic Book" pitchFamily="34" charset="0"/>
              </a:rPr>
              <a:t>tenis</a:t>
            </a:r>
            <a:r>
              <a:rPr lang="cs-CZ" sz="2800" dirty="0" smtClean="0">
                <a:latin typeface="Franklin Gothic Book" pitchFamily="34" charset="0"/>
              </a:rPr>
              <a:t> a </a:t>
            </a:r>
            <a:r>
              <a:rPr lang="cs-CZ" sz="2800" u="sng" dirty="0" smtClean="0">
                <a:latin typeface="Franklin Gothic Book" pitchFamily="34" charset="0"/>
              </a:rPr>
              <a:t>lední hokej</a:t>
            </a:r>
            <a:r>
              <a:rPr lang="cs-CZ" sz="2800" dirty="0" smtClean="0">
                <a:latin typeface="Franklin Gothic Book" pitchFamily="34" charset="0"/>
              </a:rPr>
              <a:t>.</a:t>
            </a:r>
          </a:p>
          <a:p>
            <a:pPr algn="just"/>
            <a:r>
              <a:rPr lang="cs-CZ" sz="2800" dirty="0" smtClean="0">
                <a:latin typeface="Franklin Gothic Book" pitchFamily="34" charset="0"/>
              </a:rPr>
              <a:t>Za první republiky se konaly  </a:t>
            </a:r>
            <a:r>
              <a:rPr lang="cs-CZ" sz="2800" u="sng" dirty="0" smtClean="0">
                <a:latin typeface="Franklin Gothic Book" pitchFamily="34" charset="0"/>
              </a:rPr>
              <a:t>sokolské slety </a:t>
            </a:r>
            <a:r>
              <a:rPr lang="cs-CZ" sz="2800" dirty="0" smtClean="0">
                <a:latin typeface="Franklin Gothic Book" pitchFamily="34" charset="0"/>
              </a:rPr>
              <a:t>– společná vystoupení (cvičení s hudebním doprovodem) sokolů – členů tělovýchovné jednoty Sokol. Ti vlastními silami a prostředky postavili v </a:t>
            </a:r>
            <a:r>
              <a:rPr lang="cs-CZ" sz="2800" u="sng" dirty="0" smtClean="0">
                <a:latin typeface="Franklin Gothic Book" pitchFamily="34" charset="0"/>
              </a:rPr>
              <a:t>Praze na Strahově nový stadion </a:t>
            </a:r>
            <a:r>
              <a:rPr lang="cs-CZ" sz="2800" dirty="0" smtClean="0">
                <a:latin typeface="Franklin Gothic Book" pitchFamily="34" charset="0"/>
              </a:rPr>
              <a:t>– tehdy největší na světě.</a:t>
            </a:r>
            <a:endParaRPr lang="cs-CZ" sz="2800" dirty="0">
              <a:latin typeface="Franklin Gothic Book" pitchFamily="34" charset="0"/>
            </a:endParaRPr>
          </a:p>
        </p:txBody>
      </p:sp>
      <p:sp>
        <p:nvSpPr>
          <p:cNvPr id="3" name="Dvojitá šipka 2">
            <a:hlinkClick r:id="rId2" action="ppaction://hlinksldjump"/>
          </p:cNvPr>
          <p:cNvSpPr/>
          <p:nvPr/>
        </p:nvSpPr>
        <p:spPr>
          <a:xfrm>
            <a:off x="7092280" y="5661248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38774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620688"/>
            <a:ext cx="705678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latin typeface="Franklin Gothic Book" pitchFamily="34" charset="0"/>
              </a:rPr>
              <a:t>	Rozvoj první Československé republiky přerušila </a:t>
            </a:r>
            <a:r>
              <a:rPr lang="cs-CZ" sz="2800" b="1" u="sng" dirty="0" smtClean="0">
                <a:latin typeface="Franklin Gothic Book" pitchFamily="34" charset="0"/>
              </a:rPr>
              <a:t>světová hospodářská krize                </a:t>
            </a:r>
            <a:r>
              <a:rPr lang="cs-CZ" sz="2800" dirty="0" smtClean="0">
                <a:latin typeface="Franklin Gothic Book" pitchFamily="34" charset="0"/>
              </a:rPr>
              <a:t>(1929 – 1933). </a:t>
            </a:r>
          </a:p>
          <a:p>
            <a:pPr algn="just"/>
            <a:r>
              <a:rPr lang="cs-CZ" sz="2800" dirty="0" smtClean="0">
                <a:latin typeface="Franklin Gothic Book" pitchFamily="34" charset="0"/>
              </a:rPr>
              <a:t>Zboží se nedařilo prodávat, hromadilo se ve skladech, omezila se výroba a propouštěli se zaměstnanci. Přibývalo lidí bez práce. Ceny sice klesaly, lidé však neměli peníze. </a:t>
            </a:r>
          </a:p>
          <a:p>
            <a:pPr algn="just"/>
            <a:r>
              <a:rPr lang="cs-CZ" sz="2800" dirty="0" smtClean="0">
                <a:latin typeface="Franklin Gothic Book" pitchFamily="34" charset="0"/>
              </a:rPr>
              <a:t>Zvlášť v pohraničí a ve velkých městech žilo mnoho lidí v bídě. Nezaměstnaní dostávali poukázky na stravu – tzv. žebračenky. Ale pořádně se ani nenajedli. </a:t>
            </a:r>
            <a:r>
              <a:rPr lang="cs-CZ" sz="2800" u="sng" dirty="0" smtClean="0">
                <a:latin typeface="Franklin Gothic Book" pitchFamily="34" charset="0"/>
              </a:rPr>
              <a:t>Nespokojenost lidí rostla</a:t>
            </a:r>
            <a:r>
              <a:rPr lang="cs-CZ" u="sng" dirty="0" smtClean="0"/>
              <a:t>.</a:t>
            </a:r>
            <a:endParaRPr lang="cs-CZ" u="sng" dirty="0"/>
          </a:p>
        </p:txBody>
      </p:sp>
      <p:sp>
        <p:nvSpPr>
          <p:cNvPr id="4" name="Dvojitá šipka 3">
            <a:hlinkClick r:id="rId2" action="ppaction://hlinksldjump"/>
          </p:cNvPr>
          <p:cNvSpPr/>
          <p:nvPr/>
        </p:nvSpPr>
        <p:spPr>
          <a:xfrm>
            <a:off x="7092280" y="5661248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60416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/>
          </p:cNvPr>
          <p:cNvSpPr/>
          <p:nvPr/>
        </p:nvSpPr>
        <p:spPr>
          <a:xfrm>
            <a:off x="6813601" y="515719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2"/>
              </a:rPr>
              <a:t>video</a:t>
            </a:r>
            <a:endParaRPr lang="cs-CZ" dirty="0"/>
          </a:p>
        </p:txBody>
      </p:sp>
      <p:sp>
        <p:nvSpPr>
          <p:cNvPr id="3" name="TextovéPole 2">
            <a:hlinkClick r:id="rId2"/>
          </p:cNvPr>
          <p:cNvSpPr txBox="1"/>
          <p:nvPr/>
        </p:nvSpPr>
        <p:spPr>
          <a:xfrm>
            <a:off x="971214" y="854184"/>
            <a:ext cx="6527937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Otázky k textu:</a:t>
            </a:r>
          </a:p>
          <a:p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Jak se rozvíjel průmysl v období první republiky?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Kdo to byl Tomáš Baťa?</a:t>
            </a:r>
          </a:p>
          <a:p>
            <a:pPr marL="457200" indent="-457200">
              <a:buFontTx/>
              <a:buAutoNum type="arabicPeriod"/>
            </a:pPr>
            <a:r>
              <a:rPr lang="cs-CZ" sz="2400" dirty="0" smtClean="0"/>
              <a:t>Jak se rozvíjela kultura v období první republiky?</a:t>
            </a:r>
          </a:p>
          <a:p>
            <a:pPr marL="457200" indent="-457200">
              <a:buFontTx/>
              <a:buAutoNum type="arabicPeriod"/>
            </a:pPr>
            <a:r>
              <a:rPr lang="cs-CZ" sz="2400" dirty="0" smtClean="0"/>
              <a:t>Jakou </a:t>
            </a:r>
            <a:r>
              <a:rPr lang="cs-CZ" sz="2400" dirty="0"/>
              <a:t>roli v tomto </a:t>
            </a:r>
            <a:r>
              <a:rPr lang="cs-CZ" sz="2400" dirty="0" smtClean="0"/>
              <a:t>období zaujímal sport?</a:t>
            </a:r>
          </a:p>
          <a:p>
            <a:pPr marL="457200" indent="-457200">
              <a:buFontTx/>
              <a:buAutoNum type="arabicPeriod"/>
            </a:pPr>
            <a:r>
              <a:rPr lang="cs-CZ" sz="2400" dirty="0" smtClean="0"/>
              <a:t>Čím byl přerušen hospodářský rozvoj?</a:t>
            </a:r>
          </a:p>
          <a:p>
            <a:pPr marL="457200" indent="-457200">
              <a:buFontTx/>
              <a:buAutoNum type="arabicPeriod"/>
            </a:pPr>
            <a:endParaRPr lang="cs-CZ" sz="2400" dirty="0" smtClean="0"/>
          </a:p>
          <a:p>
            <a:pPr marL="457200" indent="-457200">
              <a:buFontTx/>
              <a:buAutoNum type="arabicPeriod"/>
            </a:pPr>
            <a:endParaRPr lang="cs-CZ" sz="2400" dirty="0" smtClean="0"/>
          </a:p>
          <a:p>
            <a:pPr marL="457200" indent="-457200">
              <a:buFontTx/>
              <a:buAutoNum type="arabicPeriod"/>
            </a:pPr>
            <a:endParaRPr lang="cs-CZ" sz="2400" dirty="0" smtClean="0"/>
          </a:p>
          <a:p>
            <a:pPr marL="457200" indent="-457200">
              <a:buFontTx/>
              <a:buAutoNum type="arabicPeriod"/>
            </a:pPr>
            <a:endParaRPr lang="cs-CZ" sz="2400" dirty="0" smtClean="0"/>
          </a:p>
          <a:p>
            <a:pPr marL="457200" indent="-457200">
              <a:buFontTx/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endParaRPr lang="cs-CZ" sz="2400" dirty="0"/>
          </a:p>
        </p:txBody>
      </p:sp>
      <p:sp>
        <p:nvSpPr>
          <p:cNvPr id="4" name="Šipka doprava 3"/>
          <p:cNvSpPr/>
          <p:nvPr/>
        </p:nvSpPr>
        <p:spPr>
          <a:xfrm>
            <a:off x="6782372" y="6093296"/>
            <a:ext cx="1009637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hlinkClick r:id="rId3"/>
              </a:rPr>
              <a:t>videoII</a:t>
            </a:r>
            <a:endParaRPr lang="cs-CZ" dirty="0"/>
          </a:p>
        </p:txBody>
      </p:sp>
      <p:sp>
        <p:nvSpPr>
          <p:cNvPr id="7" name="6cípá hvězda 6">
            <a:hlinkClick r:id="rId4" action="ppaction://hlinksldjump"/>
          </p:cNvPr>
          <p:cNvSpPr/>
          <p:nvPr/>
        </p:nvSpPr>
        <p:spPr>
          <a:xfrm>
            <a:off x="6324378" y="1556792"/>
            <a:ext cx="457200" cy="4572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6cípá hvězda 7">
            <a:hlinkClick r:id="rId5" action="ppaction://hlinksldjump"/>
          </p:cNvPr>
          <p:cNvSpPr/>
          <p:nvPr/>
        </p:nvSpPr>
        <p:spPr>
          <a:xfrm>
            <a:off x="6331827" y="2200330"/>
            <a:ext cx="457200" cy="4572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6cípá hvězda 8">
            <a:hlinkClick r:id="rId6" action="ppaction://hlinksldjump"/>
          </p:cNvPr>
          <p:cNvSpPr/>
          <p:nvPr/>
        </p:nvSpPr>
        <p:spPr>
          <a:xfrm>
            <a:off x="6356401" y="2843808"/>
            <a:ext cx="457200" cy="4572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6cípá hvězda 10">
            <a:hlinkClick r:id="rId7" action="ppaction://hlinksldjump"/>
          </p:cNvPr>
          <p:cNvSpPr/>
          <p:nvPr/>
        </p:nvSpPr>
        <p:spPr>
          <a:xfrm>
            <a:off x="6314059" y="3910608"/>
            <a:ext cx="457200" cy="4572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6cípá hvězda 11">
            <a:hlinkClick r:id="rId8" action="ppaction://hlinksldjump"/>
          </p:cNvPr>
          <p:cNvSpPr/>
          <p:nvPr/>
        </p:nvSpPr>
        <p:spPr>
          <a:xfrm>
            <a:off x="6789027" y="3429000"/>
            <a:ext cx="457200" cy="4572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9695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2204864"/>
            <a:ext cx="6696744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ČECHUROVÁ, Milana, Alena JEŽKOVÁ a Petr CHALUPA. </a:t>
            </a:r>
            <a:r>
              <a:rPr lang="cs-CZ" i="1" dirty="0"/>
              <a:t>Vlastivěda 5: pro 5. ročník základní školy</a:t>
            </a:r>
            <a:r>
              <a:rPr lang="cs-CZ" dirty="0"/>
              <a:t>. 1. vyd. Praha: SPN, 2010. ISBN 978-80-7235-477-1</a:t>
            </a:r>
            <a:r>
              <a:rPr lang="cs-CZ" dirty="0" smtClean="0"/>
              <a:t>.</a:t>
            </a:r>
          </a:p>
          <a:p>
            <a:r>
              <a:rPr lang="cs-CZ" dirty="0"/>
              <a:t>ČERNÝ, Jiří a Jaroslav VEIS. </a:t>
            </a:r>
            <a:r>
              <a:rPr lang="cs-CZ" i="1" dirty="0"/>
              <a:t>Obrázky z československých dějin 1918-1945</a:t>
            </a:r>
            <a:r>
              <a:rPr lang="cs-CZ" dirty="0"/>
              <a:t>. 1. vyd. Ilustrace Barbara Šalamounová. V Praze: Albatros, 2011, 125 s. ISBN 978-800-0022-444.</a:t>
            </a:r>
            <a:endParaRPr lang="cs-CZ" dirty="0" smtClean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www.youtube.com/watch?v=B-l_0fPdU6Y&amp;feature=youtu.be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www.youtube.com/watch?v=omdbgzuK2xU&amp;feature=youtu.be</a:t>
            </a:r>
            <a:endParaRPr lang="cs-CZ" dirty="0" smtClean="0"/>
          </a:p>
          <a:p>
            <a:r>
              <a:rPr lang="cs-CZ" dirty="0">
                <a:hlinkClick r:id="rId4"/>
              </a:rPr>
              <a:t>http://www.youtube.com/watch?v=JkHk128riEY&amp;feature=youtu.be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7942" y="1124744"/>
            <a:ext cx="31771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Použité zdroje</a:t>
            </a:r>
            <a:r>
              <a:rPr lang="cs-CZ" dirty="0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1989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362</TotalTime>
  <Words>297</Words>
  <Application>Microsoft Office PowerPoint</Application>
  <PresentationFormat>Předvádění na obrazovce (4:3)</PresentationFormat>
  <Paragraphs>51</Paragraphs>
  <Slides>10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Sousedství</vt:lpstr>
      <vt:lpstr>Snímek 1</vt:lpstr>
      <vt:lpstr>Anotace:</vt:lpstr>
      <vt:lpstr>Život v Československu mezi dvěma válkami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Život v Československu mezi dvěma válkami</dc:title>
  <dc:creator>zak</dc:creator>
  <cp:lastModifiedBy>Dum</cp:lastModifiedBy>
  <cp:revision>65</cp:revision>
  <dcterms:created xsi:type="dcterms:W3CDTF">2013-05-03T12:01:09Z</dcterms:created>
  <dcterms:modified xsi:type="dcterms:W3CDTF">2013-10-15T12:19:51Z</dcterms:modified>
</cp:coreProperties>
</file>