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295ADAB-97C2-4B94-80F9-FE90DD1EBF5C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1B22095-5333-4DF6-98B8-BDAD7AD8B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zg4w0tSuRDM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hyperlink" Target="http://youtu.be/51tz7QfVCSg" TargetMode="Externa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youtu.be/rIiDWlQJj0Q" TargetMode="External"/><Relationship Id="rId5" Type="http://schemas.openxmlformats.org/officeDocument/2006/relationships/slide" Target="slide6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1tz7QfVCSg&amp;feature=youtu.be" TargetMode="External"/><Relationship Id="rId2" Type="http://schemas.openxmlformats.org/officeDocument/2006/relationships/hyperlink" Target="http://www.youtube.com/watch?v=zg4w0tSuRDM&amp;feature=youtu.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73303595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Iveta Kohoutová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1249363" marR="0" lvl="0" indent="-12493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VY_32_INOVACE_2A_11_Protektorát Čechy a Morava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27.5.2013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2016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712968" cy="5330602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Materiál je určený pro žáky 5. ročníku, předmět vlastivěda – učivo Protektorát Čechy a Morava.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Text je zpracován podle učebnice Vlastivěda 5 (SPN 2010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)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 knihy Obrázky z československých dějin: Jiří Černý, Jaroslav Veis, Barbora Šalamounová (Albatros 2011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).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Prezentace je určena k výkladu nového učiva.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Na snímcích 4 - 8 je výklad učiva. Je určen ke společné práci – hlasité čtení textu. Důležité informace jsou zvýrazněny.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Na snímku 9 jsou otázky k textu. Kliknutím na hvězdičku se objeví stránka s odpovědí. Kliknutím na šipku(str. 4 – 8) se vrátí zpět.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Kliknutím na šipku na úvodním a závěrečném snímku (3 a 9)  se spustí krátký (3 min) animovaný film k tématu (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www.youtube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Dějiny udatného českého národa – 99. Mnichov, 101. Protektorát).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Ke spuštění filmu je nezbytné připojení na internet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xmlns="" val="154554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Protektorát Čechy a Morava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7956376" y="602128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/>
              </a:rPr>
              <a:t>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6451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1988840"/>
            <a:ext cx="698477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V roce 1935 po odstoupení T. G. Masaryka se stal prezidentem jeho mladší spolupracovník </a:t>
            </a:r>
            <a:r>
              <a:rPr lang="cs-CZ" sz="2800" b="1" u="sng" dirty="0" smtClean="0">
                <a:latin typeface="Franklin Gothic Book" pitchFamily="34" charset="0"/>
              </a:rPr>
              <a:t>Edvard Beneš</a:t>
            </a:r>
            <a:r>
              <a:rPr lang="cs-CZ" sz="2800" u="sng" dirty="0" smtClean="0">
                <a:latin typeface="Franklin Gothic Book" pitchFamily="34" charset="0"/>
              </a:rPr>
              <a:t>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V sousedním Německu se dostal k moci </a:t>
            </a:r>
            <a:r>
              <a:rPr lang="cs-CZ" sz="2800" u="sng" dirty="0" smtClean="0">
                <a:latin typeface="Franklin Gothic Book" pitchFamily="34" charset="0"/>
              </a:rPr>
              <a:t>Adolf Hitler</a:t>
            </a:r>
            <a:r>
              <a:rPr lang="cs-CZ" sz="2800" dirty="0" smtClean="0">
                <a:latin typeface="Franklin Gothic Book" pitchFamily="34" charset="0"/>
              </a:rPr>
              <a:t>, který považoval Němce za nadřazené a sliboval jim vytvoření Velkoněmecké říše a vládu nad celým světem. </a:t>
            </a:r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>
            <a:off x="7524328" y="573325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652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42493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u="sng" dirty="0" smtClean="0">
                <a:latin typeface="Franklin Gothic Book" pitchFamily="34" charset="0"/>
                <a:cs typeface="Calibri" pitchFamily="34" charset="0"/>
              </a:rPr>
              <a:t>V září 1938 </a:t>
            </a:r>
            <a:r>
              <a:rPr lang="cs-CZ" sz="2600" dirty="0" smtClean="0">
                <a:latin typeface="Franklin Gothic Book" pitchFamily="34" charset="0"/>
                <a:cs typeface="Calibri" pitchFamily="34" charset="0"/>
              </a:rPr>
              <a:t>se v německém Mnichově uskutečnila schůzka Hitlera s představiteli západních mocností (Francie, Itálie a Velké </a:t>
            </a:r>
            <a:r>
              <a:rPr lang="cs-CZ" sz="2600" dirty="0">
                <a:latin typeface="Franklin Gothic Book" pitchFamily="34" charset="0"/>
                <a:cs typeface="Calibri" pitchFamily="34" charset="0"/>
              </a:rPr>
              <a:t>Británie) </a:t>
            </a:r>
            <a:r>
              <a:rPr lang="cs-CZ" sz="2600" dirty="0" smtClean="0">
                <a:latin typeface="Franklin Gothic Book" pitchFamily="34" charset="0"/>
                <a:cs typeface="Calibri" pitchFamily="34" charset="0"/>
              </a:rPr>
              <a:t>– tzv. </a:t>
            </a:r>
            <a:r>
              <a:rPr lang="cs-CZ" sz="2600" b="1" u="sng" dirty="0" smtClean="0">
                <a:solidFill>
                  <a:srgbClr val="7030A0"/>
                </a:solidFill>
                <a:latin typeface="Franklin Gothic Book" pitchFamily="34" charset="0"/>
                <a:cs typeface="Calibri" pitchFamily="34" charset="0"/>
              </a:rPr>
              <a:t>Mnichovská dohoda</a:t>
            </a:r>
            <a:r>
              <a:rPr lang="cs-CZ" sz="2600" dirty="0" smtClean="0">
                <a:latin typeface="Franklin Gothic Book" pitchFamily="34" charset="0"/>
                <a:cs typeface="Calibri" pitchFamily="34" charset="0"/>
              </a:rPr>
              <a:t>. Ti vyhověli Hitlerovým požadavkům a podepsali dohodu o tom, že Československá republika musí přenechat Německu své pohraničí – tzv. </a:t>
            </a:r>
            <a:r>
              <a:rPr lang="cs-CZ" sz="2600" u="sng" dirty="0" smtClean="0">
                <a:latin typeface="Franklin Gothic Book" pitchFamily="34" charset="0"/>
                <a:cs typeface="Calibri" pitchFamily="34" charset="0"/>
              </a:rPr>
              <a:t>Sudety</a:t>
            </a:r>
            <a:r>
              <a:rPr lang="cs-CZ" sz="2600" dirty="0" smtClean="0">
                <a:latin typeface="Franklin Gothic Book" pitchFamily="34" charset="0"/>
                <a:cs typeface="Calibri" pitchFamily="34" charset="0"/>
              </a:rPr>
              <a:t>.</a:t>
            </a:r>
          </a:p>
          <a:p>
            <a:pPr algn="just"/>
            <a:r>
              <a:rPr lang="cs-CZ" sz="2600" dirty="0" smtClean="0">
                <a:latin typeface="Franklin Gothic Book" pitchFamily="34" charset="0"/>
                <a:cs typeface="Calibri" pitchFamily="34" charset="0"/>
              </a:rPr>
              <a:t>České obyvatelstvo se z pohraničí muselo vystěhovat.</a:t>
            </a:r>
          </a:p>
          <a:p>
            <a:pPr algn="just"/>
            <a:r>
              <a:rPr lang="cs-CZ" sz="2600" dirty="0" smtClean="0">
                <a:latin typeface="Franklin Gothic Book" pitchFamily="34" charset="0"/>
                <a:cs typeface="Calibri" pitchFamily="34" charset="0"/>
              </a:rPr>
              <a:t>Kromě českého pohraničí byla část Československa připojena k Polsku, část k Maďarsku.</a:t>
            </a:r>
          </a:p>
          <a:p>
            <a:pPr algn="just"/>
            <a:r>
              <a:rPr lang="cs-CZ" sz="2600" dirty="0" smtClean="0">
                <a:latin typeface="Franklin Gothic Book" pitchFamily="34" charset="0"/>
                <a:cs typeface="Calibri" pitchFamily="34" charset="0"/>
              </a:rPr>
              <a:t>Tato zmenšená republika existovala necelých šest měsíců (říjen 1938 – březen 1939) – je nazývána </a:t>
            </a:r>
            <a:r>
              <a:rPr lang="cs-CZ" sz="2600" b="1" u="sng" dirty="0" smtClean="0">
                <a:solidFill>
                  <a:srgbClr val="7030A0"/>
                </a:solidFill>
                <a:latin typeface="Franklin Gothic Book" pitchFamily="34" charset="0"/>
                <a:cs typeface="Calibri" pitchFamily="34" charset="0"/>
              </a:rPr>
              <a:t>Druhá republika</a:t>
            </a:r>
            <a:r>
              <a:rPr lang="cs-CZ" sz="2600" dirty="0" smtClean="0">
                <a:latin typeface="Franklin Gothic Book" pitchFamily="34" charset="0"/>
                <a:cs typeface="Calibri" pitchFamily="34" charset="0"/>
              </a:rPr>
              <a:t>.</a:t>
            </a:r>
          </a:p>
          <a:p>
            <a:pPr algn="just"/>
            <a:r>
              <a:rPr lang="cs-CZ" sz="2600" dirty="0" smtClean="0">
                <a:latin typeface="Franklin Gothic Book" pitchFamily="34" charset="0"/>
                <a:cs typeface="Calibri" pitchFamily="34" charset="0"/>
              </a:rPr>
              <a:t>Prezidentem byl zvolen Emil Hácha.</a:t>
            </a:r>
            <a:endParaRPr lang="cs-CZ" sz="2600" dirty="0">
              <a:latin typeface="Franklin Gothic Book" pitchFamily="34" charset="0"/>
              <a:cs typeface="Calibri" pitchFamily="34" charset="0"/>
            </a:endParaRPr>
          </a:p>
        </p:txBody>
      </p:sp>
      <p:sp>
        <p:nvSpPr>
          <p:cNvPr id="5" name="Dvojitá šipka 4">
            <a:hlinkClick r:id="rId2" action="ppaction://hlinksldjump"/>
          </p:cNvPr>
          <p:cNvSpPr/>
          <p:nvPr/>
        </p:nvSpPr>
        <p:spPr>
          <a:xfrm>
            <a:off x="7884368" y="594928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9445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24744"/>
            <a:ext cx="792088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Franklin Gothic Book" pitchFamily="34" charset="0"/>
              </a:rPr>
              <a:t>	15. března 1939 </a:t>
            </a:r>
            <a:r>
              <a:rPr lang="cs-CZ" sz="2800" dirty="0" smtClean="0">
                <a:latin typeface="Franklin Gothic Book" pitchFamily="34" charset="0"/>
              </a:rPr>
              <a:t>němečtí vojáci obsadili zbytek našeho území, z českých zemí se stal </a:t>
            </a:r>
            <a:r>
              <a:rPr lang="cs-CZ" sz="2800" u="sng" dirty="0">
                <a:latin typeface="Franklin Gothic Book" pitchFamily="34" charset="0"/>
              </a:rPr>
              <a:t>p</a:t>
            </a:r>
            <a:r>
              <a:rPr lang="cs-CZ" sz="2800" u="sng" dirty="0" smtClean="0">
                <a:latin typeface="Franklin Gothic Book" pitchFamily="34" charset="0"/>
              </a:rPr>
              <a:t>rotektorát Čechy a Morava</a:t>
            </a:r>
            <a:r>
              <a:rPr lang="cs-CZ" sz="2800" dirty="0" smtClean="0">
                <a:latin typeface="Franklin Gothic Book" pitchFamily="34" charset="0"/>
              </a:rPr>
              <a:t> - součást velkoněmecké říše pod vlivem a mocí Adolfa Hitlera.</a:t>
            </a:r>
          </a:p>
          <a:p>
            <a:endParaRPr lang="cs-CZ" sz="2800" dirty="0" smtClean="0">
              <a:latin typeface="Franklin Gothic Book" pitchFamily="34" charset="0"/>
            </a:endParaRPr>
          </a:p>
          <a:p>
            <a:r>
              <a:rPr lang="cs-CZ" sz="2800" u="sng" dirty="0" smtClean="0">
                <a:latin typeface="Franklin Gothic Book" pitchFamily="34" charset="0"/>
              </a:rPr>
              <a:t>Slovensko</a:t>
            </a:r>
            <a:r>
              <a:rPr lang="cs-CZ" sz="2800" dirty="0" smtClean="0">
                <a:latin typeface="Franklin Gothic Book" pitchFamily="34" charset="0"/>
              </a:rPr>
              <a:t> se odtrhlo a vytvořilo samostatný stát.</a:t>
            </a:r>
          </a:p>
          <a:p>
            <a:r>
              <a:rPr lang="cs-CZ" sz="2800" dirty="0">
                <a:latin typeface="Franklin Gothic Book" pitchFamily="34" charset="0"/>
              </a:rPr>
              <a:t>Němčina se stala úředním </a:t>
            </a:r>
            <a:r>
              <a:rPr lang="cs-CZ" sz="2800" dirty="0" smtClean="0">
                <a:latin typeface="Franklin Gothic Book" pitchFamily="34" charset="0"/>
              </a:rPr>
              <a:t>jazykem, byla zavedena jako povinný předmět do škol, </a:t>
            </a:r>
            <a:r>
              <a:rPr lang="cs-CZ" sz="2800" dirty="0">
                <a:latin typeface="Franklin Gothic Book" pitchFamily="34" charset="0"/>
              </a:rPr>
              <a:t>na </a:t>
            </a:r>
            <a:r>
              <a:rPr lang="cs-CZ" sz="2800" dirty="0" smtClean="0">
                <a:latin typeface="Franklin Gothic Book" pitchFamily="34" charset="0"/>
              </a:rPr>
              <a:t>obchodech i </a:t>
            </a:r>
            <a:r>
              <a:rPr lang="cs-CZ" sz="2800" dirty="0">
                <a:latin typeface="Franklin Gothic Book" pitchFamily="34" charset="0"/>
              </a:rPr>
              <a:t>úřadech visely německo-české nápisy</a:t>
            </a:r>
            <a:r>
              <a:rPr lang="cs-CZ" sz="2400" dirty="0">
                <a:latin typeface="Franklin Gothic Book" pitchFamily="34" charset="0"/>
              </a:rPr>
              <a:t>. </a:t>
            </a:r>
          </a:p>
          <a:p>
            <a:endParaRPr lang="cs-CZ" sz="2400" dirty="0">
              <a:latin typeface="Franklin Gothic Book" pitchFamily="34" charset="0"/>
            </a:endParaRPr>
          </a:p>
        </p:txBody>
      </p:sp>
      <p:sp>
        <p:nvSpPr>
          <p:cNvPr id="3" name="Dvojitá šipka 2">
            <a:hlinkClick r:id="rId2" action="ppaction://hlinksldjump"/>
          </p:cNvPr>
          <p:cNvSpPr/>
          <p:nvPr/>
        </p:nvSpPr>
        <p:spPr>
          <a:xfrm>
            <a:off x="7884368" y="594928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7035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656616"/>
            <a:ext cx="72728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	Lidé žili v neustálém strachu, všechny demonstrace byly potlačeny. Při jedné z nich byl zastřelen student lékařské fakulty </a:t>
            </a:r>
            <a:r>
              <a:rPr lang="cs-CZ" sz="2800" u="sng" dirty="0" smtClean="0">
                <a:latin typeface="Franklin Gothic Book" pitchFamily="34" charset="0"/>
              </a:rPr>
              <a:t>Jan Opletal</a:t>
            </a:r>
            <a:r>
              <a:rPr lang="cs-CZ" sz="2800" dirty="0" smtClean="0">
                <a:latin typeface="Franklin Gothic Book" pitchFamily="34" charset="0"/>
              </a:rPr>
              <a:t>.</a:t>
            </a:r>
          </a:p>
          <a:p>
            <a:pPr algn="just"/>
            <a:r>
              <a:rPr lang="cs-CZ" sz="2800" b="1" u="sng" dirty="0" smtClean="0">
                <a:latin typeface="Franklin Gothic Book" pitchFamily="34" charset="0"/>
              </a:rPr>
              <a:t>17. listopadu 1939 </a:t>
            </a:r>
            <a:r>
              <a:rPr lang="cs-CZ" sz="2800" dirty="0" smtClean="0">
                <a:latin typeface="Franklin Gothic Book" pitchFamily="34" charset="0"/>
              </a:rPr>
              <a:t>uzavřeli Němci české vysoké školy (až do konce války – r. 1945),      9 studentů popravili a více než 1 000 studentů odvlekli do koncentračních táborů.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Na památku těchto tragických událostí je       </a:t>
            </a:r>
            <a:r>
              <a:rPr lang="cs-CZ" sz="2800" u="sng" dirty="0" smtClean="0">
                <a:latin typeface="Franklin Gothic Book" pitchFamily="34" charset="0"/>
              </a:rPr>
              <a:t>17. listopad </a:t>
            </a:r>
            <a:r>
              <a:rPr lang="cs-CZ" sz="2800" dirty="0" smtClean="0">
                <a:latin typeface="Franklin Gothic Book" pitchFamily="34" charset="0"/>
              </a:rPr>
              <a:t>vyhlášen </a:t>
            </a:r>
            <a:r>
              <a:rPr lang="cs-CZ" sz="2800" u="sng" dirty="0" smtClean="0">
                <a:latin typeface="Franklin Gothic Book" pitchFamily="34" charset="0"/>
              </a:rPr>
              <a:t>Mezinárodním dnem studentů</a:t>
            </a:r>
            <a:r>
              <a:rPr lang="cs-CZ" sz="2800" dirty="0" smtClean="0">
                <a:latin typeface="Franklin Gothic Book" pitchFamily="34" charset="0"/>
              </a:rPr>
              <a:t>.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3" name="Dvojitá šipka 2">
            <a:hlinkClick r:id="rId2" action="ppaction://hlinksldjump"/>
          </p:cNvPr>
          <p:cNvSpPr/>
          <p:nvPr/>
        </p:nvSpPr>
        <p:spPr>
          <a:xfrm>
            <a:off x="7884368" y="594928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730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484784"/>
            <a:ext cx="69847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Jídla byl nedostatek, potraviny byly na příděl. </a:t>
            </a:r>
            <a:r>
              <a:rPr lang="cs-CZ" sz="2800" dirty="0">
                <a:latin typeface="Franklin Gothic Book" pitchFamily="34" charset="0"/>
              </a:rPr>
              <a:t>	</a:t>
            </a:r>
            <a:endParaRPr lang="cs-CZ" sz="2800" dirty="0" smtClean="0">
              <a:latin typeface="Franklin Gothic Book" pitchFamily="34" charset="0"/>
            </a:endParaRP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	Zvlášť utiskovaní byli </a:t>
            </a:r>
            <a:r>
              <a:rPr lang="cs-CZ" sz="2800" u="sng" dirty="0" smtClean="0">
                <a:latin typeface="Franklin Gothic Book" pitchFamily="34" charset="0"/>
              </a:rPr>
              <a:t>Židé</a:t>
            </a:r>
            <a:r>
              <a:rPr lang="cs-CZ" sz="2800" dirty="0" smtClean="0">
                <a:latin typeface="Franklin Gothic Book" pitchFamily="34" charset="0"/>
              </a:rPr>
              <a:t>. Museli nosit zvláštní označení – žlutou šesticípou hvězdu. Nesměli vykonávat některá povolání, navštěvovat kina, divadla, restaurace, ani jezdit veřejnými dopravními prostředky. Jejich děti si nemohly chodit hrát na dětská hřiště s ostatními dětmi. Dostávali nejmenší příděly potravin.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>
            <a:off x="7884368" y="594928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9719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88856" cy="452596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1.Kdo se stal druhým prezidentem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	(po T. G. Masarykovi)?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2. Kdo se dostal k moci v Německu a o co usiloval?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3. Co se stalo v září 1938?</a:t>
            </a:r>
          </a:p>
          <a:p>
            <a:r>
              <a:rPr lang="cs-CZ" sz="2800" dirty="0">
                <a:solidFill>
                  <a:schemeClr val="tx1"/>
                </a:solidFill>
              </a:rPr>
              <a:t>4</a:t>
            </a:r>
            <a:r>
              <a:rPr lang="cs-CZ" sz="2800" dirty="0" smtClean="0">
                <a:solidFill>
                  <a:schemeClr val="tx1"/>
                </a:solidFill>
              </a:rPr>
              <a:t>. Co to byla takzvaná druhá republika a jak dlouho trvala?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5. </a:t>
            </a:r>
            <a:r>
              <a:rPr lang="cs-CZ" sz="2800" dirty="0">
                <a:solidFill>
                  <a:schemeClr val="tx1"/>
                </a:solidFill>
              </a:rPr>
              <a:t>Co se stalo 15. března </a:t>
            </a:r>
            <a:r>
              <a:rPr lang="cs-CZ" sz="2800" dirty="0" smtClean="0">
                <a:solidFill>
                  <a:schemeClr val="tx1"/>
                </a:solidFill>
              </a:rPr>
              <a:t>1939?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6. Kdy a proč slavíme Mezinárodní den studentů?</a:t>
            </a:r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8095536" y="5297328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>
            <a:hlinkClick r:id="rId3" action="ppaction://hlinksldjump"/>
          </p:cNvPr>
          <p:cNvSpPr/>
          <p:nvPr/>
        </p:nvSpPr>
        <p:spPr>
          <a:xfrm>
            <a:off x="4105672" y="4355856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>
            <a:hlinkClick r:id="rId3" action="ppaction://hlinksldjump"/>
          </p:cNvPr>
          <p:cNvSpPr/>
          <p:nvPr/>
        </p:nvSpPr>
        <p:spPr>
          <a:xfrm>
            <a:off x="5292080" y="3317540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>
            <a:hlinkClick r:id="rId4" action="ppaction://hlinksldjump"/>
          </p:cNvPr>
          <p:cNvSpPr/>
          <p:nvPr/>
        </p:nvSpPr>
        <p:spPr>
          <a:xfrm>
            <a:off x="6591358" y="1793424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>
            <a:hlinkClick r:id="rId5" action="ppaction://hlinksldjump"/>
          </p:cNvPr>
          <p:cNvSpPr/>
          <p:nvPr/>
        </p:nvSpPr>
        <p:spPr>
          <a:xfrm>
            <a:off x="6332458" y="4795544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>
            <a:hlinkClick r:id="rId4" action="ppaction://hlinksldjump"/>
          </p:cNvPr>
          <p:cNvSpPr/>
          <p:nvPr/>
        </p:nvSpPr>
        <p:spPr>
          <a:xfrm>
            <a:off x="8180864" y="2792460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>
            <a:hlinkClick r:id="rId6"/>
          </p:cNvPr>
          <p:cNvSpPr/>
          <p:nvPr/>
        </p:nvSpPr>
        <p:spPr>
          <a:xfrm>
            <a:off x="6847363" y="573325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7"/>
              </a:rPr>
              <a:t>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2079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ČECHUROVÁ, Milana, Alena JEŽKOVÁ a Petr CHALUPA. </a:t>
            </a:r>
            <a:r>
              <a:rPr lang="cs-CZ" i="1" dirty="0"/>
              <a:t>Vlastivěda 5: pro 5. ročník základní školy</a:t>
            </a:r>
            <a:r>
              <a:rPr lang="cs-CZ" dirty="0"/>
              <a:t>. 1. vyd. Praha: SPN, 2010. ISBN 978-80-7235-477-1</a:t>
            </a:r>
            <a:r>
              <a:rPr lang="cs-CZ" dirty="0" smtClean="0"/>
              <a:t>.</a:t>
            </a:r>
          </a:p>
          <a:p>
            <a:r>
              <a:rPr lang="cs-CZ" dirty="0"/>
              <a:t>ČERNÝ, Jiří a Jaroslav VEIS. </a:t>
            </a:r>
            <a:r>
              <a:rPr lang="cs-CZ" i="1" dirty="0"/>
              <a:t>Obrázky z československých dějin 1918-1945</a:t>
            </a:r>
            <a:r>
              <a:rPr lang="cs-CZ" dirty="0"/>
              <a:t>. 1. vyd. Ilustrace Barbara Šalamounová. V Praze: Albatros, 2011, 125 s. </a:t>
            </a:r>
            <a:r>
              <a:rPr lang="cs-CZ"/>
              <a:t>ISBN 978-800-0022-444.</a:t>
            </a:r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www.youtube.com/watch?v=zg4w0tSuRDM&amp;feature=youtu.be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http://www.youtube.com/watch?v=51tz7QfVCSg&amp;feature=youtu.be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01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188</TotalTime>
  <Words>392</Words>
  <Application>Microsoft Office PowerPoint</Application>
  <PresentationFormat>Předvádění na obrazovce (4:3)</PresentationFormat>
  <Paragraphs>48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Snímek 1</vt:lpstr>
      <vt:lpstr>Anotace:</vt:lpstr>
      <vt:lpstr>Protektorát Čechy a Morava</vt:lpstr>
      <vt:lpstr>Snímek 4</vt:lpstr>
      <vt:lpstr>Snímek 5</vt:lpstr>
      <vt:lpstr>Snímek 6</vt:lpstr>
      <vt:lpstr>Snímek 7</vt:lpstr>
      <vt:lpstr>Snímek 8</vt:lpstr>
      <vt:lpstr>Snímek 9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Protektorát Čechy a Morava</dc:title>
  <dc:creator>Doma</dc:creator>
  <cp:lastModifiedBy>Dum</cp:lastModifiedBy>
  <cp:revision>53</cp:revision>
  <dcterms:created xsi:type="dcterms:W3CDTF">2013-05-21T03:42:43Z</dcterms:created>
  <dcterms:modified xsi:type="dcterms:W3CDTF">2013-10-15T12:21:24Z</dcterms:modified>
</cp:coreProperties>
</file>