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71" r:id="rId3"/>
    <p:sldId id="256" r:id="rId4"/>
    <p:sldId id="257" r:id="rId5"/>
    <p:sldId id="258" r:id="rId6"/>
    <p:sldId id="259" r:id="rId7"/>
    <p:sldId id="260" r:id="rId8"/>
    <p:sldId id="261" r:id="rId9"/>
    <p:sldId id="263" r:id="rId10"/>
    <p:sldId id="264" r:id="rId11"/>
    <p:sldId id="265" r:id="rId12"/>
    <p:sldId id="267" r:id="rId13"/>
    <p:sldId id="266" r:id="rId14"/>
    <p:sldId id="268" r:id="rId15"/>
    <p:sldId id="269" r:id="rId16"/>
    <p:sldId id="27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11065-6307-42EA-A657-247AD04E1165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084F35-8CE7-425D-8052-38F02D5422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11065-6307-42EA-A657-247AD04E1165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084F35-8CE7-425D-8052-38F02D5422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11065-6307-42EA-A657-247AD04E1165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084F35-8CE7-425D-8052-38F02D5422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11065-6307-42EA-A657-247AD04E1165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084F35-8CE7-425D-8052-38F02D5422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11065-6307-42EA-A657-247AD04E1165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084F35-8CE7-425D-8052-38F02D5422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11065-6307-42EA-A657-247AD04E1165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084F35-8CE7-425D-8052-38F02D5422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11065-6307-42EA-A657-247AD04E1165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084F35-8CE7-425D-8052-38F02D5422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11065-6307-42EA-A657-247AD04E1165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084F35-8CE7-425D-8052-38F02D5422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11065-6307-42EA-A657-247AD04E1165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084F35-8CE7-425D-8052-38F02D54225D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11065-6307-42EA-A657-247AD04E1165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084F35-8CE7-425D-8052-38F02D5422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11065-6307-42EA-A657-247AD04E1165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084F35-8CE7-425D-8052-38F02D5422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0611065-6307-42EA-A657-247AD04E1165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D084F35-8CE7-425D-8052-38F02D54225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5516563"/>
            <a:ext cx="5408613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31" name="Group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3099201"/>
              </p:ext>
            </p:extLst>
          </p:nvPr>
        </p:nvGraphicFramePr>
        <p:xfrm>
          <a:off x="827088" y="692150"/>
          <a:ext cx="7488237" cy="4105278"/>
        </p:xfrm>
        <a:graphic>
          <a:graphicData uri="http://schemas.openxmlformats.org/drawingml/2006/table">
            <a:tbl>
              <a:tblPr/>
              <a:tblGrid>
                <a:gridCol w="7488237"/>
              </a:tblGrid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Škola:           ZŠ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, Školní 112,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Autor:            Mgr. Iveta Kohoutová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Název:          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VY_32_INOVACE_2A_15_Vlastivědný test pro 5.třídu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Téma:           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Vlastivěda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Datum tvorby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:          17.6.2013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Číslo projektu:          CZ.1.07/1.4.00/21.2485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530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5114578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Materiál je určený pro žáky 5. ročníku, předmět vlastivěda – test znalostí.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Jedná se o prezentaci na interaktivní tabuli.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Prezentace je určena pro opakování učiva - jako test znalostí.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Na snímcích 4 - 13 je celkem 30 otázek –          z toho prvních 14 je zeměpisných, dalších 16 je z vlastivědné části.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U každé otázky jsou 4 - 5 možných odpovědí. Vždy je správná právě jedna. 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/>
              <a:t>P</a:t>
            </a:r>
            <a:r>
              <a:rPr lang="cs-CZ" dirty="0" smtClean="0"/>
              <a:t>o označení správné odpovědi (kliknutím na písmeno A - E) se objeví „</a:t>
            </a:r>
            <a:r>
              <a:rPr lang="cs-CZ" dirty="0" err="1" smtClean="0"/>
              <a:t>smajlík</a:t>
            </a:r>
            <a:r>
              <a:rPr lang="cs-CZ" dirty="0" smtClean="0"/>
              <a:t>“(snímek 15), po označení chybné „</a:t>
            </a:r>
            <a:r>
              <a:rPr lang="cs-CZ" dirty="0" err="1" smtClean="0"/>
              <a:t>mračoun</a:t>
            </a:r>
            <a:r>
              <a:rPr lang="cs-CZ" dirty="0" smtClean="0"/>
              <a:t>“(snímek 15). Kliknutím na domeček se snímek vrátí zpět.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Pomůcky: interaktivní tabule, interaktivní pero.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Materiál je určen k interaktivní výuce. </a:t>
            </a:r>
          </a:p>
        </p:txBody>
      </p:sp>
    </p:spTree>
    <p:extLst>
      <p:ext uri="{BB962C8B-B14F-4D97-AF65-F5344CB8AC3E}">
        <p14:creationId xmlns:p14="http://schemas.microsoft.com/office/powerpoint/2010/main" val="1044447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VLASTIVĚDNÝ TEST PRO 5.TŘÍDU	</a:t>
            </a:r>
            <a:endParaRPr lang="cs-CZ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629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836712"/>
            <a:ext cx="820891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1.</a:t>
            </a:r>
            <a:r>
              <a:rPr lang="cs-CZ" sz="2800" u="sng" dirty="0" smtClean="0"/>
              <a:t>Česká republika nesousedí s </a:t>
            </a:r>
            <a:r>
              <a:rPr lang="cs-CZ" sz="2800" dirty="0" smtClean="0"/>
              <a:t>:</a:t>
            </a:r>
          </a:p>
          <a:p>
            <a:r>
              <a:rPr lang="cs-CZ" sz="2800" dirty="0" smtClean="0">
                <a:hlinkClick r:id="rId2" action="ppaction://hlinksldjump"/>
              </a:rPr>
              <a:t>A</a:t>
            </a:r>
            <a:r>
              <a:rPr lang="cs-CZ" sz="2800" dirty="0" smtClean="0"/>
              <a:t> Rakouskem	</a:t>
            </a:r>
            <a:r>
              <a:rPr lang="cs-CZ" sz="2800" dirty="0" smtClean="0">
                <a:hlinkClick r:id="rId2" action="ppaction://hlinksldjump"/>
              </a:rPr>
              <a:t>B</a:t>
            </a:r>
            <a:r>
              <a:rPr lang="cs-CZ" sz="2800" dirty="0" smtClean="0"/>
              <a:t> Německem	</a:t>
            </a:r>
            <a:r>
              <a:rPr lang="cs-CZ" sz="2800" dirty="0" smtClean="0">
                <a:hlinkClick r:id="rId3" action="ppaction://hlinksldjump"/>
              </a:rPr>
              <a:t>C</a:t>
            </a:r>
            <a:r>
              <a:rPr lang="cs-CZ" sz="2800" dirty="0" smtClean="0"/>
              <a:t> Maďarskem	</a:t>
            </a:r>
            <a:r>
              <a:rPr lang="cs-CZ" sz="2800" dirty="0" smtClean="0">
                <a:hlinkClick r:id="rId2" action="ppaction://hlinksldjump"/>
              </a:rPr>
              <a:t>D</a:t>
            </a:r>
            <a:r>
              <a:rPr lang="cs-CZ" sz="2800" dirty="0" smtClean="0"/>
              <a:t> Slovenskem		</a:t>
            </a:r>
            <a:r>
              <a:rPr lang="cs-CZ" sz="2800" dirty="0" smtClean="0">
                <a:hlinkClick r:id="rId2" action="ppaction://hlinksldjump"/>
              </a:rPr>
              <a:t>E</a:t>
            </a:r>
            <a:r>
              <a:rPr lang="cs-CZ" sz="2800" dirty="0" smtClean="0"/>
              <a:t> Polskem</a:t>
            </a:r>
          </a:p>
          <a:p>
            <a:endParaRPr lang="cs-CZ" sz="2800" dirty="0" smtClean="0"/>
          </a:p>
          <a:p>
            <a:r>
              <a:rPr lang="cs-CZ" sz="2800" dirty="0" smtClean="0"/>
              <a:t>2. </a:t>
            </a:r>
            <a:r>
              <a:rPr lang="cs-CZ" sz="2800" u="sng" dirty="0" smtClean="0"/>
              <a:t>Naše republika leží:</a:t>
            </a:r>
          </a:p>
          <a:p>
            <a:r>
              <a:rPr lang="cs-CZ" sz="2800" dirty="0" smtClean="0">
                <a:hlinkClick r:id="rId3" action="ppaction://hlinksldjump"/>
              </a:rPr>
              <a:t>A</a:t>
            </a:r>
            <a:r>
              <a:rPr lang="cs-CZ" sz="2800" dirty="0" smtClean="0"/>
              <a:t> ve středu Evropy	</a:t>
            </a:r>
            <a:r>
              <a:rPr lang="cs-CZ" sz="2800" dirty="0" smtClean="0">
                <a:hlinkClick r:id="rId2" action="ppaction://hlinksldjump"/>
              </a:rPr>
              <a:t>B</a:t>
            </a:r>
            <a:r>
              <a:rPr lang="cs-CZ" sz="2800" dirty="0" smtClean="0"/>
              <a:t> na jihu Evropy	    </a:t>
            </a:r>
            <a:r>
              <a:rPr lang="cs-CZ" sz="2800" dirty="0" smtClean="0">
                <a:hlinkClick r:id="rId2" action="ppaction://hlinksldjump"/>
              </a:rPr>
              <a:t>C</a:t>
            </a:r>
            <a:r>
              <a:rPr lang="cs-CZ" sz="2800" dirty="0" smtClean="0"/>
              <a:t> na severu Evropy 	  </a:t>
            </a:r>
            <a:r>
              <a:rPr lang="cs-CZ" sz="2800" dirty="0" smtClean="0">
                <a:hlinkClick r:id="rId2" action="ppaction://hlinksldjump"/>
              </a:rPr>
              <a:t>D</a:t>
            </a:r>
            <a:r>
              <a:rPr lang="cs-CZ" sz="2800" dirty="0" smtClean="0"/>
              <a:t> na rozhraní Evropy 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                   a Asie</a:t>
            </a:r>
          </a:p>
          <a:p>
            <a:r>
              <a:rPr lang="cs-CZ" sz="2800" dirty="0" smtClean="0"/>
              <a:t>3. </a:t>
            </a:r>
            <a:r>
              <a:rPr lang="cs-CZ" sz="2800" u="sng" dirty="0" smtClean="0"/>
              <a:t>Hlavním městem Slovenska je:</a:t>
            </a:r>
          </a:p>
          <a:p>
            <a:r>
              <a:rPr lang="cs-CZ" sz="2800" dirty="0" smtClean="0">
                <a:hlinkClick r:id="rId2" action="ppaction://hlinksldjump"/>
              </a:rPr>
              <a:t>A</a:t>
            </a:r>
            <a:r>
              <a:rPr lang="cs-CZ" sz="2800" dirty="0" smtClean="0"/>
              <a:t> Budapešť	</a:t>
            </a:r>
            <a:r>
              <a:rPr lang="cs-CZ" sz="2800" dirty="0" smtClean="0">
                <a:hlinkClick r:id="rId3" action="ppaction://hlinksldjump"/>
              </a:rPr>
              <a:t>B</a:t>
            </a:r>
            <a:r>
              <a:rPr lang="cs-CZ" sz="2800" dirty="0" smtClean="0"/>
              <a:t> Bratislava	</a:t>
            </a:r>
            <a:r>
              <a:rPr lang="cs-CZ" sz="2800" dirty="0" smtClean="0">
                <a:hlinkClick r:id="rId2" action="ppaction://hlinksldjump"/>
              </a:rPr>
              <a:t>C</a:t>
            </a:r>
            <a:r>
              <a:rPr lang="cs-CZ" sz="2800" dirty="0" smtClean="0"/>
              <a:t> Brno		</a:t>
            </a:r>
            <a:r>
              <a:rPr lang="cs-CZ" sz="2800" dirty="0" smtClean="0">
                <a:hlinkClick r:id="rId2" action="ppaction://hlinksldjump"/>
              </a:rPr>
              <a:t>D</a:t>
            </a:r>
            <a:r>
              <a:rPr lang="cs-CZ" sz="2800" dirty="0" smtClean="0"/>
              <a:t> Banská Bystrica	</a:t>
            </a:r>
            <a:r>
              <a:rPr lang="cs-CZ" sz="2800" dirty="0" smtClean="0">
                <a:hlinkClick r:id="rId2" action="ppaction://hlinksldjump"/>
              </a:rPr>
              <a:t>E</a:t>
            </a:r>
            <a:r>
              <a:rPr lang="cs-CZ" sz="2800" dirty="0" smtClean="0"/>
              <a:t> Žilina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930069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836712"/>
            <a:ext cx="763284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4. </a:t>
            </a:r>
            <a:r>
              <a:rPr lang="cs-CZ" sz="2800" u="sng" dirty="0" smtClean="0"/>
              <a:t>Česká a Slovenská republika tvořily společný stát do roku</a:t>
            </a:r>
            <a:r>
              <a:rPr lang="cs-CZ" sz="2800" dirty="0" smtClean="0"/>
              <a:t>:</a:t>
            </a:r>
          </a:p>
          <a:p>
            <a:r>
              <a:rPr lang="cs-CZ" sz="2800" dirty="0" smtClean="0">
                <a:hlinkClick r:id="rId2" action="ppaction://hlinksldjump"/>
              </a:rPr>
              <a:t>A</a:t>
            </a:r>
            <a:r>
              <a:rPr lang="cs-CZ" sz="2800" dirty="0" smtClean="0"/>
              <a:t> 1918		</a:t>
            </a:r>
            <a:r>
              <a:rPr lang="cs-CZ" sz="2800" dirty="0" smtClean="0">
                <a:hlinkClick r:id="rId2" action="ppaction://hlinksldjump"/>
              </a:rPr>
              <a:t>B</a:t>
            </a:r>
            <a:r>
              <a:rPr lang="cs-CZ" sz="2800" dirty="0" smtClean="0"/>
              <a:t> 1945		</a:t>
            </a:r>
            <a:r>
              <a:rPr lang="cs-CZ" sz="2800" dirty="0" smtClean="0">
                <a:hlinkClick r:id="rId2" action="ppaction://hlinksldjump"/>
              </a:rPr>
              <a:t>C</a:t>
            </a:r>
            <a:r>
              <a:rPr lang="cs-CZ" sz="2800" dirty="0" smtClean="0"/>
              <a:t> 1989		</a:t>
            </a:r>
            <a:r>
              <a:rPr lang="cs-CZ" sz="2800" dirty="0" smtClean="0">
                <a:hlinkClick r:id="rId3" action="ppaction://hlinksldjump"/>
              </a:rPr>
              <a:t>D</a:t>
            </a:r>
            <a:r>
              <a:rPr lang="cs-CZ" sz="2800" dirty="0" smtClean="0"/>
              <a:t> 1992		</a:t>
            </a:r>
            <a:r>
              <a:rPr lang="cs-CZ" sz="2800" dirty="0" smtClean="0">
                <a:hlinkClick r:id="rId2" action="ppaction://hlinksldjump"/>
              </a:rPr>
              <a:t>E</a:t>
            </a:r>
            <a:r>
              <a:rPr lang="cs-CZ" sz="2800" dirty="0" smtClean="0"/>
              <a:t> 2000</a:t>
            </a:r>
          </a:p>
          <a:p>
            <a:endParaRPr lang="cs-CZ" sz="2800" dirty="0" smtClean="0"/>
          </a:p>
          <a:p>
            <a:r>
              <a:rPr lang="cs-CZ" sz="2800" dirty="0" smtClean="0"/>
              <a:t>5. </a:t>
            </a:r>
            <a:r>
              <a:rPr lang="cs-CZ" sz="2800" u="sng" dirty="0" smtClean="0"/>
              <a:t>Naším severním sousedem je:</a:t>
            </a:r>
          </a:p>
          <a:p>
            <a:r>
              <a:rPr lang="cs-CZ" sz="2800" dirty="0" smtClean="0">
                <a:hlinkClick r:id="rId2" action="ppaction://hlinksldjump"/>
              </a:rPr>
              <a:t>A</a:t>
            </a:r>
            <a:r>
              <a:rPr lang="cs-CZ" sz="2800" dirty="0" smtClean="0"/>
              <a:t> Rakousko	</a:t>
            </a:r>
            <a:r>
              <a:rPr lang="cs-CZ" sz="2800" dirty="0" smtClean="0">
                <a:hlinkClick r:id="rId2" action="ppaction://hlinksldjump"/>
              </a:rPr>
              <a:t>B</a:t>
            </a:r>
            <a:r>
              <a:rPr lang="cs-CZ" sz="2800" dirty="0" smtClean="0"/>
              <a:t> Německo   </a:t>
            </a:r>
            <a:r>
              <a:rPr lang="cs-CZ" sz="2800" dirty="0" smtClean="0">
                <a:hlinkClick r:id="rId2" action="ppaction://hlinksldjump"/>
              </a:rPr>
              <a:t>C</a:t>
            </a:r>
            <a:r>
              <a:rPr lang="cs-CZ" sz="2800" dirty="0" smtClean="0"/>
              <a:t> Maďarsko	</a:t>
            </a:r>
            <a:r>
              <a:rPr lang="cs-CZ" sz="2800" dirty="0" smtClean="0">
                <a:hlinkClick r:id="rId2" action="ppaction://hlinksldjump"/>
              </a:rPr>
              <a:t>D</a:t>
            </a:r>
            <a:r>
              <a:rPr lang="cs-CZ" sz="2800" dirty="0" smtClean="0"/>
              <a:t> Slovensko	</a:t>
            </a:r>
            <a:r>
              <a:rPr lang="cs-CZ" sz="2800" dirty="0" smtClean="0">
                <a:hlinkClick r:id="rId3" action="ppaction://hlinksldjump"/>
              </a:rPr>
              <a:t>E</a:t>
            </a:r>
            <a:r>
              <a:rPr lang="cs-CZ" sz="2800" dirty="0" smtClean="0"/>
              <a:t> Polsko </a:t>
            </a:r>
          </a:p>
          <a:p>
            <a:endParaRPr lang="cs-CZ" sz="2800" dirty="0" smtClean="0"/>
          </a:p>
          <a:p>
            <a:r>
              <a:rPr lang="cs-CZ" sz="2800" dirty="0" smtClean="0"/>
              <a:t>6.  </a:t>
            </a:r>
            <a:r>
              <a:rPr lang="cs-CZ" sz="2800" u="sng" dirty="0" smtClean="0"/>
              <a:t>Nejvyšším pohořím  ČR s nejvyšší horou Sněžkou jsou</a:t>
            </a:r>
            <a:r>
              <a:rPr lang="cs-CZ" sz="2800" dirty="0" smtClean="0"/>
              <a:t>: </a:t>
            </a:r>
            <a:r>
              <a:rPr lang="cs-CZ" sz="2800" dirty="0" smtClean="0">
                <a:hlinkClick r:id="rId2" action="ppaction://hlinksldjump"/>
              </a:rPr>
              <a:t>A</a:t>
            </a:r>
            <a:r>
              <a:rPr lang="cs-CZ" sz="2800" dirty="0" smtClean="0"/>
              <a:t> Tatry	</a:t>
            </a:r>
            <a:r>
              <a:rPr lang="cs-CZ" sz="2800" dirty="0" smtClean="0">
                <a:hlinkClick r:id="rId2" action="ppaction://hlinksldjump"/>
              </a:rPr>
              <a:t>B</a:t>
            </a:r>
            <a:r>
              <a:rPr lang="cs-CZ" sz="2800" dirty="0" smtClean="0"/>
              <a:t> Alpy</a:t>
            </a:r>
            <a:r>
              <a:rPr lang="cs-CZ" sz="2800" dirty="0"/>
              <a:t> </a:t>
            </a:r>
            <a:r>
              <a:rPr lang="cs-CZ" sz="2800" dirty="0" smtClean="0"/>
              <a:t>    </a:t>
            </a:r>
            <a:r>
              <a:rPr lang="cs-CZ" sz="2800" dirty="0" smtClean="0">
                <a:hlinkClick r:id="rId2" action="ppaction://hlinksldjump"/>
              </a:rPr>
              <a:t>C</a:t>
            </a:r>
            <a:r>
              <a:rPr lang="cs-CZ" sz="2800" dirty="0" smtClean="0"/>
              <a:t> Šumava  </a:t>
            </a:r>
            <a:r>
              <a:rPr lang="cs-CZ" sz="2800" dirty="0" smtClean="0">
                <a:hlinkClick r:id="rId2" action="ppaction://hlinksldjump"/>
              </a:rPr>
              <a:t>D</a:t>
            </a:r>
            <a:r>
              <a:rPr lang="cs-CZ" sz="2800" dirty="0" smtClean="0"/>
              <a:t> Jizerské hory</a:t>
            </a:r>
            <a:r>
              <a:rPr lang="cs-CZ" sz="2800" dirty="0"/>
              <a:t> </a:t>
            </a:r>
            <a:r>
              <a:rPr lang="cs-CZ" sz="2800" dirty="0" smtClean="0"/>
              <a:t> </a:t>
            </a:r>
            <a:r>
              <a:rPr lang="cs-CZ" sz="2800" dirty="0" smtClean="0">
                <a:hlinkClick r:id="rId3" action="ppaction://hlinksldjump"/>
              </a:rPr>
              <a:t>E</a:t>
            </a:r>
            <a:r>
              <a:rPr lang="cs-CZ" sz="2800" dirty="0" smtClean="0"/>
              <a:t> Krkonoše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0458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76672"/>
            <a:ext cx="806489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7. </a:t>
            </a:r>
            <a:r>
              <a:rPr lang="cs-CZ" sz="2800" u="sng" dirty="0" smtClean="0"/>
              <a:t>Nejdelší řeka ČR pramení na Šumavě, nazývá se</a:t>
            </a:r>
            <a:r>
              <a:rPr lang="cs-CZ" sz="2800" dirty="0" smtClean="0"/>
              <a:t>:   </a:t>
            </a:r>
            <a:r>
              <a:rPr lang="cs-CZ" sz="2800" dirty="0" smtClean="0">
                <a:hlinkClick r:id="rId2" action="ppaction://hlinksldjump"/>
              </a:rPr>
              <a:t>A</a:t>
            </a:r>
            <a:r>
              <a:rPr lang="cs-CZ" sz="2800" dirty="0" smtClean="0"/>
              <a:t> Berounka  	 </a:t>
            </a:r>
            <a:r>
              <a:rPr lang="cs-CZ" sz="2800" dirty="0" smtClean="0">
                <a:hlinkClick r:id="rId3" action="ppaction://hlinksldjump"/>
              </a:rPr>
              <a:t>B</a:t>
            </a:r>
            <a:r>
              <a:rPr lang="cs-CZ" sz="2800" dirty="0" smtClean="0"/>
              <a:t> Vltava	       </a:t>
            </a:r>
            <a:r>
              <a:rPr lang="cs-CZ" sz="2800" dirty="0" smtClean="0">
                <a:hlinkClick r:id="rId2" action="ppaction://hlinksldjump"/>
              </a:rPr>
              <a:t>C</a:t>
            </a:r>
            <a:r>
              <a:rPr lang="cs-CZ" sz="2800" dirty="0" smtClean="0"/>
              <a:t> Labe	    </a:t>
            </a:r>
            <a:r>
              <a:rPr lang="cs-CZ" sz="2800" dirty="0" smtClean="0">
                <a:hlinkClick r:id="rId2" action="ppaction://hlinksldjump"/>
              </a:rPr>
              <a:t>D</a:t>
            </a:r>
            <a:r>
              <a:rPr lang="cs-CZ" sz="2800" dirty="0" smtClean="0"/>
              <a:t> Dunaj	</a:t>
            </a:r>
            <a:r>
              <a:rPr lang="cs-CZ" sz="2800" dirty="0" smtClean="0">
                <a:hlinkClick r:id="rId2" action="ppaction://hlinksldjump"/>
              </a:rPr>
              <a:t>E</a:t>
            </a:r>
            <a:r>
              <a:rPr lang="cs-CZ" sz="2800" dirty="0" smtClean="0"/>
              <a:t> Otava</a:t>
            </a:r>
          </a:p>
          <a:p>
            <a:endParaRPr lang="cs-CZ" sz="2800" dirty="0" smtClean="0"/>
          </a:p>
          <a:p>
            <a:r>
              <a:rPr lang="cs-CZ" sz="2800" dirty="0" smtClean="0"/>
              <a:t>8. </a:t>
            </a:r>
            <a:r>
              <a:rPr lang="cs-CZ" sz="2800" u="sng" dirty="0" smtClean="0"/>
              <a:t>Naše největší řeka pramení v Krkonoších a vlévá se do Severního moře. Je to</a:t>
            </a:r>
            <a:r>
              <a:rPr lang="cs-CZ" sz="2800" dirty="0" smtClean="0"/>
              <a:t>:         </a:t>
            </a:r>
            <a:r>
              <a:rPr lang="cs-CZ" sz="2800" dirty="0" smtClean="0">
                <a:hlinkClick r:id="rId2" action="ppaction://hlinksldjump"/>
              </a:rPr>
              <a:t>A</a:t>
            </a:r>
            <a:r>
              <a:rPr lang="cs-CZ" sz="2800" dirty="0" smtClean="0"/>
              <a:t> Berounka  	 </a:t>
            </a:r>
            <a:r>
              <a:rPr lang="cs-CZ" sz="2800" dirty="0" smtClean="0">
                <a:hlinkClick r:id="rId2" action="ppaction://hlinksldjump"/>
              </a:rPr>
              <a:t>B</a:t>
            </a:r>
            <a:r>
              <a:rPr lang="cs-CZ" sz="2800" dirty="0" smtClean="0"/>
              <a:t> Vltava	  </a:t>
            </a:r>
            <a:r>
              <a:rPr lang="cs-CZ" sz="2800" dirty="0" smtClean="0">
                <a:hlinkClick r:id="rId3" action="ppaction://hlinksldjump"/>
              </a:rPr>
              <a:t>C</a:t>
            </a:r>
            <a:r>
              <a:rPr lang="cs-CZ" sz="2800" dirty="0" smtClean="0"/>
              <a:t> Labe	          </a:t>
            </a:r>
            <a:r>
              <a:rPr lang="cs-CZ" sz="2800" dirty="0" smtClean="0">
                <a:hlinkClick r:id="rId2" action="ppaction://hlinksldjump"/>
              </a:rPr>
              <a:t>D</a:t>
            </a:r>
            <a:r>
              <a:rPr lang="cs-CZ" sz="2800" dirty="0" smtClean="0"/>
              <a:t> Dunaj	</a:t>
            </a:r>
            <a:r>
              <a:rPr lang="cs-CZ" sz="2800" dirty="0" smtClean="0">
                <a:hlinkClick r:id="rId2" action="ppaction://hlinksldjump"/>
              </a:rPr>
              <a:t>E</a:t>
            </a:r>
            <a:r>
              <a:rPr lang="cs-CZ" sz="2800" dirty="0" smtClean="0"/>
              <a:t> Otava</a:t>
            </a:r>
          </a:p>
          <a:p>
            <a:endParaRPr lang="cs-CZ" sz="2800" dirty="0" smtClean="0"/>
          </a:p>
          <a:p>
            <a:r>
              <a:rPr lang="cs-CZ" sz="2800" dirty="0" smtClean="0"/>
              <a:t>9. </a:t>
            </a:r>
            <a:r>
              <a:rPr lang="cs-CZ" sz="2800" u="sng" dirty="0" smtClean="0"/>
              <a:t>V Ústeckém kraji se nachází hora, na níž podle pověsti vylezl praotec Čech. Je to:</a:t>
            </a:r>
          </a:p>
          <a:p>
            <a:r>
              <a:rPr lang="cs-CZ" sz="2800" dirty="0" smtClean="0">
                <a:hlinkClick r:id="rId2" action="ppaction://hlinksldjump"/>
              </a:rPr>
              <a:t>A</a:t>
            </a:r>
            <a:r>
              <a:rPr lang="cs-CZ" sz="2800" dirty="0" smtClean="0"/>
              <a:t> Sněžka 	      </a:t>
            </a:r>
            <a:r>
              <a:rPr lang="cs-CZ" sz="2800" dirty="0" smtClean="0">
                <a:hlinkClick r:id="rId2" action="ppaction://hlinksldjump"/>
              </a:rPr>
              <a:t>B </a:t>
            </a:r>
            <a:r>
              <a:rPr lang="cs-CZ" sz="2800" dirty="0" smtClean="0"/>
              <a:t>Praděd	    </a:t>
            </a:r>
            <a:r>
              <a:rPr lang="cs-CZ" sz="2800" dirty="0" smtClean="0">
                <a:hlinkClick r:id="rId3" action="ppaction://hlinksldjump"/>
              </a:rPr>
              <a:t>C </a:t>
            </a:r>
            <a:r>
              <a:rPr lang="cs-CZ" sz="2800" dirty="0" smtClean="0"/>
              <a:t>Říp </a:t>
            </a:r>
            <a:r>
              <a:rPr lang="cs-CZ" sz="2800" dirty="0"/>
              <a:t> </a:t>
            </a:r>
            <a:r>
              <a:rPr lang="cs-CZ" sz="2800" dirty="0" smtClean="0"/>
              <a:t>                       </a:t>
            </a:r>
            <a:r>
              <a:rPr lang="cs-CZ" sz="2800" dirty="0" smtClean="0">
                <a:hlinkClick r:id="rId2" action="ppaction://hlinksldjump"/>
              </a:rPr>
              <a:t>D</a:t>
            </a:r>
            <a:r>
              <a:rPr lang="cs-CZ" sz="2800" dirty="0" smtClean="0"/>
              <a:t> Králický Sněžník	</a:t>
            </a:r>
            <a:r>
              <a:rPr lang="cs-CZ" sz="2800" dirty="0" smtClean="0">
                <a:hlinkClick r:id="rId2" action="ppaction://hlinksldjump"/>
              </a:rPr>
              <a:t>E</a:t>
            </a:r>
            <a:r>
              <a:rPr lang="cs-CZ" sz="2800" dirty="0" smtClean="0"/>
              <a:t> Plechý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242499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548680"/>
            <a:ext cx="820891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10. </a:t>
            </a:r>
            <a:r>
              <a:rPr lang="cs-CZ" sz="2800" u="sng" dirty="0" smtClean="0"/>
              <a:t>České Budějovice jsou krajským městem</a:t>
            </a:r>
            <a:r>
              <a:rPr lang="cs-CZ" sz="2800" dirty="0" smtClean="0"/>
              <a:t>: </a:t>
            </a:r>
            <a:r>
              <a:rPr lang="cs-CZ" sz="2800" dirty="0" smtClean="0">
                <a:hlinkClick r:id="rId2" action="ppaction://hlinksldjump"/>
              </a:rPr>
              <a:t>A</a:t>
            </a:r>
            <a:r>
              <a:rPr lang="cs-CZ" sz="2800" dirty="0" smtClean="0"/>
              <a:t> Jihočeského kraje 			    </a:t>
            </a:r>
            <a:r>
              <a:rPr lang="cs-CZ" sz="2800" dirty="0" smtClean="0">
                <a:hlinkClick r:id="rId3" action="ppaction://hlinksldjump"/>
              </a:rPr>
              <a:t>B</a:t>
            </a:r>
            <a:r>
              <a:rPr lang="cs-CZ" sz="2800" dirty="0" smtClean="0"/>
              <a:t> Jihomoravského kraje     </a:t>
            </a:r>
            <a:r>
              <a:rPr lang="cs-CZ" sz="2800" dirty="0" smtClean="0">
                <a:hlinkClick r:id="rId3" action="ppaction://hlinksldjump"/>
              </a:rPr>
              <a:t>C</a:t>
            </a:r>
            <a:r>
              <a:rPr lang="cs-CZ" sz="2800" dirty="0" smtClean="0"/>
              <a:t> Středočeského kraje</a:t>
            </a:r>
            <a:r>
              <a:rPr lang="cs-CZ" sz="2800" dirty="0"/>
              <a:t> </a:t>
            </a:r>
            <a:r>
              <a:rPr lang="cs-CZ" sz="2800" dirty="0" smtClean="0"/>
              <a:t>        </a:t>
            </a:r>
            <a:r>
              <a:rPr lang="cs-CZ" sz="2800" dirty="0" smtClean="0">
                <a:hlinkClick r:id="rId3" action="ppaction://hlinksldjump"/>
              </a:rPr>
              <a:t>D</a:t>
            </a:r>
            <a:r>
              <a:rPr lang="cs-CZ" sz="2800" dirty="0" smtClean="0"/>
              <a:t> Moravskoslezského kraje</a:t>
            </a:r>
          </a:p>
          <a:p>
            <a:endParaRPr lang="cs-CZ" sz="2800" dirty="0" smtClean="0"/>
          </a:p>
          <a:p>
            <a:r>
              <a:rPr lang="cs-CZ" sz="2800" dirty="0" smtClean="0"/>
              <a:t>11. </a:t>
            </a:r>
            <a:r>
              <a:rPr lang="cs-CZ" sz="2800" u="sng" dirty="0" smtClean="0"/>
              <a:t>Hlavním městem Velké Británie je</a:t>
            </a:r>
            <a:r>
              <a:rPr lang="cs-CZ" sz="2800" dirty="0" smtClean="0"/>
              <a:t>:</a:t>
            </a:r>
          </a:p>
          <a:p>
            <a:r>
              <a:rPr lang="cs-CZ" sz="2800" dirty="0" smtClean="0">
                <a:hlinkClick r:id="rId2" action="ppaction://hlinksldjump"/>
              </a:rPr>
              <a:t>A</a:t>
            </a:r>
            <a:r>
              <a:rPr lang="cs-CZ" sz="2800" dirty="0" smtClean="0"/>
              <a:t> Londýn	</a:t>
            </a:r>
            <a:r>
              <a:rPr lang="cs-CZ" sz="2800" dirty="0" smtClean="0">
                <a:hlinkClick r:id="rId3" action="ppaction://hlinksldjump"/>
              </a:rPr>
              <a:t>B</a:t>
            </a:r>
            <a:r>
              <a:rPr lang="cs-CZ" sz="2800" dirty="0" smtClean="0"/>
              <a:t> Vídeň	</a:t>
            </a:r>
            <a:r>
              <a:rPr lang="cs-CZ" sz="2800" dirty="0" smtClean="0">
                <a:hlinkClick r:id="rId3" action="ppaction://hlinksldjump"/>
              </a:rPr>
              <a:t>C</a:t>
            </a:r>
            <a:r>
              <a:rPr lang="cs-CZ" sz="2800" dirty="0" smtClean="0"/>
              <a:t> Paříž	</a:t>
            </a:r>
            <a:r>
              <a:rPr lang="cs-CZ" sz="2800" dirty="0" smtClean="0">
                <a:hlinkClick r:id="rId3" action="ppaction://hlinksldjump"/>
              </a:rPr>
              <a:t>D</a:t>
            </a:r>
            <a:r>
              <a:rPr lang="cs-CZ" sz="2800" dirty="0" smtClean="0"/>
              <a:t> Řím	    </a:t>
            </a:r>
            <a:r>
              <a:rPr lang="cs-CZ" sz="2800" dirty="0" smtClean="0">
                <a:hlinkClick r:id="rId3" action="ppaction://hlinksldjump"/>
              </a:rPr>
              <a:t>E</a:t>
            </a:r>
            <a:r>
              <a:rPr lang="cs-CZ" sz="2800" dirty="0" smtClean="0"/>
              <a:t> Stockholm </a:t>
            </a:r>
          </a:p>
          <a:p>
            <a:endParaRPr lang="cs-CZ" sz="2800" dirty="0" smtClean="0"/>
          </a:p>
          <a:p>
            <a:r>
              <a:rPr lang="cs-CZ" sz="2800" dirty="0" smtClean="0"/>
              <a:t>12. </a:t>
            </a:r>
            <a:r>
              <a:rPr lang="cs-CZ" sz="2800" u="sng" dirty="0" smtClean="0"/>
              <a:t>Mezi severní státy Evropy nepatří</a:t>
            </a:r>
            <a:r>
              <a:rPr lang="cs-CZ" sz="2800" dirty="0" smtClean="0"/>
              <a:t>:</a:t>
            </a:r>
          </a:p>
          <a:p>
            <a:r>
              <a:rPr lang="cs-CZ" sz="2800" dirty="0" smtClean="0">
                <a:hlinkClick r:id="rId3" action="ppaction://hlinksldjump"/>
              </a:rPr>
              <a:t>A</a:t>
            </a:r>
            <a:r>
              <a:rPr lang="cs-CZ" sz="2800" dirty="0" smtClean="0"/>
              <a:t> Norsko	</a:t>
            </a:r>
            <a:r>
              <a:rPr lang="cs-CZ" sz="2800" dirty="0" smtClean="0">
                <a:hlinkClick r:id="rId3" action="ppaction://hlinksldjump"/>
              </a:rPr>
              <a:t>B</a:t>
            </a:r>
            <a:r>
              <a:rPr lang="cs-CZ" sz="2800" dirty="0" smtClean="0"/>
              <a:t> Finsko </a:t>
            </a:r>
            <a:r>
              <a:rPr lang="cs-CZ" sz="2800" dirty="0" smtClean="0">
                <a:hlinkClick r:id="rId2" action="ppaction://hlinksldjump"/>
              </a:rPr>
              <a:t>C</a:t>
            </a:r>
            <a:r>
              <a:rPr lang="cs-CZ" sz="2800" dirty="0" smtClean="0"/>
              <a:t>  Španělsko </a:t>
            </a:r>
            <a:r>
              <a:rPr lang="cs-CZ" sz="2800" dirty="0" smtClean="0">
                <a:hlinkClick r:id="rId3" action="ppaction://hlinksldjump"/>
              </a:rPr>
              <a:t>D</a:t>
            </a:r>
            <a:r>
              <a:rPr lang="cs-CZ" sz="2800" dirty="0" smtClean="0"/>
              <a:t> Švédsko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22807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835292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13. </a:t>
            </a:r>
            <a:r>
              <a:rPr lang="cs-CZ" sz="2800" u="sng" dirty="0" smtClean="0"/>
              <a:t>Nejvyšší hora Evropy se jmenuje:</a:t>
            </a:r>
          </a:p>
          <a:p>
            <a:r>
              <a:rPr lang="cs-CZ" sz="2800" dirty="0" smtClean="0">
                <a:hlinkClick r:id="rId2" action="ppaction://hlinksldjump"/>
              </a:rPr>
              <a:t>A</a:t>
            </a:r>
            <a:r>
              <a:rPr lang="cs-CZ" sz="2800" dirty="0" smtClean="0"/>
              <a:t> </a:t>
            </a:r>
            <a:r>
              <a:rPr lang="cs-CZ" sz="2800" dirty="0" err="1" smtClean="0"/>
              <a:t>Gerlachovský</a:t>
            </a:r>
            <a:r>
              <a:rPr lang="cs-CZ" sz="2800" dirty="0" smtClean="0"/>
              <a:t> Štít	</a:t>
            </a:r>
            <a:r>
              <a:rPr lang="cs-CZ" sz="2800" dirty="0" smtClean="0">
                <a:hlinkClick r:id="rId2" action="ppaction://hlinksldjump"/>
              </a:rPr>
              <a:t>B</a:t>
            </a:r>
            <a:r>
              <a:rPr lang="cs-CZ" sz="2800" dirty="0" smtClean="0"/>
              <a:t> Sněžka	</a:t>
            </a:r>
            <a:r>
              <a:rPr lang="cs-CZ" sz="2800" dirty="0" smtClean="0">
                <a:hlinkClick r:id="rId3" action="ppaction://hlinksldjump"/>
              </a:rPr>
              <a:t>C</a:t>
            </a:r>
            <a:r>
              <a:rPr lang="cs-CZ" sz="2800" dirty="0" smtClean="0"/>
              <a:t> </a:t>
            </a:r>
            <a:r>
              <a:rPr lang="cs-CZ" sz="2800" dirty="0" err="1" smtClean="0"/>
              <a:t>Mont</a:t>
            </a:r>
            <a:r>
              <a:rPr lang="cs-CZ" sz="2800" dirty="0" smtClean="0"/>
              <a:t> </a:t>
            </a:r>
            <a:r>
              <a:rPr lang="cs-CZ" sz="2800" dirty="0" err="1" smtClean="0"/>
              <a:t>Blanc</a:t>
            </a:r>
            <a:r>
              <a:rPr lang="cs-CZ" sz="2800" dirty="0" smtClean="0"/>
              <a:t>	   </a:t>
            </a:r>
            <a:r>
              <a:rPr lang="cs-CZ" sz="2800" dirty="0" smtClean="0">
                <a:hlinkClick r:id="rId2" action="ppaction://hlinksldjump"/>
              </a:rPr>
              <a:t>D</a:t>
            </a:r>
            <a:r>
              <a:rPr lang="cs-CZ" sz="2800" dirty="0" smtClean="0"/>
              <a:t> Lomnický Štít</a:t>
            </a:r>
          </a:p>
          <a:p>
            <a:endParaRPr lang="cs-CZ" sz="2800" dirty="0" smtClean="0"/>
          </a:p>
          <a:p>
            <a:r>
              <a:rPr lang="cs-CZ" sz="2800" dirty="0" smtClean="0"/>
              <a:t>14. </a:t>
            </a:r>
            <a:r>
              <a:rPr lang="cs-CZ" sz="2800" u="sng" dirty="0" smtClean="0"/>
              <a:t>Přibližný počet obyvatel v České republice je:</a:t>
            </a:r>
          </a:p>
          <a:p>
            <a:r>
              <a:rPr lang="cs-CZ" sz="2800" dirty="0" smtClean="0">
                <a:hlinkClick r:id="rId2" action="ppaction://hlinksldjump"/>
              </a:rPr>
              <a:t>A</a:t>
            </a:r>
            <a:r>
              <a:rPr lang="cs-CZ" sz="2800" dirty="0" smtClean="0"/>
              <a:t> 10 tisíc	  </a:t>
            </a:r>
            <a:r>
              <a:rPr lang="cs-CZ" sz="2800" dirty="0" smtClean="0">
                <a:hlinkClick r:id="rId2" action="ppaction://hlinksldjump"/>
              </a:rPr>
              <a:t> B </a:t>
            </a:r>
            <a:r>
              <a:rPr lang="cs-CZ" sz="2800" dirty="0" smtClean="0"/>
              <a:t>100 tisíc	   </a:t>
            </a:r>
            <a:r>
              <a:rPr lang="cs-CZ" sz="2800" dirty="0" smtClean="0">
                <a:hlinkClick r:id="rId2" action="ppaction://hlinksldjump"/>
              </a:rPr>
              <a:t>C</a:t>
            </a:r>
            <a:r>
              <a:rPr lang="cs-CZ" sz="2800" dirty="0" smtClean="0"/>
              <a:t> 1 milion	            </a:t>
            </a:r>
            <a:r>
              <a:rPr lang="cs-CZ" sz="2800" dirty="0" smtClean="0">
                <a:hlinkClick r:id="rId3" action="ppaction://hlinksldjump"/>
              </a:rPr>
              <a:t>D</a:t>
            </a:r>
            <a:r>
              <a:rPr lang="cs-CZ" sz="2800" dirty="0" smtClean="0"/>
              <a:t> 10 milionů	  </a:t>
            </a:r>
            <a:r>
              <a:rPr lang="cs-CZ" sz="2800" dirty="0" smtClean="0">
                <a:hlinkClick r:id="rId2" action="ppaction://hlinksldjump"/>
              </a:rPr>
              <a:t>E</a:t>
            </a:r>
            <a:r>
              <a:rPr lang="cs-CZ" sz="2800" dirty="0" smtClean="0"/>
              <a:t> 1 miliarda	</a:t>
            </a:r>
          </a:p>
          <a:p>
            <a:endParaRPr lang="cs-CZ" sz="2800" dirty="0" smtClean="0"/>
          </a:p>
          <a:p>
            <a:r>
              <a:rPr lang="cs-CZ" sz="2800" dirty="0" smtClean="0"/>
              <a:t>15. </a:t>
            </a:r>
            <a:r>
              <a:rPr lang="cs-CZ" sz="2800" u="sng" dirty="0" smtClean="0"/>
              <a:t>V době národního obrození čeští vlastenci usilovali o obrodu a znovuvzkříšení:</a:t>
            </a:r>
          </a:p>
          <a:p>
            <a:r>
              <a:rPr lang="cs-CZ" sz="2800" dirty="0" smtClean="0">
                <a:hlinkClick r:id="rId2" action="ppaction://hlinksldjump"/>
              </a:rPr>
              <a:t>A</a:t>
            </a:r>
            <a:r>
              <a:rPr lang="cs-CZ" sz="2800" dirty="0" smtClean="0"/>
              <a:t> německého jazyka   </a:t>
            </a:r>
            <a:r>
              <a:rPr lang="cs-CZ" sz="2800" dirty="0" smtClean="0">
                <a:hlinkClick r:id="rId2" action="ppaction://hlinksldjump"/>
              </a:rPr>
              <a:t>B</a:t>
            </a:r>
            <a:r>
              <a:rPr lang="cs-CZ" sz="2800" dirty="0" smtClean="0"/>
              <a:t> slovenštiny            </a:t>
            </a:r>
            <a:r>
              <a:rPr lang="cs-CZ" sz="2800" dirty="0" smtClean="0">
                <a:hlinkClick r:id="rId2" action="ppaction://hlinksldjump"/>
              </a:rPr>
              <a:t>C</a:t>
            </a:r>
            <a:r>
              <a:rPr lang="cs-CZ" sz="2800" dirty="0" smtClean="0"/>
              <a:t> angličtiny	</a:t>
            </a:r>
            <a:r>
              <a:rPr lang="cs-CZ" sz="2800" dirty="0" smtClean="0">
                <a:hlinkClick r:id="rId3" action="ppaction://hlinksldjump"/>
              </a:rPr>
              <a:t>D</a:t>
            </a:r>
            <a:r>
              <a:rPr lang="cs-CZ" sz="2800" dirty="0" smtClean="0"/>
              <a:t> českého jazyka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03185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835292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16. </a:t>
            </a:r>
            <a:r>
              <a:rPr lang="cs-CZ" sz="2800" u="sng" dirty="0" smtClean="0"/>
              <a:t>Mezi významné osobnosti národního obrození nepatřil</a:t>
            </a:r>
            <a:r>
              <a:rPr lang="cs-CZ" sz="2800" dirty="0" smtClean="0"/>
              <a:t>:</a:t>
            </a:r>
          </a:p>
          <a:p>
            <a:r>
              <a:rPr lang="cs-CZ" sz="2800" dirty="0" smtClean="0">
                <a:hlinkClick r:id="rId2" action="ppaction://hlinksldjump"/>
              </a:rPr>
              <a:t>A</a:t>
            </a:r>
            <a:r>
              <a:rPr lang="cs-CZ" sz="2800" dirty="0" smtClean="0"/>
              <a:t> Josef Kajetán Tyl	</a:t>
            </a:r>
            <a:r>
              <a:rPr lang="cs-CZ" sz="2800" dirty="0" smtClean="0">
                <a:hlinkClick r:id="rId3" action="ppaction://hlinksldjump"/>
              </a:rPr>
              <a:t>B</a:t>
            </a:r>
            <a:r>
              <a:rPr lang="cs-CZ" sz="2800" dirty="0" smtClean="0"/>
              <a:t> Václav Havel	             </a:t>
            </a:r>
            <a:r>
              <a:rPr lang="cs-CZ" sz="2800" dirty="0" smtClean="0">
                <a:hlinkClick r:id="rId2" action="ppaction://hlinksldjump"/>
              </a:rPr>
              <a:t>C</a:t>
            </a:r>
            <a:r>
              <a:rPr lang="cs-CZ" sz="2800" dirty="0" smtClean="0"/>
              <a:t> Josef Jungmann	</a:t>
            </a:r>
            <a:r>
              <a:rPr lang="cs-CZ" sz="2800" dirty="0" smtClean="0">
                <a:hlinkClick r:id="rId2" action="ppaction://hlinksldjump"/>
              </a:rPr>
              <a:t>D</a:t>
            </a:r>
            <a:r>
              <a:rPr lang="cs-CZ" sz="2800" dirty="0" smtClean="0"/>
              <a:t> František Palacký</a:t>
            </a:r>
          </a:p>
          <a:p>
            <a:endParaRPr lang="cs-CZ" sz="2800" dirty="0" smtClean="0"/>
          </a:p>
          <a:p>
            <a:r>
              <a:rPr lang="cs-CZ" sz="2800" dirty="0" smtClean="0"/>
              <a:t>17. </a:t>
            </a:r>
            <a:r>
              <a:rPr lang="cs-CZ" sz="2800" u="sng" dirty="0" smtClean="0"/>
              <a:t>Divadelní hru Fidlovačka, ve které poprvé zazněla píseň Kde domov můj, napsal</a:t>
            </a:r>
            <a:r>
              <a:rPr lang="cs-CZ" sz="2800" dirty="0" smtClean="0"/>
              <a:t>:</a:t>
            </a:r>
          </a:p>
          <a:p>
            <a:r>
              <a:rPr lang="cs-CZ" sz="2800" dirty="0" smtClean="0">
                <a:hlinkClick r:id="rId3" action="ppaction://hlinksldjump"/>
              </a:rPr>
              <a:t>A</a:t>
            </a:r>
            <a:r>
              <a:rPr lang="cs-CZ" sz="2800" dirty="0" smtClean="0"/>
              <a:t> Josef Kajetán Tyl	</a:t>
            </a:r>
            <a:r>
              <a:rPr lang="cs-CZ" sz="2800" dirty="0" smtClean="0">
                <a:hlinkClick r:id="rId2" action="ppaction://hlinksldjump"/>
              </a:rPr>
              <a:t>B</a:t>
            </a:r>
            <a:r>
              <a:rPr lang="cs-CZ" sz="2800" dirty="0" smtClean="0"/>
              <a:t> Václav Havel	             </a:t>
            </a:r>
            <a:r>
              <a:rPr lang="cs-CZ" sz="2800" dirty="0" smtClean="0">
                <a:hlinkClick r:id="rId2" action="ppaction://hlinksldjump"/>
              </a:rPr>
              <a:t>C</a:t>
            </a:r>
            <a:r>
              <a:rPr lang="cs-CZ" sz="2800" dirty="0" smtClean="0"/>
              <a:t> Josef Jungmann	</a:t>
            </a:r>
            <a:r>
              <a:rPr lang="cs-CZ" sz="2800" dirty="0" smtClean="0">
                <a:hlinkClick r:id="rId2" action="ppaction://hlinksldjump"/>
              </a:rPr>
              <a:t>D</a:t>
            </a:r>
            <a:r>
              <a:rPr lang="cs-CZ" sz="2800" dirty="0" smtClean="0"/>
              <a:t> František Palacký</a:t>
            </a:r>
          </a:p>
          <a:p>
            <a:endParaRPr lang="cs-CZ" sz="2800" dirty="0" smtClean="0"/>
          </a:p>
          <a:p>
            <a:r>
              <a:rPr lang="cs-CZ" sz="2800" dirty="0" smtClean="0"/>
              <a:t>18. </a:t>
            </a:r>
            <a:r>
              <a:rPr lang="cs-CZ" sz="2800" u="sng" dirty="0" smtClean="0"/>
              <a:t>Autorem hudby naší hymny je:</a:t>
            </a:r>
          </a:p>
          <a:p>
            <a:r>
              <a:rPr lang="cs-CZ" sz="2800" dirty="0" smtClean="0">
                <a:hlinkClick r:id="rId2" action="ppaction://hlinksldjump"/>
              </a:rPr>
              <a:t>A</a:t>
            </a:r>
            <a:r>
              <a:rPr lang="cs-CZ" sz="2800" dirty="0" smtClean="0"/>
              <a:t> Josef Kajetán Tyl	</a:t>
            </a:r>
            <a:r>
              <a:rPr lang="cs-CZ" sz="2800" dirty="0" smtClean="0">
                <a:hlinkClick r:id="rId2" action="ppaction://hlinksldjump"/>
              </a:rPr>
              <a:t>B</a:t>
            </a:r>
            <a:r>
              <a:rPr lang="cs-CZ" sz="2800" dirty="0" smtClean="0"/>
              <a:t> Václav Havel	             </a:t>
            </a:r>
            <a:r>
              <a:rPr lang="cs-CZ" sz="2800" dirty="0" smtClean="0">
                <a:hlinkClick r:id="rId2" action="ppaction://hlinksldjump"/>
              </a:rPr>
              <a:t>C</a:t>
            </a:r>
            <a:r>
              <a:rPr lang="cs-CZ" sz="2800" dirty="0" smtClean="0"/>
              <a:t> Josef Jungmann	</a:t>
            </a:r>
            <a:r>
              <a:rPr lang="cs-CZ" sz="2800" dirty="0" smtClean="0">
                <a:hlinkClick r:id="rId3" action="ppaction://hlinksldjump"/>
              </a:rPr>
              <a:t>D</a:t>
            </a:r>
            <a:r>
              <a:rPr lang="cs-CZ" sz="2800" dirty="0" smtClean="0"/>
              <a:t> František Škroup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31866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20688"/>
            <a:ext cx="813690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19</a:t>
            </a:r>
            <a:r>
              <a:rPr lang="cs-CZ" sz="2800" u="sng" dirty="0" smtClean="0"/>
              <a:t>. V roce 1883 bylo slavnostně otevřeno Národní divadlo – uvedením opery Libuše:</a:t>
            </a:r>
          </a:p>
          <a:p>
            <a:r>
              <a:rPr lang="cs-CZ" sz="2800" dirty="0" smtClean="0">
                <a:hlinkClick r:id="rId2" action="ppaction://hlinksldjump"/>
              </a:rPr>
              <a:t>A</a:t>
            </a:r>
            <a:r>
              <a:rPr lang="cs-CZ" sz="2800" dirty="0" smtClean="0"/>
              <a:t> Antonína Dvořáka	 </a:t>
            </a:r>
            <a:r>
              <a:rPr lang="cs-CZ" sz="2800" dirty="0" smtClean="0">
                <a:hlinkClick r:id="rId3" action="ppaction://hlinksldjump"/>
              </a:rPr>
              <a:t>B</a:t>
            </a:r>
            <a:r>
              <a:rPr lang="cs-CZ" sz="2800" dirty="0" smtClean="0"/>
              <a:t> Bedřicha Smetany</a:t>
            </a:r>
            <a:r>
              <a:rPr lang="cs-CZ" sz="2800" dirty="0"/>
              <a:t> </a:t>
            </a:r>
            <a:r>
              <a:rPr lang="cs-CZ" sz="2800" dirty="0" smtClean="0"/>
              <a:t>  </a:t>
            </a:r>
            <a:r>
              <a:rPr lang="cs-CZ" sz="2800" dirty="0" smtClean="0">
                <a:hlinkClick r:id="rId2" action="ppaction://hlinksldjump"/>
              </a:rPr>
              <a:t>C</a:t>
            </a:r>
            <a:r>
              <a:rPr lang="cs-CZ" sz="2800" dirty="0" smtClean="0"/>
              <a:t> W. A. Mozarta	</a:t>
            </a:r>
            <a:r>
              <a:rPr lang="cs-CZ" sz="2800" dirty="0"/>
              <a:t> </a:t>
            </a:r>
            <a:r>
              <a:rPr lang="cs-CZ" sz="2800" dirty="0" smtClean="0">
                <a:hlinkClick r:id="rId2" action="ppaction://hlinksldjump"/>
              </a:rPr>
              <a:t>D</a:t>
            </a:r>
            <a:r>
              <a:rPr lang="cs-CZ" sz="2800" dirty="0" smtClean="0"/>
              <a:t> L. van Beethovena</a:t>
            </a:r>
          </a:p>
          <a:p>
            <a:endParaRPr lang="cs-CZ" sz="2800" dirty="0" smtClean="0"/>
          </a:p>
          <a:p>
            <a:r>
              <a:rPr lang="cs-CZ" sz="2800" dirty="0" smtClean="0"/>
              <a:t>20. </a:t>
            </a:r>
            <a:r>
              <a:rPr lang="cs-CZ" sz="2800" u="sng" dirty="0" smtClean="0"/>
              <a:t>Oponu Národního divadla zdobí obraz:</a:t>
            </a:r>
          </a:p>
          <a:p>
            <a:r>
              <a:rPr lang="cs-CZ" sz="2800" dirty="0" smtClean="0">
                <a:hlinkClick r:id="rId3" action="ppaction://hlinksldjump"/>
              </a:rPr>
              <a:t>A</a:t>
            </a:r>
            <a:r>
              <a:rPr lang="cs-CZ" sz="2800" dirty="0" smtClean="0"/>
              <a:t> Vojtěcha </a:t>
            </a:r>
            <a:r>
              <a:rPr lang="cs-CZ" sz="2800" dirty="0" err="1" smtClean="0"/>
              <a:t>Hynaise</a:t>
            </a:r>
            <a:r>
              <a:rPr lang="cs-CZ" sz="2800" dirty="0" smtClean="0"/>
              <a:t>	       </a:t>
            </a:r>
            <a:r>
              <a:rPr lang="cs-CZ" sz="2800" dirty="0" smtClean="0">
                <a:hlinkClick r:id="rId2" action="ppaction://hlinksldjump"/>
              </a:rPr>
              <a:t>B</a:t>
            </a:r>
            <a:r>
              <a:rPr lang="cs-CZ" sz="2800" dirty="0" smtClean="0"/>
              <a:t> J. K. Tyla	           </a:t>
            </a:r>
            <a:r>
              <a:rPr lang="cs-CZ" sz="2800" dirty="0" smtClean="0">
                <a:hlinkClick r:id="rId2" action="ppaction://hlinksldjump"/>
              </a:rPr>
              <a:t>C</a:t>
            </a:r>
            <a:r>
              <a:rPr lang="cs-CZ" sz="2800" dirty="0" smtClean="0"/>
              <a:t> Bedřicha Smetany 	</a:t>
            </a:r>
            <a:r>
              <a:rPr lang="cs-CZ" sz="2800" dirty="0" smtClean="0">
                <a:hlinkClick r:id="rId2" action="ppaction://hlinksldjump"/>
              </a:rPr>
              <a:t>D</a:t>
            </a:r>
            <a:r>
              <a:rPr lang="cs-CZ" sz="2800" dirty="0" smtClean="0"/>
              <a:t> Františka Křižíka</a:t>
            </a:r>
          </a:p>
          <a:p>
            <a:endParaRPr lang="cs-CZ" sz="2800" dirty="0" smtClean="0"/>
          </a:p>
          <a:p>
            <a:r>
              <a:rPr lang="cs-CZ" sz="2800" dirty="0" smtClean="0"/>
              <a:t>21</a:t>
            </a:r>
            <a:r>
              <a:rPr lang="cs-CZ" sz="2800" u="sng" dirty="0" smtClean="0"/>
              <a:t>. Nejvýznamnějším vynálezem 19.století byl:</a:t>
            </a:r>
            <a:r>
              <a:rPr lang="cs-CZ" sz="2800" dirty="0" smtClean="0"/>
              <a:t>  </a:t>
            </a:r>
            <a:r>
              <a:rPr lang="cs-CZ" sz="2800" dirty="0" smtClean="0">
                <a:hlinkClick r:id="rId2" action="ppaction://hlinksldjump"/>
              </a:rPr>
              <a:t>A</a:t>
            </a:r>
            <a:r>
              <a:rPr lang="cs-CZ" sz="2800" dirty="0" smtClean="0"/>
              <a:t> počítač	   </a:t>
            </a:r>
            <a:r>
              <a:rPr lang="cs-CZ" sz="2800" dirty="0" smtClean="0">
                <a:hlinkClick r:id="rId2" action="ppaction://hlinksldjump"/>
              </a:rPr>
              <a:t>B</a:t>
            </a:r>
            <a:r>
              <a:rPr lang="cs-CZ" sz="2800" dirty="0" smtClean="0"/>
              <a:t> mobilní telefon	            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</a:t>
            </a:r>
            <a:r>
              <a:rPr lang="cs-CZ" sz="2800" dirty="0" smtClean="0">
                <a:hlinkClick r:id="rId2" action="ppaction://hlinksldjump"/>
              </a:rPr>
              <a:t>C</a:t>
            </a:r>
            <a:r>
              <a:rPr lang="cs-CZ" sz="2800" dirty="0" smtClean="0"/>
              <a:t> psací stroj 	   </a:t>
            </a:r>
            <a:r>
              <a:rPr lang="cs-CZ" sz="2800" dirty="0" smtClean="0">
                <a:hlinkClick r:id="rId3" action="ppaction://hlinksldjump"/>
              </a:rPr>
              <a:t>D</a:t>
            </a:r>
            <a:r>
              <a:rPr lang="cs-CZ" sz="2800" dirty="0" smtClean="0"/>
              <a:t> parní stroj	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44811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0336" y="476672"/>
            <a:ext cx="8208912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22. </a:t>
            </a:r>
            <a:r>
              <a:rPr lang="cs-CZ" sz="2800" u="sng" dirty="0" smtClean="0"/>
              <a:t>Na konci 19.stolení se v průmyslu uplatnila elektřina. Vynálezy v této oblasti se proslavil</a:t>
            </a:r>
            <a:r>
              <a:rPr lang="cs-CZ" sz="2800" dirty="0" smtClean="0"/>
              <a:t>: </a:t>
            </a:r>
            <a:r>
              <a:rPr lang="cs-CZ" sz="2800" dirty="0" smtClean="0">
                <a:hlinkClick r:id="rId2" action="ppaction://hlinksldjump"/>
              </a:rPr>
              <a:t>A</a:t>
            </a:r>
            <a:r>
              <a:rPr lang="cs-CZ" sz="2800" dirty="0" smtClean="0"/>
              <a:t> František Křižík	 </a:t>
            </a:r>
            <a:r>
              <a:rPr lang="cs-CZ" sz="2800" dirty="0" smtClean="0">
                <a:hlinkClick r:id="rId3" action="ppaction://hlinksldjump"/>
              </a:rPr>
              <a:t>B</a:t>
            </a:r>
            <a:r>
              <a:rPr lang="cs-CZ" sz="2800" dirty="0" smtClean="0"/>
              <a:t> František Palacký  </a:t>
            </a:r>
            <a:r>
              <a:rPr lang="cs-CZ" sz="2800" dirty="0" smtClean="0">
                <a:hlinkClick r:id="rId3" action="ppaction://hlinksldjump"/>
              </a:rPr>
              <a:t>C </a:t>
            </a:r>
            <a:r>
              <a:rPr lang="cs-CZ" sz="2800" dirty="0" smtClean="0"/>
              <a:t>František Škroup  </a:t>
            </a:r>
            <a:r>
              <a:rPr lang="cs-CZ" sz="2800" dirty="0" smtClean="0">
                <a:hlinkClick r:id="rId3" action="ppaction://hlinksldjump"/>
              </a:rPr>
              <a:t>D</a:t>
            </a:r>
            <a:r>
              <a:rPr lang="cs-CZ" sz="2800" dirty="0" smtClean="0"/>
              <a:t> J. E. Purkyně</a:t>
            </a:r>
          </a:p>
          <a:p>
            <a:endParaRPr lang="cs-CZ" sz="2800" dirty="0" smtClean="0"/>
          </a:p>
          <a:p>
            <a:r>
              <a:rPr lang="cs-CZ" sz="2800" dirty="0" smtClean="0"/>
              <a:t>23. </a:t>
            </a:r>
            <a:r>
              <a:rPr lang="cs-CZ" sz="2800" u="sng" dirty="0" smtClean="0"/>
              <a:t>Nejdéle ze všech habsburských panovníků (1848-1916) vládl</a:t>
            </a:r>
            <a:r>
              <a:rPr lang="cs-CZ" sz="2800" dirty="0" smtClean="0"/>
              <a:t>:</a:t>
            </a:r>
          </a:p>
          <a:p>
            <a:r>
              <a:rPr lang="cs-CZ" sz="2800" dirty="0" smtClean="0">
                <a:hlinkClick r:id="rId2" action="ppaction://hlinksldjump"/>
              </a:rPr>
              <a:t>A</a:t>
            </a:r>
            <a:r>
              <a:rPr lang="cs-CZ" sz="2800" dirty="0" smtClean="0"/>
              <a:t> František Josef I.	</a:t>
            </a:r>
            <a:r>
              <a:rPr lang="cs-CZ" sz="2800" dirty="0" smtClean="0">
                <a:hlinkClick r:id="rId3" action="ppaction://hlinksldjump"/>
              </a:rPr>
              <a:t>B</a:t>
            </a:r>
            <a:r>
              <a:rPr lang="cs-CZ" sz="2800" dirty="0" smtClean="0"/>
              <a:t> František Palacký	    </a:t>
            </a:r>
            <a:r>
              <a:rPr lang="cs-CZ" sz="2800" dirty="0" smtClean="0">
                <a:hlinkClick r:id="rId3" action="ppaction://hlinksldjump"/>
              </a:rPr>
              <a:t>C</a:t>
            </a:r>
            <a:r>
              <a:rPr lang="cs-CZ" sz="2800" dirty="0" smtClean="0"/>
              <a:t> </a:t>
            </a:r>
            <a:r>
              <a:rPr lang="cs-CZ" sz="2800" dirty="0" err="1" smtClean="0"/>
              <a:t>T.G.Masaryk</a:t>
            </a:r>
            <a:r>
              <a:rPr lang="cs-CZ" sz="2800" dirty="0" smtClean="0"/>
              <a:t>		</a:t>
            </a:r>
            <a:r>
              <a:rPr lang="cs-CZ" sz="2800" dirty="0" smtClean="0">
                <a:hlinkClick r:id="rId3" action="ppaction://hlinksldjump"/>
              </a:rPr>
              <a:t>D</a:t>
            </a:r>
            <a:r>
              <a:rPr lang="cs-CZ" sz="2800" dirty="0" smtClean="0"/>
              <a:t> Karel IV.</a:t>
            </a:r>
          </a:p>
          <a:p>
            <a:endParaRPr lang="cs-CZ" sz="2800" dirty="0" smtClean="0"/>
          </a:p>
          <a:p>
            <a:r>
              <a:rPr lang="cs-CZ" sz="2800" dirty="0" smtClean="0"/>
              <a:t>24. </a:t>
            </a:r>
            <a:r>
              <a:rPr lang="cs-CZ" sz="2800" u="sng" dirty="0" smtClean="0"/>
              <a:t>V roce 1867 byla habsburská říše rozdělena na dvě části</a:t>
            </a:r>
            <a:r>
              <a:rPr lang="cs-CZ" sz="2800" dirty="0" smtClean="0"/>
              <a:t>:</a:t>
            </a:r>
          </a:p>
          <a:p>
            <a:r>
              <a:rPr lang="cs-CZ" sz="2800" dirty="0" smtClean="0">
                <a:hlinkClick r:id="rId3" action="ppaction://hlinksldjump"/>
              </a:rPr>
              <a:t>A</a:t>
            </a:r>
            <a:r>
              <a:rPr lang="cs-CZ" sz="2800" dirty="0" smtClean="0"/>
              <a:t> Čechy a Moravu    </a:t>
            </a:r>
            <a:r>
              <a:rPr lang="cs-CZ" sz="2800" dirty="0"/>
              <a:t> </a:t>
            </a:r>
            <a:r>
              <a:rPr lang="cs-CZ" sz="2800" dirty="0" smtClean="0">
                <a:hlinkClick r:id="rId3" action="ppaction://hlinksldjump"/>
              </a:rPr>
              <a:t>B </a:t>
            </a:r>
            <a:r>
              <a:rPr lang="cs-CZ" sz="2800" dirty="0" smtClean="0"/>
              <a:t>Čechy a Slovensko  </a:t>
            </a:r>
            <a:r>
              <a:rPr lang="cs-CZ" sz="2800" dirty="0" smtClean="0">
                <a:hlinkClick r:id="rId3" action="ppaction://hlinksldjump"/>
              </a:rPr>
              <a:t>C</a:t>
            </a:r>
            <a:r>
              <a:rPr lang="cs-CZ" sz="2800" dirty="0" smtClean="0"/>
              <a:t> Čechy a Rakousko  </a:t>
            </a:r>
            <a:r>
              <a:rPr lang="cs-CZ" sz="2800" dirty="0" smtClean="0">
                <a:hlinkClick r:id="rId2" action="ppaction://hlinksldjump"/>
              </a:rPr>
              <a:t>D</a:t>
            </a:r>
            <a:r>
              <a:rPr lang="cs-CZ" sz="2800" dirty="0" smtClean="0"/>
              <a:t> Rakousko a Uhersko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78939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764704"/>
            <a:ext cx="813690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25. </a:t>
            </a:r>
            <a:r>
              <a:rPr lang="cs-CZ" sz="2800" u="sng" dirty="0" smtClean="0"/>
              <a:t>První světová válka vypukla v roce 1914 a trvala</a:t>
            </a:r>
            <a:r>
              <a:rPr lang="cs-CZ" sz="2800" dirty="0" smtClean="0"/>
              <a:t>:</a:t>
            </a:r>
          </a:p>
          <a:p>
            <a:r>
              <a:rPr lang="cs-CZ" sz="2800" dirty="0" smtClean="0">
                <a:hlinkClick r:id="rId2" action="ppaction://hlinksldjump"/>
              </a:rPr>
              <a:t>A</a:t>
            </a:r>
            <a:r>
              <a:rPr lang="cs-CZ" sz="2800" dirty="0" smtClean="0"/>
              <a:t> 4 měsíce	</a:t>
            </a:r>
            <a:r>
              <a:rPr lang="cs-CZ" sz="2800" dirty="0" smtClean="0">
                <a:hlinkClick r:id="rId3" action="ppaction://hlinksldjump"/>
              </a:rPr>
              <a:t>B</a:t>
            </a:r>
            <a:r>
              <a:rPr lang="cs-CZ" sz="2800" dirty="0" smtClean="0"/>
              <a:t> 4 roky    </a:t>
            </a:r>
            <a:r>
              <a:rPr lang="cs-CZ" sz="2800" dirty="0" smtClean="0">
                <a:hlinkClick r:id="rId2" action="ppaction://hlinksldjump"/>
              </a:rPr>
              <a:t>C</a:t>
            </a:r>
            <a:r>
              <a:rPr lang="cs-CZ" sz="2800" dirty="0" smtClean="0"/>
              <a:t> 14 měsíců	   	</a:t>
            </a:r>
            <a:r>
              <a:rPr lang="cs-CZ" sz="2800" dirty="0" smtClean="0">
                <a:hlinkClick r:id="rId2" action="ppaction://hlinksldjump"/>
              </a:rPr>
              <a:t>D</a:t>
            </a:r>
            <a:r>
              <a:rPr lang="cs-CZ" sz="2800" dirty="0" smtClean="0"/>
              <a:t> 14 roků</a:t>
            </a:r>
          </a:p>
          <a:p>
            <a:endParaRPr lang="cs-CZ" sz="2800" dirty="0" smtClean="0"/>
          </a:p>
          <a:p>
            <a:r>
              <a:rPr lang="cs-CZ" sz="2800" dirty="0" smtClean="0"/>
              <a:t>26. </a:t>
            </a:r>
            <a:r>
              <a:rPr lang="cs-CZ" sz="2800" u="sng" dirty="0" smtClean="0"/>
              <a:t>Druhá světová válka skončila 8.května</a:t>
            </a:r>
            <a:r>
              <a:rPr lang="cs-CZ" sz="2800" dirty="0" smtClean="0"/>
              <a:t>:</a:t>
            </a:r>
          </a:p>
          <a:p>
            <a:r>
              <a:rPr lang="cs-CZ" sz="2800" dirty="0" smtClean="0">
                <a:hlinkClick r:id="rId2" action="ppaction://hlinksldjump"/>
              </a:rPr>
              <a:t>A</a:t>
            </a:r>
            <a:r>
              <a:rPr lang="cs-CZ" sz="2800" dirty="0" smtClean="0"/>
              <a:t> 1918		</a:t>
            </a:r>
            <a:r>
              <a:rPr lang="cs-CZ" sz="2800" dirty="0" smtClean="0">
                <a:hlinkClick r:id="rId2" action="ppaction://hlinksldjump"/>
              </a:rPr>
              <a:t>B</a:t>
            </a:r>
            <a:r>
              <a:rPr lang="cs-CZ" sz="2800" dirty="0" smtClean="0"/>
              <a:t> 1939		</a:t>
            </a:r>
            <a:r>
              <a:rPr lang="cs-CZ" sz="2800" dirty="0" smtClean="0">
                <a:hlinkClick r:id="rId3" action="ppaction://hlinksldjump"/>
              </a:rPr>
              <a:t>C</a:t>
            </a:r>
            <a:r>
              <a:rPr lang="cs-CZ" sz="2800" dirty="0" smtClean="0"/>
              <a:t> 1945		</a:t>
            </a:r>
            <a:r>
              <a:rPr lang="cs-CZ" sz="2800" dirty="0" smtClean="0">
                <a:hlinkClick r:id="rId2" action="ppaction://hlinksldjump"/>
              </a:rPr>
              <a:t>D</a:t>
            </a:r>
            <a:r>
              <a:rPr lang="cs-CZ" sz="2800" dirty="0" smtClean="0"/>
              <a:t> 1968		</a:t>
            </a:r>
            <a:r>
              <a:rPr lang="cs-CZ" sz="2800" dirty="0" smtClean="0">
                <a:hlinkClick r:id="rId2" action="ppaction://hlinksldjump"/>
              </a:rPr>
              <a:t>E</a:t>
            </a:r>
            <a:r>
              <a:rPr lang="cs-CZ" sz="2800" dirty="0" smtClean="0"/>
              <a:t> 1989</a:t>
            </a:r>
          </a:p>
          <a:p>
            <a:endParaRPr lang="cs-CZ" sz="2800" dirty="0" smtClean="0"/>
          </a:p>
          <a:p>
            <a:r>
              <a:rPr lang="cs-CZ" sz="2800" dirty="0" smtClean="0"/>
              <a:t>27. </a:t>
            </a:r>
            <a:r>
              <a:rPr lang="cs-CZ" sz="2800" u="sng" dirty="0" smtClean="0"/>
              <a:t>Samostatná Československá republika vznikla 28.10.</a:t>
            </a:r>
            <a:r>
              <a:rPr lang="cs-CZ" sz="2800" dirty="0" smtClean="0"/>
              <a:t>:    </a:t>
            </a:r>
            <a:r>
              <a:rPr lang="cs-CZ" sz="2800" dirty="0" smtClean="0">
                <a:hlinkClick r:id="rId3" action="ppaction://hlinksldjump"/>
              </a:rPr>
              <a:t> A </a:t>
            </a:r>
            <a:r>
              <a:rPr lang="cs-CZ" sz="2800" dirty="0" smtClean="0"/>
              <a:t>1918	</a:t>
            </a:r>
            <a:r>
              <a:rPr lang="cs-CZ" sz="2800" dirty="0" smtClean="0">
                <a:hlinkClick r:id="rId2" action="ppaction://hlinksldjump"/>
              </a:rPr>
              <a:t>B</a:t>
            </a:r>
            <a:r>
              <a:rPr lang="cs-CZ" sz="2800" dirty="0" smtClean="0"/>
              <a:t> 1939		</a:t>
            </a:r>
            <a:r>
              <a:rPr lang="cs-CZ" sz="2800" dirty="0" smtClean="0">
                <a:hlinkClick r:id="rId2" action="ppaction://hlinksldjump"/>
              </a:rPr>
              <a:t>C</a:t>
            </a:r>
            <a:r>
              <a:rPr lang="cs-CZ" sz="2800" dirty="0" smtClean="0"/>
              <a:t> 1945	    </a:t>
            </a:r>
            <a:r>
              <a:rPr lang="cs-CZ" sz="2800" dirty="0" smtClean="0">
                <a:hlinkClick r:id="rId2" action="ppaction://hlinksldjump"/>
              </a:rPr>
              <a:t>D</a:t>
            </a:r>
            <a:r>
              <a:rPr lang="cs-CZ" sz="2800" dirty="0" smtClean="0"/>
              <a:t> 1968		</a:t>
            </a:r>
            <a:r>
              <a:rPr lang="cs-CZ" sz="2800" dirty="0" smtClean="0">
                <a:hlinkClick r:id="rId2" action="ppaction://hlinksldjump"/>
              </a:rPr>
              <a:t>E</a:t>
            </a:r>
            <a:r>
              <a:rPr lang="cs-CZ" sz="2800" dirty="0" smtClean="0"/>
              <a:t> 1989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59943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208912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28. </a:t>
            </a:r>
            <a:r>
              <a:rPr lang="cs-CZ" sz="2800" u="sng" dirty="0" smtClean="0"/>
              <a:t>Prvním prezidentem Československa byl:</a:t>
            </a:r>
            <a:r>
              <a:rPr lang="cs-CZ" sz="2800" dirty="0" smtClean="0"/>
              <a:t> </a:t>
            </a:r>
            <a:r>
              <a:rPr lang="cs-CZ" sz="2800" dirty="0" smtClean="0">
                <a:hlinkClick r:id="rId2" action="ppaction://hlinksldjump"/>
              </a:rPr>
              <a:t> A </a:t>
            </a:r>
            <a:r>
              <a:rPr lang="cs-CZ" sz="2800" dirty="0" smtClean="0"/>
              <a:t>Václav Havel	       </a:t>
            </a:r>
            <a:r>
              <a:rPr lang="cs-CZ" sz="2800" dirty="0" smtClean="0">
                <a:hlinkClick r:id="rId2" action="ppaction://hlinksldjump"/>
              </a:rPr>
              <a:t>B</a:t>
            </a:r>
            <a:r>
              <a:rPr lang="cs-CZ" sz="2800" dirty="0" smtClean="0"/>
              <a:t> Eduard Beneš	</a:t>
            </a:r>
            <a:r>
              <a:rPr lang="cs-CZ" sz="2800" dirty="0" smtClean="0">
                <a:hlinkClick r:id="rId2" action="ppaction://hlinksldjump"/>
              </a:rPr>
              <a:t>C</a:t>
            </a:r>
            <a:r>
              <a:rPr lang="cs-CZ" sz="2800" dirty="0" smtClean="0"/>
              <a:t> Václav IV.	       </a:t>
            </a:r>
            <a:r>
              <a:rPr lang="cs-CZ" sz="2800" dirty="0" smtClean="0">
                <a:hlinkClick r:id="rId3" action="ppaction://hlinksldjump"/>
              </a:rPr>
              <a:t>D</a:t>
            </a:r>
            <a:r>
              <a:rPr lang="cs-CZ" sz="2800" dirty="0" smtClean="0"/>
              <a:t> </a:t>
            </a:r>
            <a:r>
              <a:rPr lang="cs-CZ" sz="2800" dirty="0" err="1" smtClean="0"/>
              <a:t>T.G.Masaryk</a:t>
            </a:r>
            <a:r>
              <a:rPr lang="cs-CZ" sz="2800" dirty="0" smtClean="0"/>
              <a:t>	</a:t>
            </a:r>
          </a:p>
          <a:p>
            <a:r>
              <a:rPr lang="cs-CZ" sz="2800" dirty="0" smtClean="0"/>
              <a:t>	</a:t>
            </a:r>
          </a:p>
          <a:p>
            <a:r>
              <a:rPr lang="cs-CZ" sz="2800" dirty="0" smtClean="0"/>
              <a:t>29. </a:t>
            </a:r>
            <a:r>
              <a:rPr lang="cs-CZ" sz="2800" u="sng" dirty="0" smtClean="0"/>
              <a:t>Nespokojenost s komunistickou vládou vyvrcholila takzvanou sametovou revolucí 17. listopadu</a:t>
            </a:r>
            <a:r>
              <a:rPr lang="cs-CZ" sz="2800" dirty="0" smtClean="0"/>
              <a:t>:   </a:t>
            </a:r>
            <a:r>
              <a:rPr lang="cs-CZ" sz="2800" dirty="0" smtClean="0">
                <a:hlinkClick r:id="rId2" action="ppaction://hlinksldjump"/>
              </a:rPr>
              <a:t>A</a:t>
            </a:r>
            <a:r>
              <a:rPr lang="cs-CZ" sz="2800" dirty="0" smtClean="0"/>
              <a:t> 1918		</a:t>
            </a:r>
            <a:r>
              <a:rPr lang="cs-CZ" sz="2800" dirty="0" smtClean="0">
                <a:hlinkClick r:id="rId2" action="ppaction://hlinksldjump"/>
              </a:rPr>
              <a:t>B</a:t>
            </a:r>
            <a:r>
              <a:rPr lang="cs-CZ" sz="2800" dirty="0" smtClean="0"/>
              <a:t> 1939		</a:t>
            </a:r>
            <a:r>
              <a:rPr lang="cs-CZ" sz="2800" dirty="0" smtClean="0">
                <a:hlinkClick r:id="rId2" action="ppaction://hlinksldjump"/>
              </a:rPr>
              <a:t>C</a:t>
            </a:r>
            <a:r>
              <a:rPr lang="cs-CZ" sz="2800" dirty="0" smtClean="0"/>
              <a:t> 1945		</a:t>
            </a:r>
            <a:r>
              <a:rPr lang="cs-CZ" sz="2800" dirty="0" smtClean="0">
                <a:hlinkClick r:id="rId2" action="ppaction://hlinksldjump"/>
              </a:rPr>
              <a:t>D</a:t>
            </a:r>
            <a:r>
              <a:rPr lang="cs-CZ" sz="2800" dirty="0" smtClean="0"/>
              <a:t> 1968		</a:t>
            </a:r>
            <a:r>
              <a:rPr lang="cs-CZ" sz="2800" dirty="0" smtClean="0">
                <a:hlinkClick r:id="rId3" action="ppaction://hlinksldjump"/>
              </a:rPr>
              <a:t>E</a:t>
            </a:r>
            <a:r>
              <a:rPr lang="cs-CZ" sz="2800" dirty="0" smtClean="0"/>
              <a:t> 1989</a:t>
            </a:r>
          </a:p>
          <a:p>
            <a:endParaRPr lang="cs-CZ" sz="2800" dirty="0" smtClean="0"/>
          </a:p>
          <a:p>
            <a:r>
              <a:rPr lang="cs-CZ" sz="2800" dirty="0" smtClean="0"/>
              <a:t>30. </a:t>
            </a:r>
            <a:r>
              <a:rPr lang="cs-CZ" sz="2800" u="sng" dirty="0" smtClean="0"/>
              <a:t>Novým prezidentem po sametové revoluci se stal:</a:t>
            </a:r>
          </a:p>
          <a:p>
            <a:r>
              <a:rPr lang="cs-CZ" sz="2800" dirty="0" smtClean="0">
                <a:hlinkClick r:id="rId3" action="ppaction://hlinksldjump"/>
              </a:rPr>
              <a:t>A</a:t>
            </a:r>
            <a:r>
              <a:rPr lang="cs-CZ" sz="2800" dirty="0" smtClean="0"/>
              <a:t> Václav Havel	        </a:t>
            </a:r>
            <a:r>
              <a:rPr lang="cs-CZ" sz="2800" dirty="0" smtClean="0">
                <a:hlinkClick r:id="rId2" action="ppaction://hlinksldjump"/>
              </a:rPr>
              <a:t>B</a:t>
            </a:r>
            <a:r>
              <a:rPr lang="cs-CZ" sz="2800" dirty="0" smtClean="0"/>
              <a:t> Eduard Beneš	    </a:t>
            </a:r>
            <a:r>
              <a:rPr lang="cs-CZ" sz="2800" dirty="0" smtClean="0">
                <a:hlinkClick r:id="rId2" action="ppaction://hlinksldjump"/>
              </a:rPr>
              <a:t>C</a:t>
            </a:r>
            <a:r>
              <a:rPr lang="cs-CZ" sz="2800" dirty="0" smtClean="0"/>
              <a:t> Václav Klaus		 </a:t>
            </a:r>
            <a:r>
              <a:rPr lang="cs-CZ" sz="2800" dirty="0" smtClean="0">
                <a:hlinkClick r:id="rId2" action="ppaction://hlinksldjump"/>
              </a:rPr>
              <a:t>D</a:t>
            </a:r>
            <a:r>
              <a:rPr lang="cs-CZ" sz="2800" dirty="0" smtClean="0"/>
              <a:t> T. G. Masaryk	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692956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2339752" y="764704"/>
            <a:ext cx="4536504" cy="4514800"/>
          </a:xfrm>
          <a:prstGeom prst="smileyFace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C000"/>
              </a:solidFill>
            </a:endParaRPr>
          </a:p>
        </p:txBody>
      </p:sp>
      <p:sp>
        <p:nvSpPr>
          <p:cNvPr id="4" name="Tlačítko akce: Domů 3">
            <a:hlinkClick r:id="" action="ppaction://hlinkshowjump?jump=lastslideviewed" highlightClick="1"/>
          </p:cNvPr>
          <p:cNvSpPr/>
          <p:nvPr/>
        </p:nvSpPr>
        <p:spPr>
          <a:xfrm>
            <a:off x="8172400" y="5877272"/>
            <a:ext cx="504056" cy="41034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6444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2286572" y="1124744"/>
            <a:ext cx="4517676" cy="4586808"/>
          </a:xfrm>
          <a:prstGeom prst="smileyFace">
            <a:avLst>
              <a:gd name="adj" fmla="val -4653"/>
            </a:avLst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Domů 3">
            <a:hlinkClick r:id="" action="ppaction://hlinkshowjump?jump=lastslideviewed" highlightClick="1"/>
          </p:cNvPr>
          <p:cNvSpPr/>
          <p:nvPr/>
        </p:nvSpPr>
        <p:spPr>
          <a:xfrm>
            <a:off x="8172400" y="5877272"/>
            <a:ext cx="504056" cy="41034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6039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1" y="3068960"/>
            <a:ext cx="6768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ČECHUROVÁ, Milana, Alena JEŽKOVÁ a Petr CHALUPA. </a:t>
            </a:r>
            <a:r>
              <a:rPr lang="cs-CZ" i="1" dirty="0"/>
              <a:t>Vlastivěda 5: pro 5. ročník základní školy</a:t>
            </a:r>
            <a:r>
              <a:rPr lang="cs-CZ" dirty="0"/>
              <a:t>. 1. vyd. Praha: SPN, 2010. ISBN 978-80-7235-477-1.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91681" y="1628800"/>
            <a:ext cx="40489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Použité zdroje: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7795111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140</TotalTime>
  <Words>311</Words>
  <Application>Microsoft Office PowerPoint</Application>
  <PresentationFormat>Předvádění na obrazovce (4:3)</PresentationFormat>
  <Paragraphs>90</Paragraphs>
  <Slides>16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Aspekt</vt:lpstr>
      <vt:lpstr>Prezentace aplikace PowerPoint</vt:lpstr>
      <vt:lpstr>Anotace:</vt:lpstr>
      <vt:lpstr>VLASTIVĚDNÝ TEST PRO 5.TŘÍDU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VLASTIVĚDNÝ TEST PRO 5.TŘÍDU </dc:title>
  <dc:creator>Doma</dc:creator>
  <cp:lastModifiedBy>ucitel</cp:lastModifiedBy>
  <cp:revision>29</cp:revision>
  <dcterms:created xsi:type="dcterms:W3CDTF">2013-06-24T18:52:53Z</dcterms:created>
  <dcterms:modified xsi:type="dcterms:W3CDTF">2013-08-26T14:46:13Z</dcterms:modified>
</cp:coreProperties>
</file>