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69" r:id="rId3"/>
    <p:sldId id="270" r:id="rId4"/>
    <p:sldId id="275" r:id="rId5"/>
    <p:sldId id="276" r:id="rId6"/>
    <p:sldId id="27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70" d="100"/>
          <a:sy n="70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VY_32_INOVACE_03_M7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Trojúhelníková nerovnost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VY_32_INOVACE_03_M7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Trojúhelníková nerovnost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800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TROJÚHELNÍKOVÁ NEROVNOST</a:t>
            </a:r>
            <a:endParaRPr lang="cs-CZ" sz="3200" b="1" dirty="0" smtClean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177476980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PROBLÉM: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někdy se může stát případ, že trojúhelník nelze sestrojit a konstrukční úloha nemá žádné řešení. Proč?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2" name="Zástupný symbol pro obsah 41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Vždy totiž musí platit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TROJÚHELNÍKOVÁ NEROVNOST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Součet 2 stran trojúhelníka je větší než 3. strana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Rozdíl 2 stran trojúhelníka je menší než 3. strana 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3356992"/>
            <a:ext cx="3312368" cy="1728192"/>
          </a:xfrm>
          <a:prstGeom prst="triangle">
            <a:avLst>
              <a:gd name="adj" fmla="val 16161"/>
            </a:avLst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6450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5085184"/>
            <a:ext cx="44043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292494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4941168"/>
            <a:ext cx="432048" cy="478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9411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 rot="10800000">
            <a:off x="7308304" y="3356992"/>
            <a:ext cx="1584176" cy="0"/>
          </a:xfrm>
          <a:prstGeom prst="line">
            <a:avLst/>
          </a:prstGeom>
          <a:ln w="38100" cap="rnd" cmpd="sng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4283968" y="3356992"/>
            <a:ext cx="2952329" cy="1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4283968" y="4365104"/>
            <a:ext cx="3312368" cy="14808"/>
          </a:xfrm>
          <a:prstGeom prst="line">
            <a:avLst/>
          </a:prstGeom>
          <a:ln w="38100" cap="rnd" cmpd="sng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436096" y="292494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364502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a+b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24128" y="3933056"/>
            <a:ext cx="44043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99592" y="40050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08304" y="3645024"/>
            <a:ext cx="44043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36" name="Přímá spojovací čára 35"/>
          <p:cNvCxnSpPr/>
          <p:nvPr/>
        </p:nvCxnSpPr>
        <p:spPr>
          <a:xfrm rot="16200000" flipH="1">
            <a:off x="7092280" y="3717032"/>
            <a:ext cx="144016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7092280" y="3861048"/>
            <a:ext cx="144016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4355976" y="5517232"/>
            <a:ext cx="2952329" cy="1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5580112" y="50131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43" name="Přímá spojovací čára 42"/>
          <p:cNvCxnSpPr/>
          <p:nvPr/>
        </p:nvCxnSpPr>
        <p:spPr>
          <a:xfrm rot="10800000">
            <a:off x="7380312" y="5517232"/>
            <a:ext cx="1584176" cy="0"/>
          </a:xfrm>
          <a:prstGeom prst="line">
            <a:avLst/>
          </a:prstGeom>
          <a:ln w="38100" cap="rnd" cmpd="sng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7884368" y="50131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4283968" y="3573016"/>
            <a:ext cx="46085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6156176" y="558924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a-b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796136" y="5877272"/>
            <a:ext cx="44043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4355976" y="5805264"/>
            <a:ext cx="136815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V="1">
            <a:off x="4355976" y="6309320"/>
            <a:ext cx="3312368" cy="14808"/>
          </a:xfrm>
          <a:prstGeom prst="line">
            <a:avLst/>
          </a:prstGeom>
          <a:ln w="38100" cap="rnd" cmpd="sng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6876256" y="5589240"/>
            <a:ext cx="440432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rot="5400000">
            <a:off x="6732240" y="5661248"/>
            <a:ext cx="144016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6732240" y="5805264"/>
            <a:ext cx="144016" cy="14401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Obrázek 96" descr="P11900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65237" y="3284984"/>
            <a:ext cx="3648406" cy="2736304"/>
          </a:xfrm>
          <a:prstGeom prst="rect">
            <a:avLst/>
          </a:prstGeom>
        </p:spPr>
      </p:pic>
      <p:pic>
        <p:nvPicPr>
          <p:cNvPr id="95" name="Obrázek 94" descr="P11900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2060848"/>
            <a:ext cx="2232248" cy="1152128"/>
          </a:xfrm>
          <a:prstGeom prst="rect">
            <a:avLst/>
          </a:prstGeom>
        </p:spPr>
      </p:pic>
      <p:pic>
        <p:nvPicPr>
          <p:cNvPr id="93" name="Obrázek 92" descr="P119007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5" y="3284984"/>
            <a:ext cx="3648405" cy="2736304"/>
          </a:xfrm>
          <a:prstGeom prst="rect">
            <a:avLst/>
          </a:prstGeom>
        </p:spPr>
      </p:pic>
      <p:pic>
        <p:nvPicPr>
          <p:cNvPr id="91" name="Obrázek 90" descr="P119007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1988840"/>
            <a:ext cx="2217440" cy="1152128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PRAKTICKÉ PROCVIČENÍ: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vezmeme si různě dlouhé pastelky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9" name="Zástupný symbol pro obsah 98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6085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000" b="1" dirty="0" smtClean="0"/>
              <a:t>     dvě malé pastelky jsou </a:t>
            </a:r>
          </a:p>
          <a:p>
            <a:pPr>
              <a:buNone/>
            </a:pPr>
            <a:r>
              <a:rPr lang="cs-CZ" sz="2000" b="1" dirty="0" smtClean="0"/>
              <a:t>     dohromady kratší než zelená</a:t>
            </a:r>
          </a:p>
          <a:p>
            <a:pPr>
              <a:buNone/>
            </a:pPr>
            <a:r>
              <a:rPr lang="cs-CZ" sz="2000" b="1" dirty="0" smtClean="0"/>
              <a:t>     pastelka, trojúhelník </a:t>
            </a:r>
          </a:p>
          <a:p>
            <a:pPr>
              <a:buNone/>
            </a:pPr>
            <a:r>
              <a:rPr lang="cs-CZ" sz="2000" b="1" dirty="0" smtClean="0"/>
              <a:t>     NELZE SESTROJIT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400" b="1" dirty="0" smtClean="0"/>
              <a:t> 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b="1" dirty="0" smtClean="0"/>
              <a:t>Zkuste si sami z pastelek, nebo proužků papíru udělat obdobné modely trojúhelníků.</a:t>
            </a:r>
          </a:p>
          <a:p>
            <a:endParaRPr lang="cs-CZ" dirty="0"/>
          </a:p>
        </p:txBody>
      </p:sp>
      <p:pic>
        <p:nvPicPr>
          <p:cNvPr id="90" name="Obrázek 89" descr="P119007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80112" y="620688"/>
            <a:ext cx="2592289" cy="1167713"/>
          </a:xfrm>
          <a:prstGeom prst="rect">
            <a:avLst/>
          </a:prstGeom>
        </p:spPr>
      </p:pic>
      <p:sp>
        <p:nvSpPr>
          <p:cNvPr id="101" name="Obdélník 100"/>
          <p:cNvSpPr/>
          <p:nvPr/>
        </p:nvSpPr>
        <p:spPr>
          <a:xfrm>
            <a:off x="4572000" y="2852936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000" b="1" dirty="0" smtClean="0"/>
              <a:t>              dvě malé pastelky jsou </a:t>
            </a:r>
          </a:p>
          <a:p>
            <a:pPr>
              <a:buNone/>
            </a:pPr>
            <a:r>
              <a:rPr lang="cs-CZ" sz="2000" b="1" dirty="0" smtClean="0"/>
              <a:t>              dohromady delší než černá</a:t>
            </a:r>
          </a:p>
          <a:p>
            <a:pPr>
              <a:buNone/>
            </a:pPr>
            <a:r>
              <a:rPr lang="cs-CZ" sz="2000" b="1" dirty="0" smtClean="0"/>
              <a:t>              pastelka, trojúhelník </a:t>
            </a:r>
          </a:p>
          <a:p>
            <a:pPr>
              <a:buNone/>
            </a:pPr>
            <a:r>
              <a:rPr lang="cs-CZ" sz="2000" b="1" dirty="0" smtClean="0"/>
              <a:t>        LZE SESTROJIT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PŘÍKLAD NA PROCVIČENÍ: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   Bez rýsování rozhodněte, zda platí trojúhelníková nerovnost a lze sestrojit trojúhelník ABC, když je zadáno: </a:t>
            </a:r>
          </a:p>
          <a:p>
            <a:pPr marL="457200" indent="-457200"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		a)	</a:t>
            </a:r>
            <a:r>
              <a:rPr lang="cs-CZ" sz="2800" dirty="0" err="1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= 4 cm, b = 0,3 dm , c = 80 mm</a:t>
            </a:r>
          </a:p>
          <a:p>
            <a:pPr marL="514350" indent="-514350">
              <a:buClrTx/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		b)	a = 40 mm, b = 3 cm,  c = 60 mm</a:t>
            </a:r>
          </a:p>
          <a:p>
            <a:pPr marL="514350" indent="-514350">
              <a:buClrTx/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		c)	</a:t>
            </a:r>
            <a:r>
              <a:rPr lang="el-GR" sz="2800" dirty="0" smtClean="0">
                <a:solidFill>
                  <a:schemeClr val="tx2">
                    <a:lumMod val="50000"/>
                  </a:schemeClr>
                </a:solidFill>
              </a:rPr>
              <a:t>α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= 45°, </a:t>
            </a:r>
            <a:r>
              <a:rPr lang="el-GR" sz="2800" dirty="0" smtClean="0">
                <a:solidFill>
                  <a:schemeClr val="tx2">
                    <a:lumMod val="50000"/>
                  </a:schemeClr>
                </a:solidFill>
              </a:rPr>
              <a:t>β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= 60°, </a:t>
            </a:r>
            <a:r>
              <a:rPr lang="el-GR" sz="2800" dirty="0" smtClean="0">
                <a:solidFill>
                  <a:schemeClr val="tx2">
                    <a:lumMod val="50000"/>
                  </a:schemeClr>
                </a:solidFill>
              </a:rPr>
              <a:t>γ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= 90°</a:t>
            </a:r>
          </a:p>
          <a:p>
            <a:pPr marL="514350" indent="-514350">
              <a:buClrTx/>
              <a:buNone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	Ten trojúhelník, který lze sestrojit následně narýsujte do sešitu.</a:t>
            </a:r>
          </a:p>
          <a:p>
            <a:pPr marL="514350" indent="-514350">
              <a:buClrTx/>
              <a:buNone/>
            </a:pP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514350" indent="-514350">
              <a:buClr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852704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SPRÁVNÉ ŘEŠENÍ: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Pozor nezapomeneme délky stran převést na stejnou jednotku délky (například centimetry).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a) 	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= 4 cm, b = 0,3 dm = 3 cm , c = 80 mm = 8 cm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	a + b = 4 + 3 = 7cm ˂ 8cm            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∆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NELZE SESTROJIT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b)	a = 40 mm = 4 cm, b = 3 cm,  c = 60 mm = 6 cm</a:t>
            </a:r>
          </a:p>
          <a:p>
            <a:pPr marL="457200" indent="-45720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	a + b = 4 + 3 = 7cm ˃ 6 cm           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∆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LZE SESTROJIT</a:t>
            </a:r>
            <a:endParaRPr lang="cs-CZ" sz="28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514350" indent="-514350">
              <a:buClrTx/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c)	</a:t>
            </a:r>
            <a:r>
              <a:rPr lang="el-GR" sz="2400" dirty="0" smtClean="0">
                <a:solidFill>
                  <a:schemeClr val="tx2">
                    <a:lumMod val="50000"/>
                  </a:schemeClr>
                </a:solidFill>
              </a:rPr>
              <a:t>α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= 45°, </a:t>
            </a:r>
            <a:r>
              <a:rPr lang="el-GR" sz="2400" dirty="0" smtClean="0">
                <a:solidFill>
                  <a:schemeClr val="tx2">
                    <a:lumMod val="50000"/>
                  </a:schemeClr>
                </a:solidFill>
              </a:rPr>
              <a:t>β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= 60°, </a:t>
            </a:r>
            <a:r>
              <a:rPr lang="el-GR" sz="2400" dirty="0" smtClean="0">
                <a:solidFill>
                  <a:schemeClr val="tx2">
                    <a:lumMod val="50000"/>
                  </a:schemeClr>
                </a:solidFill>
              </a:rPr>
              <a:t>γ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= 90°</a:t>
            </a:r>
          </a:p>
          <a:p>
            <a:pPr marL="514350" indent="-514350">
              <a:buClrTx/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	Už víme, že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součet vnitřních úhlů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 trojúhelníku je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180°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, nebo-li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úhel přímý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514350" indent="-514350">
              <a:buClrTx/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	45°+ 60°+ 90° = 195°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            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∆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NELZE SESTROJIT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716016" y="2780928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716016" y="3717032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067944" y="5445224"/>
            <a:ext cx="64807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305800" cy="78069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SPRÁVNÉ ŘEŠENÍ VYPADÁ TAKTO: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91680" y="4869160"/>
            <a:ext cx="432048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1655676" y="3248980"/>
            <a:ext cx="1656184" cy="158417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>
            <a:off x="3275856" y="3212976"/>
            <a:ext cx="2736304" cy="165618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259632" y="472514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3429000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 = 3 cm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494116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 = 6 cm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55976" y="328498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 = 4 cm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256490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4725144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20000"/>
          </a:bodyPr>
          <a:lstStyle/>
          <a:p>
            <a:r>
              <a:rPr lang="cs-CZ" sz="1800" dirty="0" smtClean="0"/>
              <a:t>Tento výukový materiál bude využíván jako doplňkový materiál v hodině geometrie v 7. ročníku, bude použitý před procvičováním konstrukčních úloh z geometrie. Záměrem je doplnit teoretický výklad o praktické vyzkoušení dané látky.</a:t>
            </a:r>
          </a:p>
          <a:p>
            <a:r>
              <a:rPr lang="cs-CZ" sz="1800" dirty="0" smtClean="0"/>
              <a:t>Na začátku hodiny si zopakujeme, jak se definuje trojúhelníková nerovnost. Na grafickém znázornění dáme jednotlivé strany trojúhelníka (úsečky) vedle sebe, aby bylo patrné, co je to součet a rozdíl stran.</a:t>
            </a:r>
          </a:p>
          <a:p>
            <a:r>
              <a:rPr lang="cs-CZ" sz="1800" dirty="0" smtClean="0"/>
              <a:t>Následně bude promítnut praktický příklad s pastelkami. Žáci si pak ve skupinkách vyzkouší „sestrojit“ z pastelek, tužek, popřípadě proužků papíru, trojúhelníky, které lze sestrojit a které nelze sestrojit. </a:t>
            </a:r>
          </a:p>
          <a:p>
            <a:r>
              <a:rPr lang="cs-CZ" sz="1800" dirty="0" smtClean="0"/>
              <a:t>Pak budou následovat tři příklady na ověření pochopení látky, žáci budou pracovat samostatně do sešitů, pouze početně ověří trojúhelníkovou nerovnost. Ve třetím příkladu také zopakujeme poučku o součtu vnitřních úhlů v trojúhelníku.</a:t>
            </a:r>
          </a:p>
          <a:p>
            <a:r>
              <a:rPr lang="cs-CZ" sz="1800" dirty="0" smtClean="0"/>
              <a:t>Až budou mít všichni vyřešeno, promítneme řešení na tabuli a zkontrolujeme si správnost řešení.</a:t>
            </a:r>
          </a:p>
          <a:p>
            <a:r>
              <a:rPr lang="cs-CZ" sz="1800" dirty="0" smtClean="0"/>
              <a:t>Dále bude hodina pokračovat samostatnou prací do sešitu, kde si žáci procvičí vlastní sestrojení trojúhelníka z příkladu na procvičení. Následně bude pro kontrolu promítnuto na tabuli správné řešení konstrukční úlohy.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- </a:t>
            </a:r>
            <a:r>
              <a:rPr lang="cs-CZ" sz="1400" i="1" dirty="0" smtClean="0"/>
              <a:t>foto na straně 3 –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819</TotalTime>
  <Words>401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GEOMETRIE 7</vt:lpstr>
      <vt:lpstr>PROBLÉM: někdy se může stát případ, že trojúhelník nelze sestrojit a konstrukční úloha nemá žádné řešení. Proč? </vt:lpstr>
      <vt:lpstr>PRAKTICKÉ PROCVIČENÍ:  vezmeme si různě dlouhé pastelky</vt:lpstr>
      <vt:lpstr>PŘÍKLAD NA PROCVIČENÍ:</vt:lpstr>
      <vt:lpstr>SPRÁVNÉ ŘEŠENÍ:</vt:lpstr>
      <vt:lpstr>SPRÁVNÉ ŘEŠENÍ VYPADÁ TAKTO: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123</cp:revision>
  <dcterms:created xsi:type="dcterms:W3CDTF">2011-11-27T20:43:59Z</dcterms:created>
  <dcterms:modified xsi:type="dcterms:W3CDTF">2012-03-15T19:43:12Z</dcterms:modified>
</cp:coreProperties>
</file>