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67" r:id="rId3"/>
    <p:sldId id="266" r:id="rId4"/>
    <p:sldId id="257" r:id="rId5"/>
    <p:sldId id="259" r:id="rId6"/>
    <p:sldId id="262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81938FCB-DBDF-4893-A148-08CEDC01DE31}" type="datetimeFigureOut">
              <a:rPr lang="cs-CZ" smtClean="0"/>
              <a:t>30.5.2013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wipe dir="r"/>
  </p:transition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6701864"/>
              </p:ext>
            </p:extLst>
          </p:nvPr>
        </p:nvGraphicFramePr>
        <p:xfrm>
          <a:off x="899592" y="2780928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VY_32_INOVACE_13_C_04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Ekonomika dopravy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Tržní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ekonomika 2 (</a:t>
                      </a:r>
                      <a:r>
                        <a:rPr lang="cs-CZ" sz="1600" baseline="0" dirty="0" err="1" smtClean="0">
                          <a:latin typeface="Arial" pitchFamily="34" charset="0"/>
                          <a:cs typeface="Times New Roman" pitchFamily="18" charset="0"/>
                        </a:rPr>
                        <a:t>poptávka,nabídka</a:t>
                      </a:r>
                      <a:r>
                        <a:rPr lang="cs-CZ" sz="1600" baseline="0" smtClean="0">
                          <a:latin typeface="Arial" pitchFamily="34" charset="0"/>
                          <a:cs typeface="Times New Roman" pitchFamily="18" charset="0"/>
                        </a:rPr>
                        <a:t>)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Miroslav Vávra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1000424773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1916832"/>
            <a:ext cx="7571184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a 2.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ročník studijního oboru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PROVOZ A EKONOMIKA DOPRAVY,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předmětu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EKONOMIKA DOPRAVY,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inovuje výuku použitím multimediálních pomůcek – prezentace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doplněné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Metodický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3178257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Tržní ekonomika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7620000" cy="4800600"/>
          </a:xfrm>
        </p:spPr>
        <p:txBody>
          <a:bodyPr>
            <a:noAutofit/>
          </a:bodyPr>
          <a:lstStyle/>
          <a:p>
            <a:pPr marL="114300" indent="0"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Poptávka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množství výrobků (zboží), které jsou kupující ochotni koupit za určitou cenu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vyjadřuje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funkční závislost mezi množstvím poptávaných výrobků a jejich cenou 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s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rostoucí cenou klesá poptávané množství zboží (zákon klesající poptávky)</a:t>
            </a:r>
          </a:p>
          <a:p>
            <a:pPr marL="114300" indent="0">
              <a:buNone/>
            </a:pPr>
            <a:r>
              <a:rPr lang="cs-CZ" sz="2000" b="1" dirty="0">
                <a:latin typeface="Arial" pitchFamily="34" charset="0"/>
                <a:cs typeface="Arial" pitchFamily="34" charset="0"/>
              </a:rPr>
              <a:t>Faktory ovlivňující poptávku:</a:t>
            </a: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struktura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potřeb: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potřeby lidí jsou různorodé a relativně neomezené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disponibilní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důchod: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množství peněz, které má kupující na uspokojení svých potřeb k dispozici. Je omezen </a:t>
            </a: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cena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zboží: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každý kupující chce ze svých prostředků uspokojit maximální množství potřeb</a:t>
            </a: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kvalita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, design, značka, barva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apod.</a:t>
            </a:r>
          </a:p>
          <a:p>
            <a:endParaRPr lang="cs-CZ" sz="2000" dirty="0"/>
          </a:p>
          <a:p>
            <a:endParaRPr lang="cs-CZ" sz="2000" dirty="0"/>
          </a:p>
          <a:p>
            <a:pPr marL="11430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212816050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88640"/>
            <a:ext cx="7978080" cy="720079"/>
          </a:xfrm>
        </p:spPr>
        <p:txBody>
          <a:bodyPr/>
          <a:lstStyle/>
          <a:p>
            <a:pPr algn="ctr"/>
            <a:r>
              <a:rPr lang="cs-CZ" sz="4000" b="1" dirty="0" smtClean="0"/>
              <a:t>Tržní ekonomika</a:t>
            </a:r>
            <a:endParaRPr lang="cs-CZ" sz="4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980728"/>
            <a:ext cx="7848872" cy="5688632"/>
          </a:xfrm>
        </p:spPr>
        <p:txBody>
          <a:bodyPr>
            <a:noAutofit/>
          </a:bodyPr>
          <a:lstStyle/>
          <a:p>
            <a:pPr>
              <a:buClrTx/>
            </a:pPr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Druhy poptávky: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individuální</a:t>
            </a:r>
            <a:r>
              <a:rPr lang="cs-CZ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poptávka jediného kupujícího po veškerém zboží.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dílčí</a:t>
            </a:r>
            <a:r>
              <a:rPr lang="cs-CZ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poptávka všech kupujících po jednom druhu výrobku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celková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(agregátní): souhrn všech zamýšlených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koupí</a:t>
            </a:r>
            <a:endParaRPr lang="cs-CZ" sz="24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Křivka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poptávky (vyjadřuje vztah mezi  množstvím prodaného zboží a jeho cenou):</a:t>
            </a:r>
          </a:p>
          <a:p>
            <a:endParaRPr lang="cs-CZ" dirty="0"/>
          </a:p>
          <a:p>
            <a:r>
              <a:rPr lang="cs-CZ" b="1" dirty="0"/>
              <a:t> </a:t>
            </a:r>
            <a:r>
              <a:rPr lang="cs-CZ" b="1" dirty="0" smtClean="0"/>
              <a:t>       cena</a:t>
            </a:r>
            <a:endParaRPr lang="cs-CZ" dirty="0"/>
          </a:p>
          <a:p>
            <a:r>
              <a:rPr lang="cs-CZ" b="1" dirty="0"/>
              <a:t> </a:t>
            </a:r>
            <a:r>
              <a:rPr lang="cs-CZ" b="1" dirty="0" smtClean="0"/>
              <a:t>						</a:t>
            </a:r>
          </a:p>
          <a:p>
            <a:r>
              <a:rPr lang="cs-CZ" b="1" dirty="0"/>
              <a:t>	</a:t>
            </a:r>
            <a:r>
              <a:rPr lang="cs-CZ" b="1" dirty="0" smtClean="0"/>
              <a:t>					křivka poptávky</a:t>
            </a:r>
            <a:endParaRPr lang="cs-CZ" dirty="0"/>
          </a:p>
          <a:p>
            <a:r>
              <a:rPr lang="cs-CZ" dirty="0"/>
              <a:t>  </a:t>
            </a:r>
          </a:p>
          <a:p>
            <a:r>
              <a:rPr lang="cs-CZ" b="1" dirty="0"/>
              <a:t>	</a:t>
            </a:r>
            <a:endParaRPr lang="cs-CZ" dirty="0"/>
          </a:p>
          <a:p>
            <a:r>
              <a:rPr lang="cs-CZ" b="1" dirty="0"/>
              <a:t> </a:t>
            </a:r>
            <a:endParaRPr lang="cs-CZ" dirty="0"/>
          </a:p>
          <a:p>
            <a:r>
              <a:rPr lang="cs-CZ" b="1" dirty="0"/>
              <a:t> </a:t>
            </a:r>
            <a:r>
              <a:rPr lang="cs-CZ" b="1" dirty="0" smtClean="0"/>
              <a:t>					 	množství</a:t>
            </a:r>
            <a:endParaRPr lang="cs-CZ" dirty="0"/>
          </a:p>
          <a:p>
            <a:r>
              <a:rPr lang="cs-CZ" b="1" dirty="0"/>
              <a:t>	</a:t>
            </a:r>
            <a:endParaRPr lang="cs-CZ" dirty="0"/>
          </a:p>
          <a:p>
            <a:r>
              <a:rPr lang="cs-CZ" b="1" dirty="0"/>
              <a:t> </a:t>
            </a:r>
            <a:endParaRPr lang="cs-CZ" dirty="0"/>
          </a:p>
          <a:p>
            <a:r>
              <a:rPr lang="cs-CZ" b="1" dirty="0"/>
              <a:t> </a:t>
            </a:r>
            <a:endParaRPr lang="cs-CZ" dirty="0"/>
          </a:p>
          <a:p>
            <a:r>
              <a:rPr lang="cs-CZ" b="1" dirty="0"/>
              <a:t> </a:t>
            </a:r>
            <a:endParaRPr lang="cs-CZ" dirty="0"/>
          </a:p>
          <a:p>
            <a:r>
              <a:rPr lang="cs-CZ" b="1" dirty="0"/>
              <a:t>								množství</a:t>
            </a:r>
            <a:endParaRPr lang="cs-CZ" dirty="0"/>
          </a:p>
          <a:p>
            <a:pPr>
              <a:buClrTx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1911927" y="3740727"/>
            <a:ext cx="1" cy="220855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475656" y="5661248"/>
            <a:ext cx="53285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411760" y="4005064"/>
            <a:ext cx="3816424" cy="1224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6654760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88640"/>
            <a:ext cx="7978080" cy="720079"/>
          </a:xfrm>
        </p:spPr>
        <p:txBody>
          <a:bodyPr/>
          <a:lstStyle/>
          <a:p>
            <a:pPr algn="ctr"/>
            <a:r>
              <a:rPr lang="cs-CZ" sz="4000" b="1" dirty="0" smtClean="0"/>
              <a:t>Tržní ekonomika</a:t>
            </a:r>
            <a:endParaRPr lang="cs-CZ" sz="4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980728"/>
            <a:ext cx="7848872" cy="5688632"/>
          </a:xfrm>
        </p:spPr>
        <p:txBody>
          <a:bodyPr>
            <a:noAutofit/>
          </a:bodyPr>
          <a:lstStyle/>
          <a:p>
            <a:pPr>
              <a:buClrTx/>
            </a:pP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Nabídka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množství výrobků, které jsou ochotni výrobci vyrobit a dodat na trh při určité ceně. 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vyjadřuje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funkční závislost mezi množstvím nabídkové produkce a jeho cenou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rostoucí cenou stoupá nabízené množství zboží (zákon rostoucí nabídky) </a:t>
            </a:r>
          </a:p>
          <a:p>
            <a:pPr>
              <a:buClrTx/>
            </a:pP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Faktory </a:t>
            </a:r>
            <a:r>
              <a:rPr lang="cs-CZ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ovlivňující </a:t>
            </a: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nabídku: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cena </a:t>
            </a:r>
            <a:r>
              <a:rPr lang="cs-CZ" sz="2400" dirty="0">
                <a:solidFill>
                  <a:schemeClr val="tx1"/>
                </a:solidFill>
              </a:rPr>
              <a:t>nabízeného výrobku (zboží)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cena </a:t>
            </a:r>
            <a:r>
              <a:rPr lang="cs-CZ" sz="2400" dirty="0">
                <a:solidFill>
                  <a:schemeClr val="tx1"/>
                </a:solidFill>
              </a:rPr>
              <a:t>výrobních faktorů (má vliv na výši zisku při stálé ceně výrobku na trhu)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stav </a:t>
            </a:r>
            <a:r>
              <a:rPr lang="cs-CZ" sz="2400" dirty="0">
                <a:solidFill>
                  <a:schemeClr val="tx1"/>
                </a:solidFill>
              </a:rPr>
              <a:t>technického vědomí tj. schopnost kombinace výrobních faktorů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očekávání </a:t>
            </a:r>
            <a:r>
              <a:rPr lang="cs-CZ" sz="2400" dirty="0">
                <a:solidFill>
                  <a:schemeClr val="tx1"/>
                </a:solidFill>
              </a:rPr>
              <a:t>zisku (nový výrobek je revoluční, v důsledku velkých prodejů přinese vysoký zisk)</a:t>
            </a:r>
          </a:p>
          <a:p>
            <a:pPr>
              <a:buClrTx/>
            </a:pPr>
            <a:endParaRPr lang="cs-CZ" sz="24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4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4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400" dirty="0" smtClean="0">
              <a:solidFill>
                <a:schemeClr val="tx1"/>
              </a:solidFill>
            </a:endParaRPr>
          </a:p>
          <a:p>
            <a:pPr>
              <a:buClrTx/>
            </a:pPr>
            <a:endParaRPr lang="cs-CZ" sz="2400" dirty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  <a:buClrTx/>
            </a:pPr>
            <a:endParaRPr lang="cs-CZ" sz="25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5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5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5271243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88640"/>
            <a:ext cx="7978080" cy="720079"/>
          </a:xfrm>
        </p:spPr>
        <p:txBody>
          <a:bodyPr/>
          <a:lstStyle/>
          <a:p>
            <a:pPr algn="ctr"/>
            <a:r>
              <a:rPr lang="cs-CZ" sz="4000" b="1" dirty="0" smtClean="0"/>
              <a:t>Tržní ekonomika</a:t>
            </a:r>
            <a:endParaRPr lang="cs-CZ" sz="4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908720"/>
            <a:ext cx="7848872" cy="5688632"/>
          </a:xfrm>
        </p:spPr>
        <p:txBody>
          <a:bodyPr>
            <a:noAutofit/>
          </a:bodyPr>
          <a:lstStyle/>
          <a:p>
            <a:pPr>
              <a:buClrTx/>
            </a:pPr>
            <a:r>
              <a:rPr lang="cs-CZ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Druhy nabídky: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individuální</a:t>
            </a:r>
            <a:r>
              <a:rPr lang="cs-CZ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nabídka výrobků od jednoho výrobce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dílčí</a:t>
            </a:r>
            <a:r>
              <a:rPr lang="cs-CZ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nabídka jednoho výrobku od všech výrobců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celková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(agregátní): nabídka veškerého zboží na trhu od všech výrobců</a:t>
            </a:r>
          </a:p>
          <a:p>
            <a:pPr>
              <a:buClrTx/>
            </a:pPr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Křivka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nabídky vyjadřuje vztah mezi cenou a množstvím zboží, které jsou výrobci ochotni za tuto cenu vyrábět a prodávat:</a:t>
            </a:r>
          </a:p>
          <a:p>
            <a:pPr>
              <a:buClrTx/>
            </a:pPr>
            <a:r>
              <a:rPr lang="cs-CZ" sz="25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ClrTx/>
            </a:pPr>
            <a:r>
              <a:rPr lang="cs-CZ" sz="25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5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dirty="0" smtClean="0">
                <a:solidFill>
                  <a:schemeClr val="tx1"/>
                </a:solidFill>
                <a:cs typeface="Arial" pitchFamily="34" charset="0"/>
              </a:rPr>
              <a:t>cena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				</a:t>
            </a:r>
            <a:r>
              <a:rPr lang="cs-CZ" dirty="0" smtClean="0">
                <a:solidFill>
                  <a:schemeClr val="tx1"/>
                </a:solidFill>
                <a:cs typeface="Arial" pitchFamily="34" charset="0"/>
              </a:rPr>
              <a:t>křivka nabídky</a:t>
            </a:r>
            <a:endParaRPr lang="cs-CZ" sz="2500" dirty="0">
              <a:solidFill>
                <a:schemeClr val="tx1"/>
              </a:solidFill>
              <a:cs typeface="Arial" pitchFamily="34" charset="0"/>
            </a:endParaRPr>
          </a:p>
          <a:p>
            <a:pPr>
              <a:buClrTx/>
            </a:pPr>
            <a:endParaRPr lang="cs-CZ" sz="2500" dirty="0">
              <a:solidFill>
                <a:schemeClr val="tx1"/>
              </a:solidFill>
            </a:endParaRPr>
          </a:p>
          <a:p>
            <a:pPr>
              <a:buClrTx/>
            </a:pPr>
            <a:r>
              <a:rPr lang="cs-CZ" sz="2500" dirty="0" smtClean="0">
                <a:solidFill>
                  <a:schemeClr val="tx1"/>
                </a:solidFill>
              </a:rPr>
              <a:t>					</a:t>
            </a:r>
            <a:r>
              <a:rPr lang="cs-CZ" dirty="0" smtClean="0">
                <a:solidFill>
                  <a:schemeClr val="tx1"/>
                </a:solidFill>
              </a:rPr>
              <a:t>množství</a:t>
            </a:r>
            <a:endParaRPr lang="cs-CZ" dirty="0">
              <a:solidFill>
                <a:schemeClr val="tx1"/>
              </a:solidFill>
            </a:endParaRPr>
          </a:p>
          <a:p>
            <a:pPr>
              <a:buClrTx/>
            </a:pPr>
            <a:endParaRPr lang="cs-CZ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Mezní </a:t>
            </a:r>
            <a:r>
              <a:rPr lang="cs-CZ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nabídka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nejnižší cena, za kterou je někdo ochoten vyrábět a prodávat nějaký výrobek.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1503365" y="4160199"/>
            <a:ext cx="0" cy="13954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331640" y="5229200"/>
            <a:ext cx="43924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1835696" y="4221088"/>
            <a:ext cx="2952328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6659116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Použité zdroje</a:t>
            </a:r>
          </a:p>
        </p:txBody>
      </p:sp>
      <p:sp>
        <p:nvSpPr>
          <p:cNvPr id="5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7499176" cy="4209331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spcAft>
                <a:spcPts val="1200"/>
              </a:spcAft>
            </a:pPr>
            <a:r>
              <a:rPr lang="cs-CZ" sz="2000" b="1" dirty="0"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4221869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297</TotalTime>
  <Words>394</Words>
  <Application>Microsoft Office PowerPoint</Application>
  <PresentationFormat>Předvádění na obrazovce (4:3)</PresentationFormat>
  <Paragraphs>82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Sousedství</vt:lpstr>
      <vt:lpstr>Prezentace aplikace PowerPoint</vt:lpstr>
      <vt:lpstr>Prezentace aplikace PowerPoint</vt:lpstr>
      <vt:lpstr>Tržní ekonomika </vt:lpstr>
      <vt:lpstr>Tržní ekonomika</vt:lpstr>
      <vt:lpstr>Tržní ekonomika</vt:lpstr>
      <vt:lpstr>Tržní ekonomika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ekonomické pojmy</dc:title>
  <dc:creator>PC2</dc:creator>
  <cp:lastModifiedBy>Ing. Lukáš Nepokoj</cp:lastModifiedBy>
  <cp:revision>74</cp:revision>
  <dcterms:created xsi:type="dcterms:W3CDTF">2013-04-15T08:11:55Z</dcterms:created>
  <dcterms:modified xsi:type="dcterms:W3CDTF">2013-05-30T10:13:08Z</dcterms:modified>
</cp:coreProperties>
</file>