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5" r:id="rId3"/>
    <p:sldId id="261" r:id="rId4"/>
    <p:sldId id="268" r:id="rId5"/>
    <p:sldId id="269" r:id="rId6"/>
    <p:sldId id="270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9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wipe dir="r"/>
  </p:transition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410790"/>
              </p:ext>
            </p:extLst>
          </p:nvPr>
        </p:nvGraphicFramePr>
        <p:xfrm>
          <a:off x="899592" y="2780928"/>
          <a:ext cx="6929486" cy="3799530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VY_62_INOVACE_01_B_04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Finanční gramotnost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Finanční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produkty určené k ukládání peněz – bankovní vklady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Miroslav Vávra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584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09506" y="476671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00042477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584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09506" y="476671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6" name="Zástupný symbol pro obsah 6"/>
          <p:cNvSpPr txBox="1">
            <a:spLocks/>
          </p:cNvSpPr>
          <p:nvPr/>
        </p:nvSpPr>
        <p:spPr>
          <a:xfrm>
            <a:off x="457200" y="1916832"/>
            <a:ext cx="7571184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žáky středních odborných škol a středních odborných učilišť v rámci výuky finanční gramotnosti v bloku ekonomických a příbuzných předmětů, inovuje výuku použitím multimediálních pomůcek – prezentace doplněné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Metodický</a:t>
            </a: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0261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7920880" cy="648072"/>
          </a:xfrm>
        </p:spPr>
        <p:txBody>
          <a:bodyPr/>
          <a:lstStyle/>
          <a:p>
            <a:pPr algn="ctr"/>
            <a:r>
              <a:rPr lang="cs-CZ" sz="3200" b="1" dirty="0"/>
              <a:t>F</a:t>
            </a:r>
            <a:r>
              <a:rPr lang="cs-CZ" sz="3200" b="1" dirty="0" smtClean="0"/>
              <a:t>inanční produkty určené k ukládání peněz</a:t>
            </a:r>
            <a:endParaRPr lang="cs-CZ" sz="3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196752"/>
            <a:ext cx="7848872" cy="5472608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 </a:t>
            </a:r>
            <a:r>
              <a:rPr lang="cs-CZ" sz="2800" b="1" dirty="0">
                <a:latin typeface="Arial" pitchFamily="34" charset="0"/>
                <a:ea typeface="Calibri"/>
                <a:cs typeface="Arial" pitchFamily="34" charset="0"/>
              </a:rPr>
              <a:t>Bankovní vklady</a:t>
            </a:r>
            <a:endParaRPr lang="cs-CZ" sz="2800" dirty="0"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b="1" dirty="0" smtClean="0">
                <a:latin typeface="Arial" pitchFamily="34" charset="0"/>
                <a:ea typeface="Calibri"/>
                <a:cs typeface="Arial" pitchFamily="34" charset="0"/>
              </a:rPr>
              <a:t> 1. Běžné účty:</a:t>
            </a:r>
            <a:endParaRPr lang="cs-CZ" sz="2400" dirty="0" smtClean="0"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slouží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k provádění platebního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styku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výše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vkladů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kolísá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pro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banku nejde o stabilní zdroj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financování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nízká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úroková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sazba</a:t>
            </a:r>
            <a:endParaRPr lang="cs-CZ" sz="2400" dirty="0"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0058248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260648"/>
            <a:ext cx="8064896" cy="720080"/>
          </a:xfrm>
        </p:spPr>
        <p:txBody>
          <a:bodyPr/>
          <a:lstStyle/>
          <a:p>
            <a:pPr algn="ctr"/>
            <a:r>
              <a:rPr lang="cs-CZ" sz="3200" b="1" dirty="0" smtClean="0"/>
              <a:t>Finanční produkty určené k  ukládání peněz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79512" y="1196752"/>
            <a:ext cx="7920880" cy="5040560"/>
          </a:xfrm>
        </p:spPr>
        <p:txBody>
          <a:bodyPr>
            <a:noAutofit/>
          </a:bodyPr>
          <a:lstStyle/>
          <a:p>
            <a:pPr marL="11430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11430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800" b="1" dirty="0" smtClean="0">
                <a:latin typeface="Arial" pitchFamily="34" charset="0"/>
                <a:ea typeface="Calibri"/>
                <a:cs typeface="Arial" pitchFamily="34" charset="0"/>
              </a:rPr>
              <a:t> Bankovní </a:t>
            </a:r>
            <a:r>
              <a:rPr lang="cs-CZ" sz="2800" b="1" dirty="0">
                <a:latin typeface="Arial" pitchFamily="34" charset="0"/>
                <a:ea typeface="Calibri"/>
                <a:cs typeface="Arial" pitchFamily="34" charset="0"/>
              </a:rPr>
              <a:t>vklady</a:t>
            </a:r>
            <a:endParaRPr lang="cs-CZ" sz="2800" dirty="0">
              <a:latin typeface="Arial" pitchFamily="34" charset="0"/>
              <a:ea typeface="Calibri"/>
              <a:cs typeface="Arial" pitchFamily="34" charset="0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cs-CZ" sz="2400" b="1" dirty="0" smtClean="0">
                <a:latin typeface="Arial" pitchFamily="34" charset="0"/>
                <a:ea typeface="Calibri"/>
                <a:cs typeface="Arial" pitchFamily="34" charset="0"/>
              </a:rPr>
              <a:t>   2. Spořící účty:</a:t>
            </a:r>
            <a:endParaRPr lang="cs-CZ" sz="2400" dirty="0" smtClean="0">
              <a:latin typeface="Arial" pitchFamily="34" charset="0"/>
              <a:ea typeface="Calibri"/>
              <a:cs typeface="Arial" pitchFamily="34" charset="0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slouží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k ukládání finančních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prostředků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pro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banku stabilnější zdroj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financování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prostředky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jsou lépe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úročeny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výběr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peněz může být nějakým způsobem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	  	  omezen</a:t>
            </a:r>
            <a:endParaRPr lang="cs-CZ" sz="2400" dirty="0">
              <a:latin typeface="Arial" pitchFamily="34" charset="0"/>
              <a:ea typeface="Calibri"/>
              <a:cs typeface="Arial" pitchFamily="34" charset="0"/>
            </a:endParaRPr>
          </a:p>
          <a:p>
            <a:pPr marL="1417320" lvl="3">
              <a:lnSpc>
                <a:spcPct val="115000"/>
              </a:lnSpc>
              <a:buFont typeface="Wingdings"/>
              <a:buChar char=""/>
            </a:pPr>
            <a:r>
              <a:rPr lang="cs-CZ" sz="2200" dirty="0">
                <a:latin typeface="Arial" pitchFamily="34" charset="0"/>
                <a:ea typeface="Calibri"/>
                <a:cs typeface="Arial" pitchFamily="34" charset="0"/>
              </a:rPr>
              <a:t>výpovědní lhůta</a:t>
            </a:r>
          </a:p>
          <a:p>
            <a:pPr marL="1417320" lvl="3">
              <a:lnSpc>
                <a:spcPct val="115000"/>
              </a:lnSpc>
              <a:spcAft>
                <a:spcPts val="1000"/>
              </a:spcAft>
              <a:buFont typeface="Wingdings"/>
              <a:buChar char=""/>
            </a:pPr>
            <a:r>
              <a:rPr lang="cs-CZ" sz="2200" dirty="0">
                <a:latin typeface="Arial" pitchFamily="34" charset="0"/>
                <a:ea typeface="Calibri"/>
                <a:cs typeface="Arial" pitchFamily="34" charset="0"/>
              </a:rPr>
              <a:t>sankce za předčasný výběr</a:t>
            </a:r>
          </a:p>
          <a:p>
            <a:pPr marL="114300" lvl="0" indent="0">
              <a:buNone/>
            </a:pP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39797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208912" cy="1584176"/>
          </a:xfrm>
        </p:spPr>
        <p:txBody>
          <a:bodyPr/>
          <a:lstStyle/>
          <a:p>
            <a:pPr algn="ctr"/>
            <a:r>
              <a:rPr lang="cs-CZ" sz="3200" b="1" dirty="0" smtClean="0"/>
              <a:t>Finanční produkty určené k ukládání peněz</a:t>
            </a:r>
            <a:endParaRPr lang="cs-CZ" sz="3200" b="1" dirty="0"/>
          </a:p>
        </p:txBody>
      </p:sp>
      <p:sp>
        <p:nvSpPr>
          <p:cNvPr id="3" name="Obdélník 2"/>
          <p:cNvSpPr/>
          <p:nvPr/>
        </p:nvSpPr>
        <p:spPr>
          <a:xfrm>
            <a:off x="539552" y="1268760"/>
            <a:ext cx="7560840" cy="431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800" b="1" dirty="0" smtClean="0"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800" b="1" dirty="0" smtClean="0">
                <a:latin typeface="Arial" pitchFamily="34" charset="0"/>
                <a:ea typeface="Calibri"/>
                <a:cs typeface="Arial" pitchFamily="34" charset="0"/>
              </a:rPr>
              <a:t>Bankovní vklady</a:t>
            </a:r>
            <a:endParaRPr lang="cs-CZ" sz="2800" dirty="0"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b="1" dirty="0">
                <a:latin typeface="Arial" pitchFamily="34" charset="0"/>
                <a:ea typeface="Calibri"/>
                <a:cs typeface="Arial" pitchFamily="34" charset="0"/>
              </a:rPr>
              <a:t>3</a:t>
            </a:r>
            <a:r>
              <a:rPr lang="cs-CZ" sz="2400" b="1" dirty="0" smtClean="0">
                <a:latin typeface="Arial" pitchFamily="34" charset="0"/>
                <a:ea typeface="Calibri"/>
                <a:cs typeface="Arial" pitchFamily="34" charset="0"/>
              </a:rPr>
              <a:t>. Termínované vklady:</a:t>
            </a:r>
            <a:endParaRPr lang="cs-CZ" sz="2400" dirty="0" smtClean="0"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jsou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sjednávány na </a:t>
            </a:r>
            <a:r>
              <a:rPr lang="cs-CZ" sz="2400" b="1" dirty="0">
                <a:latin typeface="Arial" pitchFamily="34" charset="0"/>
                <a:ea typeface="Calibri"/>
                <a:cs typeface="Arial" pitchFamily="34" charset="0"/>
              </a:rPr>
              <a:t>pevně stanovenou </a:t>
            </a:r>
            <a:r>
              <a:rPr lang="cs-CZ" sz="2400" b="1" dirty="0" smtClean="0">
                <a:latin typeface="Arial" pitchFamily="34" charset="0"/>
                <a:ea typeface="Calibri"/>
                <a:cs typeface="Arial" pitchFamily="34" charset="0"/>
              </a:rPr>
              <a:t>	  	  částku </a:t>
            </a:r>
            <a:r>
              <a:rPr lang="cs-CZ" sz="2400" b="1" dirty="0">
                <a:latin typeface="Arial" pitchFamily="34" charset="0"/>
                <a:ea typeface="Calibri"/>
                <a:cs typeface="Arial" pitchFamily="34" charset="0"/>
              </a:rPr>
              <a:t>a na dobu </a:t>
            </a:r>
            <a:r>
              <a:rPr lang="cs-CZ" sz="2400" b="1" dirty="0" smtClean="0">
                <a:latin typeface="Arial" pitchFamily="34" charset="0"/>
                <a:ea typeface="Calibri"/>
                <a:cs typeface="Arial" pitchFamily="34" charset="0"/>
              </a:rPr>
              <a:t>určitou</a:t>
            </a:r>
            <a:endParaRPr lang="cs-CZ" sz="2400" dirty="0" smtClean="0"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stabilní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zdroj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financování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dobré úročení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při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předčasném výběru sankční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poplatek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	- automatické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obnovení vkladu</a:t>
            </a:r>
          </a:p>
        </p:txBody>
      </p:sp>
    </p:spTree>
    <p:extLst>
      <p:ext uri="{BB962C8B-B14F-4D97-AF65-F5344CB8AC3E}">
        <p14:creationId xmlns:p14="http://schemas.microsoft.com/office/powerpoint/2010/main" val="364919800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-315416"/>
            <a:ext cx="8187680" cy="1944216"/>
          </a:xfrm>
        </p:spPr>
        <p:txBody>
          <a:bodyPr/>
          <a:lstStyle/>
          <a:p>
            <a:pPr algn="ctr"/>
            <a:r>
              <a:rPr lang="cs-CZ" sz="3200" b="1" dirty="0" smtClean="0"/>
              <a:t>Finanční produkty určené k ukládání peněz</a:t>
            </a:r>
            <a:endParaRPr lang="cs-CZ" sz="3200" b="1" dirty="0"/>
          </a:p>
        </p:txBody>
      </p:sp>
      <p:sp>
        <p:nvSpPr>
          <p:cNvPr id="3" name="Obdélník 2"/>
          <p:cNvSpPr/>
          <p:nvPr/>
        </p:nvSpPr>
        <p:spPr>
          <a:xfrm>
            <a:off x="462698" y="1248898"/>
            <a:ext cx="7488832" cy="5666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800" b="1" dirty="0" smtClean="0">
                <a:latin typeface="Arial" pitchFamily="34" charset="0"/>
                <a:ea typeface="Calibri"/>
                <a:cs typeface="Arial" pitchFamily="34" charset="0"/>
              </a:rPr>
              <a:t>Bankovní </a:t>
            </a:r>
            <a:r>
              <a:rPr lang="cs-CZ" sz="2800" b="1" dirty="0">
                <a:latin typeface="Arial" pitchFamily="34" charset="0"/>
                <a:ea typeface="Calibri"/>
                <a:cs typeface="Arial" pitchFamily="34" charset="0"/>
              </a:rPr>
              <a:t>vklady</a:t>
            </a:r>
            <a:endParaRPr lang="cs-CZ" sz="2800" dirty="0"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b="1" dirty="0" smtClean="0">
                <a:latin typeface="Arial" pitchFamily="34" charset="0"/>
                <a:ea typeface="Calibri"/>
                <a:cs typeface="Arial" pitchFamily="34" charset="0"/>
              </a:rPr>
              <a:t>4. Vkladní knížky:</a:t>
            </a:r>
            <a:endParaRPr lang="cs-CZ" sz="2400" dirty="0" smtClean="0"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tradiční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způsob ukládání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prostředků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písemné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zachycení našich vkladů a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výběrů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mohou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mít výpovědní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lhůtu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úročení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podle výhodnosti vkladu pro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banku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cs-CZ" sz="2400" dirty="0"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b="1" dirty="0" smtClean="0">
                <a:latin typeface="Arial" pitchFamily="34" charset="0"/>
                <a:ea typeface="Calibri"/>
                <a:cs typeface="Arial" pitchFamily="34" charset="0"/>
              </a:rPr>
              <a:t>Bankovní vklady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 jsou ze zákona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pojištěny ve Fondu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  pojištění vkladů: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náhrada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ve výši 100 %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vkladu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- maximálně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však do ekvivalentu 100 000 EUR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2362211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Použité zdroje</a:t>
            </a:r>
          </a:p>
        </p:txBody>
      </p:sp>
      <p:sp>
        <p:nvSpPr>
          <p:cNvPr id="5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7499176" cy="4209331"/>
          </a:xfrm>
        </p:spPr>
        <p:txBody>
          <a:bodyPr>
            <a:noAutofit/>
          </a:bodyPr>
          <a:lstStyle/>
          <a:p>
            <a:pPr marL="114300" lvl="0" indent="0">
              <a:lnSpc>
                <a:spcPct val="120000"/>
              </a:lnSpc>
              <a:spcAft>
                <a:spcPts val="1200"/>
              </a:spcAft>
              <a:buClr>
                <a:srgbClr val="A9A57C"/>
              </a:buClr>
              <a:buNone/>
            </a:pP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KLÍNSKÝ, Petr; MÜNCH, Otto; CHROMÁ, Danuše. </a:t>
            </a:r>
            <a:r>
              <a:rPr lang="cs-CZ" sz="2400" i="1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Ekonomika, ekonomická a finanční gramotnost pro střední školy. </a:t>
            </a: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Praha: </a:t>
            </a:r>
            <a:r>
              <a:rPr lang="cs-CZ" sz="2400" dirty="0" err="1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Eduko</a:t>
            </a: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 s.r.o., 2011, ISBN 978-80-87204-41-2. </a:t>
            </a:r>
          </a:p>
          <a:p>
            <a:pPr marL="114300" lvl="0" indent="0">
              <a:lnSpc>
                <a:spcPct val="120000"/>
              </a:lnSpc>
              <a:spcAft>
                <a:spcPts val="1200"/>
              </a:spcAft>
              <a:buClr>
                <a:srgbClr val="A9A57C"/>
              </a:buClr>
              <a:buNone/>
            </a:pP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</p:txBody>
      </p:sp>
    </p:spTree>
    <p:extLst>
      <p:ext uri="{BB962C8B-B14F-4D97-AF65-F5344CB8AC3E}">
        <p14:creationId xmlns:p14="http://schemas.microsoft.com/office/powerpoint/2010/main" val="359757580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381</TotalTime>
  <Words>193</Words>
  <Application>Microsoft Office PowerPoint</Application>
  <PresentationFormat>Předvádění na obrazovce (4:3)</PresentationFormat>
  <Paragraphs>59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Sousedství</vt:lpstr>
      <vt:lpstr>Prezentace aplikace PowerPoint</vt:lpstr>
      <vt:lpstr>Prezentace aplikace PowerPoint</vt:lpstr>
      <vt:lpstr>Finanční produkty určené k ukládání peněz</vt:lpstr>
      <vt:lpstr>Finanční produkty určené k  ukládání peněz</vt:lpstr>
      <vt:lpstr>Finanční produkty určené k ukládání peněz</vt:lpstr>
      <vt:lpstr>Finanční produkty určené k ukládání peněz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ekonomické pojmy</dc:title>
  <dc:creator>PC2</dc:creator>
  <cp:lastModifiedBy>PC2</cp:lastModifiedBy>
  <cp:revision>115</cp:revision>
  <dcterms:created xsi:type="dcterms:W3CDTF">2013-04-15T08:11:55Z</dcterms:created>
  <dcterms:modified xsi:type="dcterms:W3CDTF">2013-09-02T10:19:55Z</dcterms:modified>
</cp:coreProperties>
</file>