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5" r:id="rId3"/>
    <p:sldId id="261" r:id="rId4"/>
    <p:sldId id="268" r:id="rId5"/>
    <p:sldId id="269" r:id="rId6"/>
    <p:sldId id="270" r:id="rId7"/>
    <p:sldId id="27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3914110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VY_62_INOVACE_01_B_09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Finanční gramotnost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Pojištění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středních odborných škol a středních odborných učilišť v rámci výuky finanční gramotnosti v bloku ekonomických a příbuzných předmětů,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0261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Pojištění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772816"/>
            <a:ext cx="7704856" cy="5976664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 	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63852"/>
            <a:ext cx="8172400" cy="4113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058248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59" y="332656"/>
            <a:ext cx="8208912" cy="980728"/>
          </a:xfrm>
        </p:spPr>
        <p:txBody>
          <a:bodyPr/>
          <a:lstStyle/>
          <a:p>
            <a:pPr algn="ctr"/>
            <a:r>
              <a:rPr lang="cs-CZ" sz="4000" b="1" dirty="0" smtClean="0"/>
              <a:t>Pojištění</a:t>
            </a:r>
            <a:endParaRPr lang="cs-CZ" sz="40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424936" cy="5805264"/>
          </a:xfrm>
        </p:spPr>
        <p:txBody>
          <a:bodyPr>
            <a:normAutofit fontScale="55000" lnSpcReduction="20000"/>
          </a:bodyPr>
          <a:lstStyle/>
          <a:p>
            <a:pPr marL="114300" indent="0">
              <a:lnSpc>
                <a:spcPct val="150000"/>
              </a:lnSpc>
              <a:buNone/>
            </a:pPr>
            <a:r>
              <a:rPr lang="cs-CZ" sz="5100" b="1" dirty="0">
                <a:latin typeface="Arial" pitchFamily="34" charset="0"/>
                <a:cs typeface="Arial" pitchFamily="34" charset="0"/>
              </a:rPr>
              <a:t>Životní </a:t>
            </a:r>
            <a:r>
              <a:rPr lang="cs-CZ" sz="5100" b="1" dirty="0" smtClean="0">
                <a:latin typeface="Arial" pitchFamily="34" charset="0"/>
                <a:cs typeface="Arial" pitchFamily="34" charset="0"/>
              </a:rPr>
              <a:t>pojištění</a:t>
            </a:r>
            <a:endParaRPr lang="cs-CZ" sz="5100" b="1" dirty="0">
              <a:latin typeface="Arial" pitchFamily="34" charset="0"/>
              <a:cs typeface="Arial" pitchFamily="34" charset="0"/>
            </a:endParaRPr>
          </a:p>
          <a:p>
            <a:pPr marL="114300" indent="0">
              <a:lnSpc>
                <a:spcPct val="150000"/>
              </a:lnSpc>
              <a:buNone/>
            </a:pPr>
            <a:r>
              <a:rPr lang="cs-CZ" sz="4400" b="1" dirty="0" smtClean="0">
                <a:latin typeface="Arial" pitchFamily="34" charset="0"/>
                <a:cs typeface="Arial" pitchFamily="34" charset="0"/>
              </a:rPr>
              <a:t>- Rizikové: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klient je pouze pojištěn</a:t>
            </a:r>
          </a:p>
          <a:p>
            <a:pPr marL="114300" indent="0">
              <a:lnSpc>
                <a:spcPct val="150000"/>
              </a:lnSpc>
              <a:buNone/>
            </a:pPr>
            <a:r>
              <a:rPr lang="cs-CZ" sz="4400" b="1" dirty="0" smtClean="0">
                <a:latin typeface="Arial" pitchFamily="34" charset="0"/>
                <a:cs typeface="Arial" pitchFamily="34" charset="0"/>
              </a:rPr>
              <a:t>- Investiční: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kombinace pojištění a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zároveň spoření</a:t>
            </a:r>
            <a:endParaRPr lang="cs-CZ" sz="4400" dirty="0">
              <a:latin typeface="Arial" pitchFamily="34" charset="0"/>
              <a:cs typeface="Arial" pitchFamily="34" charset="0"/>
            </a:endParaRPr>
          </a:p>
          <a:p>
            <a:pPr marL="114300" indent="0">
              <a:lnSpc>
                <a:spcPct val="150000"/>
              </a:lnSpc>
              <a:buNone/>
            </a:pPr>
            <a:r>
              <a:rPr lang="cs-CZ" sz="4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- klient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si může vybrat, kam budou prostředky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	 	  vloženy</a:t>
            </a:r>
            <a:endParaRPr lang="cs-CZ" sz="4400" dirty="0">
              <a:latin typeface="Arial" pitchFamily="34" charset="0"/>
              <a:cs typeface="Arial" pitchFamily="34" charset="0"/>
            </a:endParaRPr>
          </a:p>
          <a:p>
            <a:pPr marL="114300" indent="0">
              <a:lnSpc>
                <a:spcPct val="150000"/>
              </a:lnSpc>
              <a:buNone/>
            </a:pPr>
            <a:r>
              <a:rPr lang="cs-CZ" sz="4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- v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případě pojistné události se vyplácí:</a:t>
            </a:r>
          </a:p>
          <a:p>
            <a:pPr marL="114300" indent="0">
              <a:lnSpc>
                <a:spcPct val="150000"/>
              </a:lnSpc>
              <a:buNone/>
            </a:pPr>
            <a:r>
              <a:rPr lang="cs-CZ" sz="4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	- v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případě smrti: pojistnou smlouvou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			  garantovaná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výše pojistného plnění</a:t>
            </a:r>
          </a:p>
          <a:p>
            <a:pPr marL="114300" indent="0">
              <a:lnSpc>
                <a:spcPct val="150000"/>
              </a:lnSpc>
              <a:buNone/>
            </a:pPr>
            <a:r>
              <a:rPr lang="cs-CZ" sz="4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	- v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případě dožití stanoveného věku: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			  aktuální hodnota investovaných </a:t>
            </a:r>
            <a:r>
              <a:rPr lang="cs-CZ" sz="4400" dirty="0">
                <a:latin typeface="Arial" pitchFamily="34" charset="0"/>
                <a:cs typeface="Arial" pitchFamily="34" charset="0"/>
              </a:rPr>
              <a:t>prostředků </a:t>
            </a:r>
          </a:p>
          <a:p>
            <a:pPr>
              <a:lnSpc>
                <a:spcPct val="150000"/>
              </a:lnSpc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8539797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4741"/>
            <a:ext cx="8280920" cy="1143000"/>
          </a:xfrm>
        </p:spPr>
        <p:txBody>
          <a:bodyPr/>
          <a:lstStyle/>
          <a:p>
            <a:pPr algn="ctr"/>
            <a:r>
              <a:rPr lang="cs-CZ" sz="4000" b="1" dirty="0" smtClean="0"/>
              <a:t>Pojištění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251520" y="1052736"/>
            <a:ext cx="7920880" cy="59708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Životní pojištění</a:t>
            </a:r>
          </a:p>
          <a:p>
            <a:endParaRPr lang="cs-CZ" dirty="0"/>
          </a:p>
          <a:p>
            <a:r>
              <a:rPr lang="cs-CZ" b="1" dirty="0" smtClean="0"/>
              <a:t>-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Kapitálové: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kombinace pojištění a investování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	- pojišťovna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garantuje minimální vyplacenou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  částku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klient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neovlivňuje investování prostředků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v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případě pojistné události se vyplácí: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- v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případě smrti: sjednaná pojistná částka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- v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případě dožití: sjednaná pojistná částka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  včetně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podílu na výnosech investování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Úrazové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pojištění: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kryje riziko: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zranění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pojištěného s přechodným nebo trvalým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poškozením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zdraví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smrti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pojištěného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pojistné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plnění pomáhá zmírnit následky úrazu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919800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387425"/>
            <a:ext cx="7620000" cy="1785100"/>
          </a:xfrm>
        </p:spPr>
        <p:txBody>
          <a:bodyPr/>
          <a:lstStyle/>
          <a:p>
            <a:pPr algn="ctr"/>
            <a:r>
              <a:rPr lang="cs-CZ" sz="4000" b="1" dirty="0" smtClean="0"/>
              <a:t>Pojištění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0" y="1166843"/>
            <a:ext cx="7776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052736"/>
            <a:ext cx="8064896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Neživotní pojištění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Pojištění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majetku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kryje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rizika škod způsobených požárem, vodou,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úderem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blesku, vloupáním, vichřicí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výše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vypláceného pojistného plnění je odvozena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od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hodnoty pojištěného majetku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pojištění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domácnosti: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hradí škody 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věcech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které jsou součástí budovy 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pojištění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nemovitosti: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hradí škody 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samotné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nemovitosti 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6084671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2849" y="245767"/>
            <a:ext cx="7620000" cy="971109"/>
          </a:xfrm>
        </p:spPr>
        <p:txBody>
          <a:bodyPr/>
          <a:lstStyle/>
          <a:p>
            <a:pPr algn="ctr"/>
            <a:r>
              <a:rPr lang="cs-CZ" sz="4000" b="1" dirty="0" smtClean="0"/>
              <a:t>Pojištění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594017" y="1124744"/>
            <a:ext cx="7488832" cy="5656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Neživotní pojištění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Pojištění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odpovědnosti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kryje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rizika na majetku a zdraví způsobená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  jednáním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pojištěného třetí osobě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- pojištění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za škody z běžného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  občanského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života (např. při sportu)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- pojištění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za škody způsobené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  výkonem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povolání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- pojištění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odpovědnosti z provozu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  motorového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vozidla</a:t>
            </a:r>
          </a:p>
        </p:txBody>
      </p:sp>
    </p:spTree>
    <p:extLst>
      <p:ext uri="{BB962C8B-B14F-4D97-AF65-F5344CB8AC3E}">
        <p14:creationId xmlns:p14="http://schemas.microsoft.com/office/powerpoint/2010/main" val="16091761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KLÍNSKÝ, Petr; MÜNCH, Otto; CHROMÁ, Danuše. </a:t>
            </a:r>
            <a:r>
              <a:rPr lang="cs-CZ" sz="2400" i="1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Ekonomika, ekonomická a finanční gramotnost pro střední školy. 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Praha: </a:t>
            </a:r>
            <a:r>
              <a:rPr lang="cs-CZ" sz="2400" dirty="0" err="1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 s.r.o., 2011, ISBN 978-80-87204-41-2. </a:t>
            </a:r>
          </a:p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>
                <a:srgbClr val="A9A57C"/>
              </a:buClr>
            </a:pPr>
            <a:endParaRPr lang="cs-CZ" sz="2000" dirty="0">
              <a:solidFill>
                <a:srgbClr val="2F2B2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757580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483</TotalTime>
  <Words>179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Prezentace aplikace PowerPoint</vt:lpstr>
      <vt:lpstr>Prezentace aplikace PowerPoint</vt:lpstr>
      <vt:lpstr>Pojištění</vt:lpstr>
      <vt:lpstr>Pojištění</vt:lpstr>
      <vt:lpstr>Pojištění</vt:lpstr>
      <vt:lpstr>Pojištění</vt:lpstr>
      <vt:lpstr>Pojištění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PC2</cp:lastModifiedBy>
  <cp:revision>153</cp:revision>
  <dcterms:created xsi:type="dcterms:W3CDTF">2013-04-15T08:11:55Z</dcterms:created>
  <dcterms:modified xsi:type="dcterms:W3CDTF">2013-09-02T10:25:00Z</dcterms:modified>
</cp:coreProperties>
</file>