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70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3898504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Osobní</a:t>
                      </a:r>
                      <a:r>
                        <a:rPr lang="cs-CZ" sz="1600" baseline="0" smtClean="0">
                          <a:latin typeface="Arial" pitchFamily="34" charset="0"/>
                          <a:cs typeface="Times New Roman" pitchFamily="18" charset="0"/>
                        </a:rPr>
                        <a:t> finance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Osobní finance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268760"/>
            <a:ext cx="8280920" cy="6048672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           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Osobní </a:t>
            </a:r>
            <a:r>
              <a:rPr lang="cs-CZ" sz="28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(domácí) rozpočet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       příjmy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	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          výdaje</a:t>
            </a:r>
            <a:endParaRPr lang="cs-CZ" sz="24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pravidelné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nepravidelné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       pevné        kontrolovatelné</a:t>
            </a:r>
            <a:endParaRPr lang="cs-CZ" sz="24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267744" y="3212976"/>
            <a:ext cx="180020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139952" y="3212976"/>
            <a:ext cx="172819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043608" y="4365104"/>
            <a:ext cx="936104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79712" y="4365104"/>
            <a:ext cx="936104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5004048" y="4365104"/>
            <a:ext cx="1008112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033151" y="4393379"/>
            <a:ext cx="936104" cy="6918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59" y="-171400"/>
            <a:ext cx="8208912" cy="1484784"/>
          </a:xfrm>
        </p:spPr>
        <p:txBody>
          <a:bodyPr/>
          <a:lstStyle/>
          <a:p>
            <a:pPr algn="ctr"/>
            <a:r>
              <a:rPr lang="cs-CZ" sz="4000" b="1" dirty="0" smtClean="0"/>
              <a:t>Osobní finance</a:t>
            </a:r>
            <a:endParaRPr lang="cs-CZ" sz="4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052736"/>
            <a:ext cx="8424936" cy="5805264"/>
          </a:xfrm>
        </p:spPr>
        <p:txBody>
          <a:bodyPr>
            <a:noAutofit/>
          </a:bodyPr>
          <a:lstStyle/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Příjmy domácího rozpočtu</a:t>
            </a:r>
            <a:endParaRPr lang="cs-CZ" sz="2800" dirty="0">
              <a:latin typeface="Arial" pitchFamily="34" charset="0"/>
              <a:ea typeface="Calibri"/>
              <a:cs typeface="Arial" pitchFamily="34" charset="0"/>
            </a:endParaRPr>
          </a:p>
          <a:p>
            <a:pPr lvl="0" indent="-342900">
              <a:lnSpc>
                <a:spcPct val="115000"/>
              </a:lnSpc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pravidelné: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110871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mzdy</a:t>
            </a:r>
          </a:p>
          <a:p>
            <a:pPr marL="110871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příjmy z podnikání</a:t>
            </a:r>
          </a:p>
          <a:p>
            <a:pPr marL="110871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sociální příjmy (starobní důchod, sociální dávky)</a:t>
            </a:r>
          </a:p>
          <a:p>
            <a:pPr marL="110871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ostatní příjmy (např. z pronájmu nemovitostí)</a:t>
            </a:r>
          </a:p>
          <a:p>
            <a:pPr lvl="0" indent="-342900">
              <a:lnSpc>
                <a:spcPct val="115000"/>
              </a:lnSpc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nepravidelné: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příjmy, které obdržíme, jejich výše však kolísá, nedostáváme je ve stejném čase (odměny, úroky z vkladů, z autorských práv, z cenných papírů)</a:t>
            </a:r>
          </a:p>
          <a:p>
            <a:pPr lvl="0" indent="-342900">
              <a:lnSpc>
                <a:spcPct val="115000"/>
              </a:lnSpc>
              <a:spcAft>
                <a:spcPts val="100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jednorázové: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do rozpočtu nezahrnujeme, slouží k úhradě jednorázových výdajů nebo jako zdroj rezerv (např. z prodeje majetku)</a:t>
            </a: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4741"/>
            <a:ext cx="8280920" cy="1143000"/>
          </a:xfrm>
        </p:spPr>
        <p:txBody>
          <a:bodyPr/>
          <a:lstStyle/>
          <a:p>
            <a:pPr algn="ctr"/>
            <a:r>
              <a:rPr lang="cs-CZ" sz="4000" b="1" dirty="0" smtClean="0"/>
              <a:t>Osobní finance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467544" y="908720"/>
            <a:ext cx="7632848" cy="5812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Výdaje domácího rozpočtu</a:t>
            </a:r>
            <a:endParaRPr lang="cs-CZ" sz="28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pevné: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opakují se, je obtížné je snížit (nájemné, splátky půjček, leasingu)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kontrolovatelné: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 smtClean="0">
                <a:latin typeface="Arial" pitchFamily="34" charset="0"/>
                <a:ea typeface="Calibri"/>
                <a:cs typeface="Arial" pitchFamily="34" charset="0"/>
              </a:rPr>
              <a:t>lze 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je omezit (jídlo, telefon, oblečení, opravy, doprava)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lze si je odepřít (cestování, zábava, spoření)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jednorázové: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vynakládají se za delší dobu, jde většinou o větší částky, lze je financovat: 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postupným spořením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jednorázově z rezervy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půjčkou, leasingem</a:t>
            </a:r>
          </a:p>
          <a:p>
            <a:pPr marL="1200150" lvl="2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získáním dalšího příjmu</a:t>
            </a: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395" y="-171400"/>
            <a:ext cx="7620000" cy="1785100"/>
          </a:xfrm>
        </p:spPr>
        <p:txBody>
          <a:bodyPr/>
          <a:lstStyle/>
          <a:p>
            <a:pPr algn="ctr"/>
            <a:r>
              <a:rPr lang="cs-CZ" sz="4000" b="1" dirty="0" smtClean="0"/>
              <a:t>Osobní finance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260082" y="1340768"/>
            <a:ext cx="7848872" cy="6938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Domácí rozpočet</a:t>
            </a:r>
            <a:endParaRPr lang="cs-CZ" sz="28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vyrovnaný: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příjmy jsou stejné jako výdaje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nevyrovnaný: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přebytek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(příjmy jsou vyšší než výdaje): lze ho využít pro různé formy spoření</a:t>
            </a:r>
          </a:p>
          <a:p>
            <a:pPr marL="1200150" lvl="2" indent="-285750">
              <a:lnSpc>
                <a:spcPct val="115000"/>
              </a:lnSpc>
              <a:buFont typeface="Courier New"/>
              <a:buChar char="o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deficit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(příjmy jsou nižší než výdaje): musíme ho nějak krýt:</a:t>
            </a:r>
          </a:p>
          <a:p>
            <a:pPr marL="2057400" lvl="4" indent="-228600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rezervy</a:t>
            </a:r>
          </a:p>
          <a:p>
            <a:pPr marL="2057400" lvl="4" indent="-228600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půjčky</a:t>
            </a:r>
          </a:p>
          <a:p>
            <a:pPr marL="2057400" lvl="4" indent="-228600">
              <a:lnSpc>
                <a:spcPct val="115000"/>
              </a:lnSpc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omezení výdajů</a:t>
            </a:r>
          </a:p>
          <a:p>
            <a:pPr marL="2057400" lvl="4" indent="-228600">
              <a:lnSpc>
                <a:spcPct val="115000"/>
              </a:lnSpc>
              <a:spcAft>
                <a:spcPts val="1000"/>
              </a:spcAft>
              <a:buFont typeface="Wingdings"/>
              <a:buChar char="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zvýšení příjmů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08467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marL="11430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560</TotalTime>
  <Words>269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Prezentace aplikace PowerPoint</vt:lpstr>
      <vt:lpstr>Osobní finance</vt:lpstr>
      <vt:lpstr>Osobní finance</vt:lpstr>
      <vt:lpstr>Osobní finance</vt:lpstr>
      <vt:lpstr>Osobní finance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179</cp:revision>
  <dcterms:created xsi:type="dcterms:W3CDTF">2013-04-15T08:11:55Z</dcterms:created>
  <dcterms:modified xsi:type="dcterms:W3CDTF">2013-09-02T10:51:11Z</dcterms:modified>
</cp:coreProperties>
</file>