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70" r:id="rId7"/>
    <p:sldId id="27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7910249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oblasti osobního financování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978080" cy="720079"/>
          </a:xfrm>
        </p:spPr>
        <p:txBody>
          <a:bodyPr/>
          <a:lstStyle/>
          <a:p>
            <a:pPr algn="ctr"/>
            <a:r>
              <a:rPr lang="cs-CZ" sz="3600" b="1" dirty="0" smtClean="0"/>
              <a:t>Základní oblasti osobního financování</a:t>
            </a:r>
            <a:endParaRPr lang="cs-CZ" sz="3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7704856" cy="5976664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Základní oblasti osobního financování</a:t>
            </a:r>
            <a:endParaRPr lang="cs-CZ" sz="2800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každý člověk řeší základní problém odkud příjmy získávat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v závislosti na výši svých příjmů pak řeší tři základní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otázky: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 jak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naložit se svými penězi, pokud má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 	 	   rozpočet přebytek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 kde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získat chybějící prostředky, pokud jeho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 	   rozpočet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má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deficit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 zda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a jak se zajistit proti rizikům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260648"/>
            <a:ext cx="8208912" cy="864096"/>
          </a:xfrm>
        </p:spPr>
        <p:txBody>
          <a:bodyPr/>
          <a:lstStyle/>
          <a:p>
            <a:pPr algn="ctr"/>
            <a:r>
              <a:rPr lang="cs-CZ" sz="3600" b="1" dirty="0" smtClean="0"/>
              <a:t>Základní oblasti osobního financování</a:t>
            </a:r>
            <a:endParaRPr lang="cs-CZ" sz="36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196752"/>
            <a:ext cx="8369696" cy="5445224"/>
          </a:xfrm>
        </p:spPr>
        <p:txBody>
          <a:bodyPr>
            <a:noAutofit/>
          </a:bodyPr>
          <a:lstStyle/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Zajištění rizik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114300" indent="0">
              <a:spcAft>
                <a:spcPts val="1000"/>
              </a:spcAft>
              <a:buNone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I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při sebelepším plánování, jak naložíme se svými penězi, nám hrozí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rizika:</a:t>
            </a:r>
          </a:p>
          <a:p>
            <a:pPr marL="114300" indent="0">
              <a:spcAft>
                <a:spcPts val="1000"/>
              </a:spcAft>
              <a:buNone/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 ztráty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příjmů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(v důsledku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nezaměstnanosti, nemoci ap.)</a:t>
            </a:r>
          </a:p>
          <a:p>
            <a:pPr marL="114300" indent="0">
              <a:spcAft>
                <a:spcPts val="1000"/>
              </a:spcAft>
              <a:buNone/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 ztráty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majetku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(v důsledku živelných událostí,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krádeží)</a:t>
            </a:r>
          </a:p>
          <a:p>
            <a:pPr marL="114300" indent="0">
              <a:spcAft>
                <a:spcPts val="1000"/>
              </a:spcAft>
              <a:buNone/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 vzniku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nečekaných výdajů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(některé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jsou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i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trvalé)</a:t>
            </a:r>
          </a:p>
          <a:p>
            <a:pPr marL="114300" indent="0"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Proti těmto ztrátám se můžeme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zajistit:</a:t>
            </a:r>
          </a:p>
          <a:p>
            <a:pPr marL="114300" indent="0">
              <a:spcAft>
                <a:spcPts val="1000"/>
              </a:spcAft>
              <a:buNone/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 pojištěním</a:t>
            </a:r>
          </a:p>
          <a:p>
            <a:pPr marL="114300" indent="0">
              <a:spcAft>
                <a:spcPts val="1000"/>
              </a:spcAft>
              <a:buNone/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 samopojištěním (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vytvářením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vlastních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rezerv    				 majetkových či finančních)</a:t>
            </a:r>
          </a:p>
          <a:p>
            <a:pPr marL="114300" indent="0">
              <a:spcAft>
                <a:spcPts val="1000"/>
              </a:spcAft>
              <a:buNone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460432" cy="1008112"/>
          </a:xfrm>
        </p:spPr>
        <p:txBody>
          <a:bodyPr/>
          <a:lstStyle/>
          <a:p>
            <a:pPr algn="ctr"/>
            <a:r>
              <a:rPr lang="cs-CZ" sz="3600" b="1" dirty="0" smtClean="0"/>
              <a:t>Základní otázky osobního financování</a:t>
            </a:r>
            <a:endParaRPr lang="cs-CZ" sz="36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1124744"/>
            <a:ext cx="806489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1628800"/>
            <a:ext cx="7848872" cy="4538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Přebytek domácího rozpočtu</a:t>
            </a:r>
            <a:endParaRPr lang="cs-CZ" sz="28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Při přebytku domácího rozpočtu bereme při investování volných prostředků v úvahu: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výnos: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většinou porovnáváme úrokové sazby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riziko: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výše nejistoty, že nedosáhneme předpokládaných výnosů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likviditu: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jde o dobu, za kterou můžeme investované prostředky použít k placení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Vždy je nutné investovat do více možností (snižování rizika)</a:t>
            </a: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230738"/>
            <a:ext cx="8568952" cy="936105"/>
          </a:xfrm>
        </p:spPr>
        <p:txBody>
          <a:bodyPr/>
          <a:lstStyle/>
          <a:p>
            <a:pPr algn="ctr"/>
            <a:r>
              <a:rPr lang="cs-CZ" sz="3600" b="1" dirty="0" smtClean="0"/>
              <a:t>Základní oblasti osobního financování</a:t>
            </a:r>
            <a:endParaRPr lang="cs-CZ" sz="36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1340768"/>
            <a:ext cx="7848872" cy="61575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Investice s nižším rizikem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800100" lvl="1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bankovní vklady</a:t>
            </a:r>
          </a:p>
          <a:p>
            <a:pPr marL="800100" lvl="1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stavební spoření</a:t>
            </a:r>
          </a:p>
          <a:p>
            <a:pPr marL="800100" lvl="1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penzijní připojištění</a:t>
            </a:r>
          </a:p>
          <a:p>
            <a:pPr marL="800100" lvl="1" indent="-342900">
              <a:lnSpc>
                <a:spcPct val="115000"/>
              </a:lnSpc>
              <a:spcAft>
                <a:spcPts val="100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soukromé životní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pojištěn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Investice s vyšším rizikem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800100" lvl="1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investice do podílových fondů</a:t>
            </a:r>
          </a:p>
          <a:p>
            <a:pPr marL="800100" lvl="1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investice do dluhopisů</a:t>
            </a:r>
          </a:p>
          <a:p>
            <a:pPr marL="800100" lvl="1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investice do akcií</a:t>
            </a:r>
          </a:p>
          <a:p>
            <a:pPr marL="800100" lvl="1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investice do majetku</a:t>
            </a:r>
          </a:p>
          <a:p>
            <a:pPr marL="800100" lvl="1" indent="-342900">
              <a:lnSpc>
                <a:spcPct val="115000"/>
              </a:lnSpc>
              <a:spcAft>
                <a:spcPts val="100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investice do podnikání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08467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15416"/>
            <a:ext cx="8460432" cy="1676309"/>
          </a:xfrm>
        </p:spPr>
        <p:txBody>
          <a:bodyPr/>
          <a:lstStyle/>
          <a:p>
            <a:pPr algn="ctr"/>
            <a:r>
              <a:rPr lang="cs-CZ" sz="3600" b="1" dirty="0" smtClean="0"/>
              <a:t>Základní oblasti osobního financování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517785" y="1268760"/>
            <a:ext cx="7488832" cy="47243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Deficit domácího rozpočtu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800100" lvl="1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jednorázový deficit</a:t>
            </a:r>
          </a:p>
          <a:p>
            <a:pPr marL="800100" lvl="1" indent="-342900">
              <a:lnSpc>
                <a:spcPct val="115000"/>
              </a:lnSpc>
              <a:spcAft>
                <a:spcPts val="100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opakovaný deficit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Řešení: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800100" lvl="1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snížení výdajů</a:t>
            </a:r>
          </a:p>
          <a:p>
            <a:pPr marL="1657350" lvl="3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krátkodobě</a:t>
            </a:r>
          </a:p>
          <a:p>
            <a:pPr marL="1657350" lvl="3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dlouhodobě</a:t>
            </a:r>
          </a:p>
          <a:p>
            <a:pPr marL="800100" lvl="1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zvýšení příjmů</a:t>
            </a:r>
          </a:p>
          <a:p>
            <a:pPr marL="1657350" lvl="3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krátkodobě</a:t>
            </a:r>
          </a:p>
          <a:p>
            <a:pPr marL="1657350" lvl="3" indent="-285750">
              <a:lnSpc>
                <a:spcPct val="115000"/>
              </a:lnSpc>
              <a:spcAft>
                <a:spcPts val="100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dlouhodobě</a:t>
            </a:r>
          </a:p>
        </p:txBody>
      </p:sp>
    </p:spTree>
    <p:extLst>
      <p:ext uri="{BB962C8B-B14F-4D97-AF65-F5344CB8AC3E}">
        <p14:creationId xmlns:p14="http://schemas.microsoft.com/office/powerpoint/2010/main" val="16091761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rgbClr val="A9A57C"/>
              </a:buClr>
            </a:pPr>
            <a:endParaRPr lang="cs-CZ" sz="2000" dirty="0">
              <a:solidFill>
                <a:srgbClr val="2F2B20"/>
              </a:solidFill>
              <a:latin typeface="Arial" pitchFamily="34" charset="0"/>
              <a:cs typeface="Arial" pitchFamily="34" charset="0"/>
            </a:endParaRPr>
          </a:p>
          <a:p>
            <a:pPr marL="11430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568</TotalTime>
  <Words>270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Prezentace aplikace PowerPoint</vt:lpstr>
      <vt:lpstr>Základní oblasti osobního financování</vt:lpstr>
      <vt:lpstr>Základní oblasti osobního financování</vt:lpstr>
      <vt:lpstr>Základní otázky osobního financování</vt:lpstr>
      <vt:lpstr>Základní oblasti osobního financování</vt:lpstr>
      <vt:lpstr>Základní oblasti osobního financování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181</cp:revision>
  <dcterms:created xsi:type="dcterms:W3CDTF">2013-04-15T08:11:55Z</dcterms:created>
  <dcterms:modified xsi:type="dcterms:W3CDTF">2013-09-02T10:53:36Z</dcterms:modified>
</cp:coreProperties>
</file>