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56" r:id="rId2"/>
    <p:sldId id="265" r:id="rId3"/>
    <p:sldId id="261" r:id="rId4"/>
    <p:sldId id="268" r:id="rId5"/>
    <p:sldId id="266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38FCB-DBDF-4893-A148-08CEDC01DE31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5BE36-6B56-4B6C-915F-175C4FD138A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38FCB-DBDF-4893-A148-08CEDC01DE31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5BE36-6B56-4B6C-915F-175C4FD138A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38FCB-DBDF-4893-A148-08CEDC01DE31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5BE36-6B56-4B6C-915F-175C4FD138A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38FCB-DBDF-4893-A148-08CEDC01DE31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5BE36-6B56-4B6C-915F-175C4FD138A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38FCB-DBDF-4893-A148-08CEDC01DE31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5BE36-6B56-4B6C-915F-175C4FD138A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38FCB-DBDF-4893-A148-08CEDC01DE31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5BE36-6B56-4B6C-915F-175C4FD138A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38FCB-DBDF-4893-A148-08CEDC01DE31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5BE36-6B56-4B6C-915F-175C4FD138A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38FCB-DBDF-4893-A148-08CEDC01DE31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5BE36-6B56-4B6C-915F-175C4FD138A4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38FCB-DBDF-4893-A148-08CEDC01DE31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B5BE36-6B56-4B6C-915F-175C4FD138A4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38FCB-DBDF-4893-A148-08CEDC01DE31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5BE36-6B56-4B6C-915F-175C4FD138A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38FCB-DBDF-4893-A148-08CEDC01DE31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5BE36-6B56-4B6C-915F-175C4FD138A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DDB5BE36-6B56-4B6C-915F-175C4FD138A4}" type="slidenum">
              <a:rPr lang="cs-CZ" smtClean="0"/>
              <a:t>‹#›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cs-CZ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81938FCB-DBDF-4893-A148-08CEDC01DE31}" type="datetimeFigureOut">
              <a:rPr lang="cs-CZ" smtClean="0"/>
              <a:t>2.9.2013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 spd="slow">
    <p:wipe dir="r"/>
  </p:transition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0352585"/>
              </p:ext>
            </p:extLst>
          </p:nvPr>
        </p:nvGraphicFramePr>
        <p:xfrm>
          <a:off x="899592" y="2780928"/>
          <a:ext cx="6929486" cy="3720476"/>
        </p:xfrm>
        <a:graphic>
          <a:graphicData uri="http://schemas.openxmlformats.org/drawingml/2006/table">
            <a:tbl>
              <a:tblPr firstCol="1"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tableStyleId>{8799B23B-EC83-4686-B30A-512413B5E67A}</a:tableStyleId>
              </a:tblPr>
              <a:tblGrid>
                <a:gridCol w="2786082"/>
                <a:gridCol w="4143404"/>
              </a:tblGrid>
              <a:tr h="720080">
                <a:tc gridSpan="2">
                  <a:txBody>
                    <a:bodyPr/>
                    <a:lstStyle/>
                    <a:p>
                      <a:pPr marL="71755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Střední odborná škola a Střední odborné učiliště, </a:t>
                      </a:r>
                      <a:b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Hradec Králové, </a:t>
                      </a:r>
                      <a:r>
                        <a:rPr lang="cs-CZ" sz="1700" dirty="0" err="1" smtClean="0">
                          <a:latin typeface="Arial" pitchFamily="34" charset="0"/>
                          <a:cs typeface="Arial" pitchFamily="34" charset="0"/>
                        </a:rPr>
                        <a:t>Vocelova</a:t>
                      </a: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 1338, příspěvková organizace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Registrační číslo projektu: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indent="0" algn="l"/>
                      <a:r>
                        <a:rPr lang="cs-CZ" sz="1600" kern="1200" dirty="0" smtClean="0">
                          <a:latin typeface="Arial" pitchFamily="34" charset="0"/>
                          <a:cs typeface="Times New Roman" pitchFamily="18" charset="0"/>
                        </a:rPr>
                        <a:t>CZ.1.07/1.5.00/34.0245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Číslo DUM: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kern="1200" dirty="0" smtClean="0">
                          <a:latin typeface="Arial" pitchFamily="34" charset="0"/>
                          <a:cs typeface="Times New Roman" pitchFamily="18" charset="0"/>
                        </a:rPr>
                        <a:t>VY_62_INOVACE_01_B_15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Tematická oblast: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Finanční gramotnost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Téma: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Oddlužení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Autor: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Ing.</a:t>
                      </a:r>
                      <a:r>
                        <a:rPr lang="cs-CZ" sz="1600" baseline="0" dirty="0" smtClean="0">
                          <a:latin typeface="Arial" pitchFamily="34" charset="0"/>
                          <a:cs typeface="Times New Roman" pitchFamily="18" charset="0"/>
                        </a:rPr>
                        <a:t> Miroslav Vávra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Datum vytvoření: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září 2013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</a:tbl>
          </a:graphicData>
        </a:graphic>
      </p:graphicFrame>
      <p:pic>
        <p:nvPicPr>
          <p:cNvPr id="7" name="obrázek 1" descr="OPVK_hor_zakladni_logolink_RGB_cz.jpg"/>
          <p:cNvPicPr>
            <a:picLocks noChangeAspect="1" noChangeArrowheads="1"/>
          </p:cNvPicPr>
          <p:nvPr/>
        </p:nvPicPr>
        <p:blipFill>
          <a:blip r:embed="rId2" cstate="print">
            <a:lum bright="10000" contrast="16000"/>
          </a:blip>
          <a:srcRect/>
          <a:stretch>
            <a:fillRect/>
          </a:stretch>
        </p:blipFill>
        <p:spPr bwMode="auto">
          <a:xfrm>
            <a:off x="827584" y="476672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  <p:pic>
        <p:nvPicPr>
          <p:cNvPr id="4" name="obrázek 1" descr="OPVK_hor_zakladni_logolink_RGB_cz.jpg"/>
          <p:cNvPicPr>
            <a:picLocks noChangeAspect="1" noChangeArrowheads="1"/>
          </p:cNvPicPr>
          <p:nvPr/>
        </p:nvPicPr>
        <p:blipFill>
          <a:blip r:embed="rId2" cstate="print">
            <a:lum bright="10000" contrast="16000"/>
          </a:blip>
          <a:srcRect/>
          <a:stretch>
            <a:fillRect/>
          </a:stretch>
        </p:blipFill>
        <p:spPr bwMode="auto">
          <a:xfrm>
            <a:off x="809506" y="476671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</p:spTree>
    <p:extLst>
      <p:ext uri="{BB962C8B-B14F-4D97-AF65-F5344CB8AC3E}">
        <p14:creationId xmlns:p14="http://schemas.microsoft.com/office/powerpoint/2010/main" val="1000424773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1" descr="OPVK_hor_zakladni_logolink_RGB_cz.jpg"/>
          <p:cNvPicPr>
            <a:picLocks noChangeAspect="1" noChangeArrowheads="1"/>
          </p:cNvPicPr>
          <p:nvPr/>
        </p:nvPicPr>
        <p:blipFill>
          <a:blip r:embed="rId2" cstate="print">
            <a:lum bright="10000" contrast="16000"/>
          </a:blip>
          <a:srcRect/>
          <a:stretch>
            <a:fillRect/>
          </a:stretch>
        </p:blipFill>
        <p:spPr bwMode="auto">
          <a:xfrm>
            <a:off x="827584" y="476672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  <p:pic>
        <p:nvPicPr>
          <p:cNvPr id="4" name="obrázek 1" descr="OPVK_hor_zakladni_logolink_RGB_cz.jpg"/>
          <p:cNvPicPr>
            <a:picLocks noChangeAspect="1" noChangeArrowheads="1"/>
          </p:cNvPicPr>
          <p:nvPr/>
        </p:nvPicPr>
        <p:blipFill>
          <a:blip r:embed="rId2" cstate="print">
            <a:lum bright="10000" contrast="16000"/>
          </a:blip>
          <a:srcRect/>
          <a:stretch>
            <a:fillRect/>
          </a:stretch>
        </p:blipFill>
        <p:spPr bwMode="auto">
          <a:xfrm>
            <a:off x="809506" y="476671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  <p:sp>
        <p:nvSpPr>
          <p:cNvPr id="6" name="Zástupný symbol pro obsah 6"/>
          <p:cNvSpPr txBox="1">
            <a:spLocks/>
          </p:cNvSpPr>
          <p:nvPr/>
        </p:nvSpPr>
        <p:spPr>
          <a:xfrm>
            <a:off x="457200" y="1916832"/>
            <a:ext cx="7571184" cy="45365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432000" marR="0" lvl="0" indent="-43200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r>
              <a:rPr lang="cs-CZ" sz="2400" dirty="0">
                <a:latin typeface="Arial" pitchFamily="34" charset="0"/>
                <a:cs typeface="Arial" pitchFamily="34" charset="0"/>
              </a:rPr>
              <a:t>Anotace</a:t>
            </a:r>
          </a:p>
          <a:p>
            <a:pPr marR="0" lvl="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r>
              <a:rPr lang="cs-CZ" sz="1600" dirty="0" smtClean="0">
                <a:latin typeface="Arial" pitchFamily="34" charset="0"/>
                <a:cs typeface="Arial" pitchFamily="34" charset="0"/>
              </a:rPr>
              <a:t>Materiál je určen pro žáky středních odborných škol a středních odborných učilišť v rámci výuky finanční gramotnosti v bloku ekonomických a příbuzných předmětů, inovuje výuku použitím multimediálních pomůcek – prezentace doplněné textem podporujícím výklad učitele.</a:t>
            </a:r>
          </a:p>
          <a:p>
            <a:pPr marL="432000" marR="0" lvl="0" indent="-43200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r>
              <a:rPr lang="cs-CZ" sz="2400" dirty="0">
                <a:latin typeface="Arial" pitchFamily="34" charset="0"/>
                <a:cs typeface="Arial" pitchFamily="34" charset="0"/>
              </a:rPr>
              <a:t>Metodický</a:t>
            </a:r>
            <a:r>
              <a:rPr kumimoji="0" lang="cs-CZ" sz="3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pokyn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1600" dirty="0">
                <a:latin typeface="Arial" pitchFamily="34" charset="0"/>
                <a:cs typeface="Arial" pitchFamily="34" charset="0"/>
              </a:rPr>
              <a:t>Materiál používá učitel při výkladu – pro větší názornost a atraktivnost výuky a zároveň jej mohou využívat žáci pro domácí přípravu na výuku.</a:t>
            </a:r>
          </a:p>
          <a:p>
            <a:pPr marL="0" marR="0" lvl="0" indent="0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30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30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402619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51520" y="548680"/>
            <a:ext cx="7978080" cy="720079"/>
          </a:xfrm>
        </p:spPr>
        <p:txBody>
          <a:bodyPr/>
          <a:lstStyle/>
          <a:p>
            <a:pPr algn="ctr"/>
            <a:r>
              <a:rPr lang="cs-CZ" sz="4000" b="1" dirty="0" smtClean="0"/>
              <a:t>Oddlužení</a:t>
            </a:r>
            <a:endParaRPr lang="cs-CZ" sz="40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95536" y="1340768"/>
            <a:ext cx="7704856" cy="5976664"/>
          </a:xfrm>
        </p:spPr>
        <p:txBody>
          <a:bodyPr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sz="2400" dirty="0" smtClean="0">
                <a:ea typeface="Calibri"/>
                <a:cs typeface="Times New Roman"/>
              </a:rPr>
              <a:t> 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sz="2400" dirty="0" smtClean="0">
                <a:ea typeface="Calibri"/>
                <a:cs typeface="Times New Roman"/>
              </a:rPr>
              <a:t> </a:t>
            </a:r>
            <a:r>
              <a:rPr lang="cs-CZ" sz="2800" b="1" dirty="0" smtClean="0">
                <a:solidFill>
                  <a:schemeClr val="tx1"/>
                </a:solidFill>
                <a:latin typeface="Arial" pitchFamily="34" charset="0"/>
                <a:ea typeface="Calibri"/>
                <a:cs typeface="Arial" pitchFamily="34" charset="0"/>
              </a:rPr>
              <a:t>Oddlužení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sz="2800" b="1" dirty="0" smtClean="0">
                <a:solidFill>
                  <a:schemeClr val="tx1"/>
                </a:solidFill>
                <a:latin typeface="Arial" pitchFamily="34" charset="0"/>
                <a:ea typeface="Calibri"/>
                <a:cs typeface="Arial" pitchFamily="34" charset="0"/>
              </a:rPr>
              <a:t>	</a:t>
            </a:r>
            <a:r>
              <a:rPr lang="cs-CZ" sz="2800" dirty="0" smtClean="0">
                <a:solidFill>
                  <a:schemeClr val="tx1"/>
                </a:solidFill>
                <a:latin typeface="Arial" pitchFamily="34" charset="0"/>
                <a:ea typeface="Calibri"/>
                <a:cs typeface="Arial" pitchFamily="34" charset="0"/>
              </a:rPr>
              <a:t>- 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ea typeface="Calibri"/>
                <a:cs typeface="Arial" pitchFamily="34" charset="0"/>
              </a:rPr>
              <a:t>týká </a:t>
            </a:r>
            <a:r>
              <a:rPr lang="cs-CZ" sz="2400" dirty="0">
                <a:solidFill>
                  <a:schemeClr val="tx1"/>
                </a:solidFill>
                <a:latin typeface="Arial" pitchFamily="34" charset="0"/>
                <a:ea typeface="Calibri"/>
                <a:cs typeface="Arial" pitchFamily="34" charset="0"/>
              </a:rPr>
              <a:t>se pouze občanů (ne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ea typeface="Calibri"/>
                <a:cs typeface="Arial" pitchFamily="34" charset="0"/>
              </a:rPr>
              <a:t>podnikatelů)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sz="2400" dirty="0">
                <a:solidFill>
                  <a:schemeClr val="tx1"/>
                </a:solidFill>
                <a:latin typeface="Arial" pitchFamily="34" charset="0"/>
                <a:ea typeface="Calibri"/>
                <a:cs typeface="Arial" pitchFamily="34" charset="0"/>
              </a:rPr>
              <a:t>	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ea typeface="Calibri"/>
                <a:cs typeface="Arial" pitchFamily="34" charset="0"/>
              </a:rPr>
              <a:t>-  musí </a:t>
            </a:r>
            <a:r>
              <a:rPr lang="cs-CZ" sz="2400" dirty="0">
                <a:solidFill>
                  <a:schemeClr val="tx1"/>
                </a:solidFill>
                <a:latin typeface="Arial" pitchFamily="34" charset="0"/>
                <a:ea typeface="Calibri"/>
                <a:cs typeface="Arial" pitchFamily="34" charset="0"/>
              </a:rPr>
              <a:t>být uhrazeno alespoň 30 % z každého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ea typeface="Calibri"/>
                <a:cs typeface="Arial" pitchFamily="34" charset="0"/>
              </a:rPr>
              <a:t>	  	   dluhu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sz="2400" dirty="0">
                <a:solidFill>
                  <a:schemeClr val="tx1"/>
                </a:solidFill>
                <a:latin typeface="Arial" pitchFamily="34" charset="0"/>
                <a:ea typeface="Calibri"/>
                <a:cs typeface="Arial" pitchFamily="34" charset="0"/>
              </a:rPr>
              <a:t>	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ea typeface="Calibri"/>
                <a:cs typeface="Arial" pitchFamily="34" charset="0"/>
              </a:rPr>
              <a:t>-  lze </a:t>
            </a:r>
            <a:r>
              <a:rPr lang="cs-CZ" sz="2400" dirty="0">
                <a:solidFill>
                  <a:schemeClr val="tx1"/>
                </a:solidFill>
                <a:latin typeface="Arial" pitchFamily="34" charset="0"/>
                <a:ea typeface="Calibri"/>
                <a:cs typeface="Arial" pitchFamily="34" charset="0"/>
              </a:rPr>
              <a:t>provést pouze jednou za život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sz="2400" dirty="0">
                <a:solidFill>
                  <a:schemeClr val="tx1"/>
                </a:solidFill>
                <a:latin typeface="Arial" pitchFamily="34" charset="0"/>
                <a:ea typeface="Calibri"/>
                <a:cs typeface="Arial" pitchFamily="34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900582485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17659" y="-171400"/>
            <a:ext cx="8208912" cy="1296144"/>
          </a:xfrm>
        </p:spPr>
        <p:txBody>
          <a:bodyPr/>
          <a:lstStyle/>
          <a:p>
            <a:pPr algn="ctr"/>
            <a:r>
              <a:rPr lang="cs-CZ" sz="4000" b="1" dirty="0" smtClean="0"/>
              <a:t>Oddlužení</a:t>
            </a:r>
            <a:endParaRPr lang="cs-CZ" sz="4000" b="1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07504" y="980728"/>
            <a:ext cx="8424936" cy="5517232"/>
          </a:xfrm>
        </p:spPr>
        <p:txBody>
          <a:bodyPr>
            <a:noAutofit/>
          </a:bodyPr>
          <a:lstStyle/>
          <a:p>
            <a:pPr marL="11430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cs-CZ" sz="2800" b="1" dirty="0">
                <a:latin typeface="Arial" pitchFamily="34" charset="0"/>
                <a:ea typeface="Calibri"/>
                <a:cs typeface="Arial" pitchFamily="34" charset="0"/>
              </a:rPr>
              <a:t>Oddlužení probíhá v těchto krocích:</a:t>
            </a:r>
          </a:p>
          <a:p>
            <a:pPr marL="742950" lvl="1" indent="-285750">
              <a:lnSpc>
                <a:spcPct val="115000"/>
              </a:lnSpc>
              <a:spcAft>
                <a:spcPts val="0"/>
              </a:spcAft>
              <a:buFont typeface="Courier New"/>
              <a:buChar char="o"/>
            </a:pPr>
            <a:r>
              <a:rPr lang="cs-CZ" sz="2400" dirty="0">
                <a:latin typeface="Arial" pitchFamily="34" charset="0"/>
                <a:ea typeface="Calibri"/>
                <a:cs typeface="Arial" pitchFamily="34" charset="0"/>
              </a:rPr>
              <a:t>dlužník podá soudu návrh na oddlužení (popíše, jak bude dluhy splácet, přiloží přehled majetku, příjmů, souhlas manžela)</a:t>
            </a:r>
          </a:p>
          <a:p>
            <a:pPr marL="742950" lvl="1" indent="-285750">
              <a:lnSpc>
                <a:spcPct val="115000"/>
              </a:lnSpc>
              <a:spcAft>
                <a:spcPts val="0"/>
              </a:spcAft>
              <a:buFont typeface="Courier New"/>
              <a:buChar char="o"/>
            </a:pPr>
            <a:r>
              <a:rPr lang="cs-CZ" sz="2400" dirty="0">
                <a:latin typeface="Arial" pitchFamily="34" charset="0"/>
                <a:ea typeface="Calibri"/>
                <a:cs typeface="Arial" pitchFamily="34" charset="0"/>
              </a:rPr>
              <a:t>povolení oddlužení soudem (soud posoudí, zda jsou dokumenty v pořádku a zda je plán oddlužení reálný)</a:t>
            </a:r>
          </a:p>
          <a:p>
            <a:pPr marL="742950" lvl="1" indent="-285750">
              <a:lnSpc>
                <a:spcPct val="115000"/>
              </a:lnSpc>
              <a:spcAft>
                <a:spcPts val="0"/>
              </a:spcAft>
              <a:buFont typeface="Courier New"/>
              <a:buChar char="o"/>
            </a:pPr>
            <a:r>
              <a:rPr lang="cs-CZ" sz="2400" dirty="0">
                <a:latin typeface="Arial" pitchFamily="34" charset="0"/>
                <a:ea typeface="Calibri"/>
                <a:cs typeface="Arial" pitchFamily="34" charset="0"/>
              </a:rPr>
              <a:t>přezkumné jednání a schůze věřitelů</a:t>
            </a:r>
          </a:p>
          <a:p>
            <a:pPr marL="742950" lvl="1" indent="-285750">
              <a:lnSpc>
                <a:spcPct val="115000"/>
              </a:lnSpc>
              <a:spcAft>
                <a:spcPts val="1000"/>
              </a:spcAft>
              <a:buFont typeface="Courier New"/>
              <a:buChar char="o"/>
            </a:pPr>
            <a:r>
              <a:rPr lang="cs-CZ" sz="2400" dirty="0">
                <a:latin typeface="Arial" pitchFamily="34" charset="0"/>
                <a:ea typeface="Calibri"/>
                <a:cs typeface="Arial" pitchFamily="34" charset="0"/>
              </a:rPr>
              <a:t>schválení oddlužení</a:t>
            </a:r>
          </a:p>
          <a:p>
            <a:pPr marL="11430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cs-CZ" sz="2400" dirty="0">
                <a:latin typeface="Arial" pitchFamily="34" charset="0"/>
                <a:ea typeface="Calibri"/>
                <a:cs typeface="Arial" pitchFamily="34" charset="0"/>
              </a:rPr>
              <a:t>Při řádném splnění plánu oddlužení soud rozhodne o prominutí zbytku dluhů. Jinak na majetek dlužníka vyhlásí konkurz – veškerý majetek a příjmy až do výše nezabavitelného minima jsou dlužníkovi zabaveny.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sz="2400" dirty="0">
                <a:latin typeface="Arial" pitchFamily="34" charset="0"/>
                <a:ea typeface="Calibri"/>
                <a:cs typeface="Arial" pitchFamily="34" charset="0"/>
              </a:rPr>
              <a:t> </a:t>
            </a:r>
          </a:p>
          <a:p>
            <a:pPr marL="114300" indent="0">
              <a:lnSpc>
                <a:spcPct val="150000"/>
              </a:lnSpc>
              <a:buNone/>
            </a:pP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539797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/>
              <a:t>Použité zdroje</a:t>
            </a:r>
          </a:p>
        </p:txBody>
      </p:sp>
      <p:sp>
        <p:nvSpPr>
          <p:cNvPr id="5" name="Zástupný symbol pro obsah 6"/>
          <p:cNvSpPr>
            <a:spLocks noGrp="1"/>
          </p:cNvSpPr>
          <p:nvPr>
            <p:ph idx="1"/>
          </p:nvPr>
        </p:nvSpPr>
        <p:spPr>
          <a:xfrm>
            <a:off x="457200" y="1916832"/>
            <a:ext cx="7499176" cy="4209331"/>
          </a:xfrm>
        </p:spPr>
        <p:txBody>
          <a:bodyPr>
            <a:noAutofit/>
          </a:bodyPr>
          <a:lstStyle/>
          <a:p>
            <a:pPr marL="114300" lvl="0" indent="0">
              <a:lnSpc>
                <a:spcPct val="120000"/>
              </a:lnSpc>
              <a:spcAft>
                <a:spcPts val="1200"/>
              </a:spcAft>
              <a:buClr>
                <a:srgbClr val="A9A57C"/>
              </a:buClr>
              <a:buNone/>
            </a:pPr>
            <a:r>
              <a:rPr lang="cs-CZ" sz="2400" dirty="0">
                <a:solidFill>
                  <a:srgbClr val="2F2B20"/>
                </a:solidFill>
                <a:latin typeface="Arial" pitchFamily="34" charset="0"/>
                <a:cs typeface="Arial" pitchFamily="34" charset="0"/>
              </a:rPr>
              <a:t>KLÍNSKÝ, Petr; MÜNCH, Otto; CHROMÁ, Danuše. </a:t>
            </a:r>
            <a:r>
              <a:rPr lang="cs-CZ" sz="2400" i="1" dirty="0">
                <a:solidFill>
                  <a:srgbClr val="2F2B20"/>
                </a:solidFill>
                <a:latin typeface="Arial" pitchFamily="34" charset="0"/>
                <a:cs typeface="Arial" pitchFamily="34" charset="0"/>
              </a:rPr>
              <a:t>Ekonomika, ekonomická a finanční gramotnost pro střední školy. </a:t>
            </a:r>
            <a:r>
              <a:rPr lang="cs-CZ" sz="2400" dirty="0">
                <a:solidFill>
                  <a:srgbClr val="2F2B20"/>
                </a:solidFill>
                <a:latin typeface="Arial" pitchFamily="34" charset="0"/>
                <a:cs typeface="Arial" pitchFamily="34" charset="0"/>
              </a:rPr>
              <a:t>Praha: </a:t>
            </a:r>
            <a:r>
              <a:rPr lang="cs-CZ" sz="2400" dirty="0" err="1">
                <a:solidFill>
                  <a:srgbClr val="2F2B20"/>
                </a:solidFill>
                <a:latin typeface="Arial" pitchFamily="34" charset="0"/>
                <a:cs typeface="Arial" pitchFamily="34" charset="0"/>
              </a:rPr>
              <a:t>Eduko</a:t>
            </a:r>
            <a:r>
              <a:rPr lang="cs-CZ" sz="2400" dirty="0">
                <a:solidFill>
                  <a:srgbClr val="2F2B20"/>
                </a:solidFill>
                <a:latin typeface="Arial" pitchFamily="34" charset="0"/>
                <a:cs typeface="Arial" pitchFamily="34" charset="0"/>
              </a:rPr>
              <a:t> s.r.o., 2011, ISBN 978-80-87204-41-2. </a:t>
            </a:r>
          </a:p>
          <a:p>
            <a:pPr marL="114300" lvl="0" indent="0">
              <a:lnSpc>
                <a:spcPct val="120000"/>
              </a:lnSpc>
              <a:spcAft>
                <a:spcPts val="1200"/>
              </a:spcAft>
              <a:buClr>
                <a:srgbClr val="A9A57C"/>
              </a:buClr>
              <a:buNone/>
            </a:pPr>
            <a:r>
              <a:rPr lang="cs-CZ" sz="2400" dirty="0">
                <a:solidFill>
                  <a:srgbClr val="2F2B20"/>
                </a:solidFill>
                <a:latin typeface="Arial" pitchFamily="34" charset="0"/>
                <a:cs typeface="Arial" pitchFamily="34" charset="0"/>
              </a:rPr>
              <a:t>Pokud není uvedeno jinak, použitý materiál je z vlastních zdrojů autora.</a:t>
            </a:r>
          </a:p>
          <a:p>
            <a:pPr lvl="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>
                <a:srgbClr val="A9A57C"/>
              </a:buClr>
            </a:pPr>
            <a:endParaRPr lang="cs-CZ" sz="2000" dirty="0">
              <a:solidFill>
                <a:srgbClr val="2F2B20"/>
              </a:solidFill>
              <a:latin typeface="Arial" pitchFamily="34" charset="0"/>
              <a:cs typeface="Arial" pitchFamily="34" charset="0"/>
            </a:endParaRPr>
          </a:p>
          <a:p>
            <a:pPr marL="114300" indent="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7575806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usedství">
  <a:themeElements>
    <a:clrScheme name="Sousedství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Kancelář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ousedství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524</TotalTime>
  <Words>146</Words>
  <Application>Microsoft Office PowerPoint</Application>
  <PresentationFormat>Předvádění na obrazovce (4:3)</PresentationFormat>
  <Paragraphs>35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Sousedství</vt:lpstr>
      <vt:lpstr>Prezentace aplikace PowerPoint</vt:lpstr>
      <vt:lpstr>Prezentace aplikace PowerPoint</vt:lpstr>
      <vt:lpstr>Oddlužení</vt:lpstr>
      <vt:lpstr>Oddlužení</vt:lpstr>
      <vt:lpstr>Použité zdroje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Základní ekonomické pojmy</dc:title>
  <dc:creator>PC2</dc:creator>
  <cp:lastModifiedBy>PC2</cp:lastModifiedBy>
  <cp:revision>172</cp:revision>
  <dcterms:created xsi:type="dcterms:W3CDTF">2013-04-15T08:11:55Z</dcterms:created>
  <dcterms:modified xsi:type="dcterms:W3CDTF">2013-09-02T10:56:06Z</dcterms:modified>
</cp:coreProperties>
</file>