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6" r:id="rId2"/>
    <p:sldId id="265" r:id="rId3"/>
    <p:sldId id="261" r:id="rId4"/>
    <p:sldId id="268" r:id="rId5"/>
    <p:sldId id="269" r:id="rId6"/>
    <p:sldId id="266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 spd="slow">
    <p:wipe dir="r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r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DDB5BE36-6B56-4B6C-915F-175C4FD138A4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81938FCB-DBDF-4893-A148-08CEDC01DE31}" type="datetimeFigureOut">
              <a:rPr lang="cs-CZ" smtClean="0"/>
              <a:t>2.9.2013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ipe dir="r"/>
  </p:transition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40649365"/>
              </p:ext>
            </p:extLst>
          </p:nvPr>
        </p:nvGraphicFramePr>
        <p:xfrm>
          <a:off x="899592" y="2780928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VY_62_INOVACE_01_B_20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Finanční gramotnost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Inflace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Miroslav Vávra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2013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1000424773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27584" y="476672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4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809506" y="476671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sp>
        <p:nvSpPr>
          <p:cNvPr id="6" name="Zástupný symbol pro obsah 6"/>
          <p:cNvSpPr txBox="1">
            <a:spLocks/>
          </p:cNvSpPr>
          <p:nvPr/>
        </p:nvSpPr>
        <p:spPr>
          <a:xfrm>
            <a:off x="457200" y="1916832"/>
            <a:ext cx="7571184" cy="453650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R="0" lvl="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1600" dirty="0" smtClean="0">
                <a:latin typeface="Arial" pitchFamily="34" charset="0"/>
                <a:cs typeface="Arial" pitchFamily="34" charset="0"/>
              </a:rPr>
              <a:t>Materiál je určen pro žáky středních odborných škol a středních odborných učilišť v rámci výuky finanční gramotnosti v bloku ekonomických a příbuzných předmětů, inovuje výuku použitím multimediálních pomůcek – prezentace doplněné textem podporujícím výklad učitele.</a:t>
            </a:r>
          </a:p>
          <a:p>
            <a:pPr marL="432000" marR="0" lvl="0" indent="-432000" algn="just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tabLst/>
              <a:defRPr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Metodický</a:t>
            </a:r>
            <a:r>
              <a:rPr kumimoji="0" lang="cs-CZ" sz="3000" b="1" i="0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Arial" pitchFamily="34" charset="0"/>
                <a:ea typeface="+mn-ea"/>
                <a:cs typeface="Arial" pitchFamily="34" charset="0"/>
              </a:rPr>
              <a:t> 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pokyn</a:t>
            </a:r>
          </a:p>
          <a:p>
            <a:pPr lvl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defRPr/>
            </a:pPr>
            <a:r>
              <a:rPr lang="cs-CZ" sz="1600" dirty="0"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  <a:p>
            <a:pPr marL="0" marR="0" lvl="0" indent="0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  <a:p>
            <a:pPr marL="0" marR="0" lvl="0" indent="0" algn="ctr" defTabSz="914400" rtl="0" eaLnBrk="1" fontAlgn="auto" latinLnBrk="0" hangingPunct="1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30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Arial" pitchFamily="34" charset="0"/>
              <a:ea typeface="+mn-ea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40261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548680"/>
            <a:ext cx="7978080" cy="720079"/>
          </a:xfrm>
        </p:spPr>
        <p:txBody>
          <a:bodyPr/>
          <a:lstStyle/>
          <a:p>
            <a:pPr algn="ctr"/>
            <a:r>
              <a:rPr lang="cs-CZ" sz="4000" b="1" dirty="0" smtClean="0"/>
              <a:t>Inflace</a:t>
            </a:r>
            <a:endParaRPr lang="cs-CZ" sz="40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95536" y="1556792"/>
            <a:ext cx="7704856" cy="5976664"/>
          </a:xfrm>
        </p:spPr>
        <p:txBody>
          <a:bodyPr>
            <a:no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Inflace</a:t>
            </a:r>
            <a:endParaRPr lang="cs-CZ" sz="2800" dirty="0">
              <a:solidFill>
                <a:schemeClr val="tx1"/>
              </a:solidFill>
              <a:latin typeface="Arial" pitchFamily="34" charset="0"/>
              <a:ea typeface="Calibri"/>
              <a:cs typeface="Arial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tempo růstu cen zboží a služeb v čase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rozlišujeme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inflaci taženou poptávkou (na trhu je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více</a:t>
            </a:r>
          </a:p>
          <a:p>
            <a:pPr lvl="1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poptávky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při stejném objemu nabídky)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inflaci taženou nabídkou (růst cen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nabídky</a:t>
            </a:r>
          </a:p>
          <a:p>
            <a:pPr lvl="1">
              <a:lnSpc>
                <a:spcPct val="115000"/>
              </a:lnSpc>
              <a:spcAft>
                <a:spcPts val="0"/>
              </a:spcAft>
            </a:pP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v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 důsledku zdražení vstupů do výroby)</a:t>
            </a: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Calibri"/>
              <a:buChar char="-"/>
            </a:pPr>
            <a:r>
              <a:rPr lang="cs-CZ" sz="2400" dirty="0">
                <a:solidFill>
                  <a:schemeClr val="tx1"/>
                </a:solidFill>
                <a:latin typeface="Arial" pitchFamily="34" charset="0"/>
                <a:ea typeface="Calibri"/>
                <a:cs typeface="Arial" pitchFamily="34" charset="0"/>
              </a:rPr>
              <a:t>ukazatelem je míra inflace, tzn. procentní přírůstek indexů spotřebitelských cen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 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0582485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0" y="116632"/>
            <a:ext cx="8208912" cy="864096"/>
          </a:xfrm>
        </p:spPr>
        <p:txBody>
          <a:bodyPr/>
          <a:lstStyle/>
          <a:p>
            <a:pPr algn="ctr"/>
            <a:r>
              <a:rPr lang="cs-CZ" sz="4000" b="1" dirty="0" smtClean="0"/>
              <a:t>Inflace</a:t>
            </a:r>
            <a:endParaRPr lang="cs-CZ" sz="4000" b="1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-108520" y="836712"/>
            <a:ext cx="8640960" cy="5805264"/>
          </a:xfrm>
        </p:spPr>
        <p:txBody>
          <a:bodyPr>
            <a:noAutofit/>
          </a:bodyPr>
          <a:lstStyle/>
          <a:p>
            <a:pPr marL="114300" indent="0">
              <a:spcAft>
                <a:spcPts val="1000"/>
              </a:spcAft>
              <a:buNone/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Dělení </a:t>
            </a: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inflace: </a:t>
            </a:r>
            <a:endParaRPr lang="cs-CZ" sz="2800" dirty="0" smtClean="0">
              <a:latin typeface="Arial" pitchFamily="34" charset="0"/>
              <a:ea typeface="Calibri"/>
              <a:cs typeface="Arial" pitchFamily="34" charset="0"/>
            </a:endParaRPr>
          </a:p>
          <a:p>
            <a:pPr marL="114300" indent="0">
              <a:spcAft>
                <a:spcPts val="1000"/>
              </a:spcAft>
              <a:buNone/>
            </a:pP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- 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mírná 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(plíživá):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jednociferná, lidé nepřestávají věřit penězům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ekonomika běžně funguje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tempo růstu cen odpovídá tempu růstu výroby</a:t>
            </a:r>
          </a:p>
          <a:p>
            <a:pPr marL="0" lvl="0" indent="0">
              <a:lnSpc>
                <a:spcPct val="115000"/>
              </a:lnSpc>
              <a:buNone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- pádivá</a:t>
            </a: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: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 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dvojciferná, </a:t>
            </a:r>
            <a:r>
              <a:rPr lang="cs-CZ" dirty="0" smtClean="0">
                <a:latin typeface="Arial" pitchFamily="34" charset="0"/>
                <a:ea typeface="Calibri"/>
                <a:cs typeface="Arial" pitchFamily="34" charset="0"/>
              </a:rPr>
              <a:t>lidé </a:t>
            </a: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preferují </a:t>
            </a:r>
            <a:r>
              <a:rPr lang="cs-CZ" dirty="0" smtClean="0">
                <a:latin typeface="Arial" pitchFamily="34" charset="0"/>
                <a:ea typeface="Calibri"/>
                <a:cs typeface="Arial" pitchFamily="34" charset="0"/>
              </a:rPr>
              <a:t>cizí měny </a:t>
            </a: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nebo jiné, trvalejší hodnoty 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chod ekonomiky je narušován, výkonnost klesá</a:t>
            </a:r>
          </a:p>
          <a:p>
            <a:pPr marL="0" lvl="0" indent="0">
              <a:lnSpc>
                <a:spcPct val="115000"/>
              </a:lnSpc>
              <a:buNone/>
            </a:pPr>
            <a:r>
              <a:rPr lang="cs-CZ" sz="2000" b="1" dirty="0" smtClean="0">
                <a:latin typeface="Arial" pitchFamily="34" charset="0"/>
                <a:ea typeface="Calibri"/>
                <a:cs typeface="Arial" pitchFamily="34" charset="0"/>
              </a:rPr>
              <a:t> - </a:t>
            </a:r>
            <a:r>
              <a:rPr lang="cs-CZ" sz="2400" b="1" dirty="0" smtClean="0">
                <a:latin typeface="Arial" pitchFamily="34" charset="0"/>
                <a:ea typeface="Calibri"/>
                <a:cs typeface="Arial" pitchFamily="34" charset="0"/>
              </a:rPr>
              <a:t>hyperinflace</a:t>
            </a: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: 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tříciferná nebo vyšší, ceny se zvyšují tak rychle, že peníze přestávají plnit svoji funkci uchovávatele hodnot a zprostředkovatele směny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lidé preferují naturální směnu</a:t>
            </a:r>
          </a:p>
          <a:p>
            <a:pPr marL="742950" lvl="1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dirty="0">
                <a:latin typeface="Arial" pitchFamily="34" charset="0"/>
                <a:ea typeface="Calibri"/>
                <a:cs typeface="Arial" pitchFamily="34" charset="0"/>
              </a:rPr>
              <a:t>chod ekonomiky se propadá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000" dirty="0">
                <a:ea typeface="Calibri"/>
                <a:cs typeface="Times New Roman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1785397978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4741"/>
            <a:ext cx="8280920" cy="1143000"/>
          </a:xfrm>
        </p:spPr>
        <p:txBody>
          <a:bodyPr/>
          <a:lstStyle/>
          <a:p>
            <a:pPr algn="ctr"/>
            <a:r>
              <a:rPr lang="cs-CZ" sz="4000" b="1" dirty="0" smtClean="0"/>
              <a:t>Inflace</a:t>
            </a:r>
            <a:endParaRPr lang="cs-CZ" sz="4000" b="1" dirty="0"/>
          </a:p>
        </p:txBody>
      </p:sp>
      <p:sp>
        <p:nvSpPr>
          <p:cNvPr id="3" name="Obdélník 2"/>
          <p:cNvSpPr/>
          <p:nvPr/>
        </p:nvSpPr>
        <p:spPr>
          <a:xfrm>
            <a:off x="179512" y="1124744"/>
            <a:ext cx="8064896" cy="7386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sz="2400" dirty="0">
              <a:latin typeface="Arial" pitchFamily="34" charset="0"/>
              <a:cs typeface="Arial" pitchFamily="34" charset="0"/>
            </a:endParaRP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67544" y="1124744"/>
            <a:ext cx="7488832" cy="538814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1000"/>
              </a:spcAft>
            </a:pPr>
            <a:r>
              <a:rPr lang="cs-CZ" sz="2800" b="1" dirty="0">
                <a:latin typeface="Arial" pitchFamily="34" charset="0"/>
                <a:ea typeface="Calibri"/>
                <a:cs typeface="Arial" pitchFamily="34" charset="0"/>
              </a:rPr>
              <a:t>Dopady </a:t>
            </a:r>
            <a:r>
              <a:rPr lang="cs-CZ" sz="2800" b="1" dirty="0" smtClean="0">
                <a:latin typeface="Arial" pitchFamily="34" charset="0"/>
                <a:ea typeface="Calibri"/>
                <a:cs typeface="Arial" pitchFamily="34" charset="0"/>
              </a:rPr>
              <a:t>inflace:</a:t>
            </a:r>
            <a:endParaRPr lang="cs-CZ" sz="28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Obecné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snižování kupní síly peněz vlivem růstu cen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snižování reálného příjmu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snižování reálné úrokové míry 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Pozitivní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větší pružnost trhu práce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větší manévrovací prostor centrální banky</a:t>
            </a:r>
          </a:p>
          <a:p>
            <a:pPr marL="342900" lvl="0" indent="-342900">
              <a:lnSpc>
                <a:spcPct val="115000"/>
              </a:lnSpc>
              <a:spcAft>
                <a:spcPts val="0"/>
              </a:spcAft>
              <a:buFont typeface="Calibri"/>
              <a:buChar char="-"/>
            </a:pPr>
            <a:r>
              <a:rPr lang="cs-CZ" sz="2400" b="1" dirty="0">
                <a:latin typeface="Arial" pitchFamily="34" charset="0"/>
                <a:ea typeface="Calibri"/>
                <a:cs typeface="Arial" pitchFamily="34" charset="0"/>
              </a:rPr>
              <a:t>Negativní</a:t>
            </a:r>
            <a:endParaRPr lang="cs-CZ" sz="2400" dirty="0">
              <a:latin typeface="Arial" pitchFamily="34" charset="0"/>
              <a:ea typeface="Calibri"/>
              <a:cs typeface="Arial" pitchFamily="34" charset="0"/>
            </a:endParaRP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mzdově cenová spirála</a:t>
            </a:r>
          </a:p>
          <a:p>
            <a:pPr marL="742950" lvl="1" indent="-285750">
              <a:lnSpc>
                <a:spcPct val="115000"/>
              </a:lnSpc>
              <a:spcAft>
                <a:spcPts val="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hromadění zboží</a:t>
            </a:r>
          </a:p>
          <a:p>
            <a:pPr marL="742950" lvl="1" indent="-285750">
              <a:lnSpc>
                <a:spcPct val="115000"/>
              </a:lnSpc>
              <a:spcAft>
                <a:spcPts val="1000"/>
              </a:spcAft>
              <a:buFont typeface="Courier New"/>
              <a:buChar char="o"/>
            </a:pPr>
            <a:r>
              <a:rPr lang="cs-CZ" sz="2400" dirty="0">
                <a:latin typeface="Arial" pitchFamily="34" charset="0"/>
                <a:ea typeface="Calibri"/>
                <a:cs typeface="Arial" pitchFamily="34" charset="0"/>
              </a:rPr>
              <a:t>vliv na hospodářský cyklus</a:t>
            </a:r>
          </a:p>
        </p:txBody>
      </p:sp>
    </p:spTree>
    <p:extLst>
      <p:ext uri="{BB962C8B-B14F-4D97-AF65-F5344CB8AC3E}">
        <p14:creationId xmlns:p14="http://schemas.microsoft.com/office/powerpoint/2010/main" val="3649198009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/>
              <a:t>Použité zdroje</a:t>
            </a:r>
          </a:p>
        </p:txBody>
      </p:sp>
      <p:sp>
        <p:nvSpPr>
          <p:cNvPr id="5" name="Zástupný symbol pro obsah 6"/>
          <p:cNvSpPr>
            <a:spLocks noGrp="1"/>
          </p:cNvSpPr>
          <p:nvPr>
            <p:ph idx="1"/>
          </p:nvPr>
        </p:nvSpPr>
        <p:spPr>
          <a:xfrm>
            <a:off x="457200" y="1916832"/>
            <a:ext cx="7499176" cy="4209331"/>
          </a:xfrm>
        </p:spPr>
        <p:txBody>
          <a:bodyPr>
            <a:noAutofit/>
          </a:bodyPr>
          <a:lstStyle/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KLÍNSKÝ, Petr; MÜNCH, Otto; CHROMÁ, Danuše. </a:t>
            </a:r>
            <a:r>
              <a:rPr lang="cs-CZ" sz="2400" i="1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Ekonomika, ekonomická a finanční gramotnost pro střední školy. 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Praha: </a:t>
            </a:r>
            <a:r>
              <a:rPr lang="cs-CZ" sz="2400" dirty="0" err="1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Eduko</a:t>
            </a: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 s.r.o., 2011, ISBN 978-80-87204-41-2. </a:t>
            </a:r>
          </a:p>
          <a:p>
            <a:pPr marL="114300" lvl="0" indent="0">
              <a:lnSpc>
                <a:spcPct val="120000"/>
              </a:lnSpc>
              <a:spcAft>
                <a:spcPts val="1200"/>
              </a:spcAft>
              <a:buClr>
                <a:srgbClr val="A9A57C"/>
              </a:buClr>
              <a:buNone/>
            </a:pPr>
            <a:r>
              <a:rPr lang="cs-CZ" sz="2400" dirty="0">
                <a:solidFill>
                  <a:srgbClr val="2F2B20"/>
                </a:solidFill>
                <a:latin typeface="Arial" pitchFamily="34" charset="0"/>
                <a:cs typeface="Arial" pitchFamily="34" charset="0"/>
              </a:rPr>
              <a:t>Pokud není uvedeno jinak, použitý materiál je z vlastních zdrojů autora.</a:t>
            </a:r>
          </a:p>
        </p:txBody>
      </p:sp>
    </p:spTree>
    <p:extLst>
      <p:ext uri="{BB962C8B-B14F-4D97-AF65-F5344CB8AC3E}">
        <p14:creationId xmlns:p14="http://schemas.microsoft.com/office/powerpoint/2010/main" val="3597575806"/>
      </p:ext>
    </p:extLst>
  </p:cSld>
  <p:clrMapOvr>
    <a:masterClrMapping/>
  </p:clrMapOvr>
  <p:transition spd="slow">
    <p:wipe dir="r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532</TotalTime>
  <Words>290</Words>
  <Application>Microsoft Office PowerPoint</Application>
  <PresentationFormat>Předvádění na obrazovce (4:3)</PresentationFormat>
  <Paragraphs>57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Sousedství</vt:lpstr>
      <vt:lpstr>Prezentace aplikace PowerPoint</vt:lpstr>
      <vt:lpstr>Prezentace aplikace PowerPoint</vt:lpstr>
      <vt:lpstr>Inflace</vt:lpstr>
      <vt:lpstr>Inflace</vt:lpstr>
      <vt:lpstr>Inflace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ekonomické pojmy</dc:title>
  <dc:creator>PC2</dc:creator>
  <cp:lastModifiedBy>PC2</cp:lastModifiedBy>
  <cp:revision>171</cp:revision>
  <dcterms:created xsi:type="dcterms:W3CDTF">2013-04-15T08:11:55Z</dcterms:created>
  <dcterms:modified xsi:type="dcterms:W3CDTF">2013-09-02T11:02:43Z</dcterms:modified>
</cp:coreProperties>
</file>